
<file path=[Content_Types].xml><?xml version="1.0" encoding="utf-8"?>
<Types xmlns="http://schemas.openxmlformats.org/package/2006/content-types">
  <Default Extension="bin" ContentType="application/vnd.openxmlformats-officedocument.oleObject"/>
  <Default Extension="bmp" ContentType="image/bmp"/>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Override1.xml" ContentType="application/vnd.openxmlformats-officedocument.themeOverrid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93" r:id="rId6"/>
    <p:sldMasterId id="2147483730" r:id="rId7"/>
    <p:sldMasterId id="2147483742" r:id="rId8"/>
  </p:sldMasterIdLst>
  <p:notesMasterIdLst>
    <p:notesMasterId r:id="rId71"/>
  </p:notesMasterIdLst>
  <p:handoutMasterIdLst>
    <p:handoutMasterId r:id="rId72"/>
  </p:handoutMasterIdLst>
  <p:sldIdLst>
    <p:sldId id="316" r:id="rId9"/>
    <p:sldId id="424" r:id="rId10"/>
    <p:sldId id="514" r:id="rId11"/>
    <p:sldId id="510" r:id="rId12"/>
    <p:sldId id="515" r:id="rId13"/>
    <p:sldId id="519" r:id="rId14"/>
    <p:sldId id="520" r:id="rId15"/>
    <p:sldId id="521" r:id="rId16"/>
    <p:sldId id="522" r:id="rId17"/>
    <p:sldId id="317" r:id="rId18"/>
    <p:sldId id="426" r:id="rId19"/>
    <p:sldId id="430" r:id="rId20"/>
    <p:sldId id="431" r:id="rId21"/>
    <p:sldId id="502" r:id="rId22"/>
    <p:sldId id="435" r:id="rId23"/>
    <p:sldId id="436" r:id="rId24"/>
    <p:sldId id="437" r:id="rId25"/>
    <p:sldId id="438" r:id="rId26"/>
    <p:sldId id="503" r:id="rId27"/>
    <p:sldId id="509" r:id="rId28"/>
    <p:sldId id="456" r:id="rId29"/>
    <p:sldId id="457" r:id="rId30"/>
    <p:sldId id="458" r:id="rId31"/>
    <p:sldId id="459" r:id="rId32"/>
    <p:sldId id="461" r:id="rId33"/>
    <p:sldId id="513" r:id="rId34"/>
    <p:sldId id="439" r:id="rId35"/>
    <p:sldId id="440" r:id="rId36"/>
    <p:sldId id="448" r:id="rId37"/>
    <p:sldId id="523" r:id="rId38"/>
    <p:sldId id="449" r:id="rId39"/>
    <p:sldId id="444" r:id="rId40"/>
    <p:sldId id="443" r:id="rId41"/>
    <p:sldId id="441" r:id="rId42"/>
    <p:sldId id="445" r:id="rId43"/>
    <p:sldId id="446" r:id="rId44"/>
    <p:sldId id="447" r:id="rId45"/>
    <p:sldId id="452" r:id="rId46"/>
    <p:sldId id="453" r:id="rId47"/>
    <p:sldId id="454" r:id="rId48"/>
    <p:sldId id="455" r:id="rId49"/>
    <p:sldId id="462" r:id="rId50"/>
    <p:sldId id="464" r:id="rId51"/>
    <p:sldId id="465" r:id="rId52"/>
    <p:sldId id="466" r:id="rId53"/>
    <p:sldId id="482" r:id="rId54"/>
    <p:sldId id="484" r:id="rId55"/>
    <p:sldId id="479" r:id="rId56"/>
    <p:sldId id="480" r:id="rId57"/>
    <p:sldId id="468" r:id="rId58"/>
    <p:sldId id="470" r:id="rId59"/>
    <p:sldId id="486" r:id="rId60"/>
    <p:sldId id="489" r:id="rId61"/>
    <p:sldId id="476" r:id="rId62"/>
    <p:sldId id="493" r:id="rId63"/>
    <p:sldId id="494" r:id="rId64"/>
    <p:sldId id="495" r:id="rId65"/>
    <p:sldId id="497" r:id="rId66"/>
    <p:sldId id="478" r:id="rId67"/>
    <p:sldId id="499" r:id="rId68"/>
    <p:sldId id="500" r:id="rId69"/>
    <p:sldId id="501" r:id="rId70"/>
  </p:sldIdLst>
  <p:sldSz cx="12192000" cy="6858000"/>
  <p:notesSz cx="6797675" cy="9926638"/>
  <p:defaultTextStyle>
    <a:defPPr>
      <a:defRPr lang="en-US"/>
    </a:defPPr>
    <a:lvl1pPr algn="l" rtl="0" eaLnBrk="0" fontAlgn="base" hangingPunct="0">
      <a:spcBef>
        <a:spcPct val="0"/>
      </a:spcBef>
      <a:spcAft>
        <a:spcPct val="0"/>
      </a:spcAft>
      <a:defRPr sz="2400" kern="1200">
        <a:solidFill>
          <a:schemeClr val="tx1"/>
        </a:solidFill>
        <a:latin typeface="Times"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pitchFamily="18" charset="0"/>
        <a:ea typeface="+mn-ea"/>
        <a:cs typeface="+mn-cs"/>
      </a:defRPr>
    </a:lvl5pPr>
    <a:lvl6pPr marL="2286000" algn="l" defTabSz="914400" rtl="0" eaLnBrk="1" latinLnBrk="0" hangingPunct="1">
      <a:defRPr sz="2400" kern="1200">
        <a:solidFill>
          <a:schemeClr val="tx1"/>
        </a:solidFill>
        <a:latin typeface="Times" pitchFamily="18" charset="0"/>
        <a:ea typeface="+mn-ea"/>
        <a:cs typeface="+mn-cs"/>
      </a:defRPr>
    </a:lvl6pPr>
    <a:lvl7pPr marL="2743200" algn="l" defTabSz="914400" rtl="0" eaLnBrk="1" latinLnBrk="0" hangingPunct="1">
      <a:defRPr sz="2400" kern="1200">
        <a:solidFill>
          <a:schemeClr val="tx1"/>
        </a:solidFill>
        <a:latin typeface="Times" pitchFamily="18" charset="0"/>
        <a:ea typeface="+mn-ea"/>
        <a:cs typeface="+mn-cs"/>
      </a:defRPr>
    </a:lvl7pPr>
    <a:lvl8pPr marL="3200400" algn="l" defTabSz="914400" rtl="0" eaLnBrk="1" latinLnBrk="0" hangingPunct="1">
      <a:defRPr sz="2400" kern="1200">
        <a:solidFill>
          <a:schemeClr val="tx1"/>
        </a:solidFill>
        <a:latin typeface="Times" pitchFamily="18" charset="0"/>
        <a:ea typeface="+mn-ea"/>
        <a:cs typeface="+mn-cs"/>
      </a:defRPr>
    </a:lvl8pPr>
    <a:lvl9pPr marL="3657600" algn="l" defTabSz="914400" rtl="0" eaLnBrk="1" latinLnBrk="0" hangingPunct="1">
      <a:defRPr sz="2400" kern="1200">
        <a:solidFill>
          <a:schemeClr val="tx1"/>
        </a:solidFill>
        <a:latin typeface="Times" pitchFamily="18"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85100"/>
    <a:srgbClr val="E8E848"/>
    <a:srgbClr val="E75100"/>
    <a:srgbClr val="FF000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761" autoAdjust="0"/>
    <p:restoredTop sz="93381" autoAdjust="0"/>
  </p:normalViewPr>
  <p:slideViewPr>
    <p:cSldViewPr>
      <p:cViewPr varScale="1">
        <p:scale>
          <a:sx n="110" d="100"/>
          <a:sy n="110" d="100"/>
        </p:scale>
        <p:origin x="738" y="108"/>
      </p:cViewPr>
      <p:guideLst>
        <p:guide orient="horz" pos="2160"/>
        <p:guide pos="384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66" d="100"/>
        <a:sy n="66" d="100"/>
      </p:scale>
      <p:origin x="0" y="-619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slide" Target="slides/slide47.xml"/><Relationship Id="rId63" Type="http://schemas.openxmlformats.org/officeDocument/2006/relationships/slide" Target="slides/slide55.xml"/><Relationship Id="rId68" Type="http://schemas.openxmlformats.org/officeDocument/2006/relationships/slide" Target="slides/slide60.xml"/><Relationship Id="rId76" Type="http://schemas.openxmlformats.org/officeDocument/2006/relationships/tableStyles" Target="tableStyles.xml"/><Relationship Id="rId7" Type="http://schemas.openxmlformats.org/officeDocument/2006/relationships/slideMaster" Target="slideMasters/slideMaster2.xml"/><Relationship Id="rId71"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schemas.openxmlformats.org/officeDocument/2006/relationships/slide" Target="slides/slide58.xml"/><Relationship Id="rId74" Type="http://schemas.openxmlformats.org/officeDocument/2006/relationships/viewProps" Target="viewProps.xml"/><Relationship Id="rId5" Type="http://schemas.openxmlformats.org/officeDocument/2006/relationships/customXml" Target="../customXml/item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61" Type="http://schemas.openxmlformats.org/officeDocument/2006/relationships/slide" Target="slides/slide53.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73"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slide" Target="slides/slide56.xml"/><Relationship Id="rId69" Type="http://schemas.openxmlformats.org/officeDocument/2006/relationships/slide" Target="slides/slide61.xml"/><Relationship Id="rId77" Type="http://schemas.microsoft.com/office/2016/11/relationships/changesInfo" Target="changesInfos/changesInfo1.xml"/><Relationship Id="rId8" Type="http://schemas.openxmlformats.org/officeDocument/2006/relationships/slideMaster" Target="slideMasters/slideMaster3.xml"/><Relationship Id="rId51" Type="http://schemas.openxmlformats.org/officeDocument/2006/relationships/slide" Target="slides/slide43.xml"/><Relationship Id="rId72"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slide" Target="slides/slide59.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slide" Target="slides/slide62.xml"/><Relationship Id="rId75"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1.xml"/></Relationships>
</file>

<file path=ppt/_rels/viewProps.xml.rels><?xml version="1.0" encoding="UTF-8" standalone="yes"?>
<Relationships xmlns="http://schemas.openxmlformats.org/package/2006/relationships"><Relationship Id="rId1" Type="http://schemas.openxmlformats.org/officeDocument/2006/relationships/slide" Target="slides/slide1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ah Kissane" userId="be7d293a-cf6e-4d2c-adea-3ba3dd35a4ba" providerId="ADAL" clId="{CC0E616F-3C8F-4C3A-939A-DFC3286060BF}"/>
    <pc:docChg chg="custSel modSld">
      <pc:chgData name="Leah Kissane" userId="be7d293a-cf6e-4d2c-adea-3ba3dd35a4ba" providerId="ADAL" clId="{CC0E616F-3C8F-4C3A-939A-DFC3286060BF}" dt="2019-05-08T01:35:43.798" v="0" actId="478"/>
      <pc:docMkLst>
        <pc:docMk/>
      </pc:docMkLst>
      <pc:sldChg chg="delSp">
        <pc:chgData name="Leah Kissane" userId="be7d293a-cf6e-4d2c-adea-3ba3dd35a4ba" providerId="ADAL" clId="{CC0E616F-3C8F-4C3A-939A-DFC3286060BF}" dt="2019-05-08T01:35:43.798" v="0" actId="478"/>
        <pc:sldMkLst>
          <pc:docMk/>
          <pc:sldMk cId="1448579545" sldId="510"/>
        </pc:sldMkLst>
        <pc:picChg chg="del">
          <ac:chgData name="Leah Kissane" userId="be7d293a-cf6e-4d2c-adea-3ba3dd35a4ba" providerId="ADAL" clId="{CC0E616F-3C8F-4C3A-939A-DFC3286060BF}" dt="2019-05-08T01:35:43.798" v="0" actId="478"/>
          <ac:picMkLst>
            <pc:docMk/>
            <pc:sldMk cId="1448579545" sldId="510"/>
            <ac:picMk id="7" creationId="{EC4A4C79-FA72-44C1-8EFD-A2B7CAC60749}"/>
          </ac:picMkLst>
        </pc:picChg>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17.png"/></Relationships>
</file>

<file path=ppt/drawings/_rels/vmlDrawing2.vml.rels><?xml version="1.0" encoding="UTF-8" standalone="yes"?>
<Relationships xmlns="http://schemas.openxmlformats.org/package/2006/relationships"><Relationship Id="rId2" Type="http://schemas.openxmlformats.org/officeDocument/2006/relationships/image" Target="../media/image64.wmf"/><Relationship Id="rId1" Type="http://schemas.openxmlformats.org/officeDocument/2006/relationships/image" Target="../media/image63.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12" tIns="45707" rIns="91412" bIns="45707" numCol="1" anchor="t" anchorCtr="0" compatLnSpc="1">
            <a:prstTxWarp prst="textNoShape">
              <a:avLst/>
            </a:prstTxWarp>
          </a:bodyPr>
          <a:lstStyle>
            <a:lvl1pPr>
              <a:defRPr sz="1200"/>
            </a:lvl1pPr>
          </a:lstStyle>
          <a:p>
            <a:pPr>
              <a:defRPr/>
            </a:pPr>
            <a:endParaRPr lang="en-US" dirty="0">
              <a:latin typeface="Montserrat" panose="00000500000000000000" pitchFamily="50" charset="0"/>
            </a:endParaRPr>
          </a:p>
        </p:txBody>
      </p:sp>
      <p:sp>
        <p:nvSpPr>
          <p:cNvPr id="30723" name="Rectangle 3"/>
          <p:cNvSpPr>
            <a:spLocks noGrp="1" noChangeArrowheads="1"/>
          </p:cNvSpPr>
          <p:nvPr>
            <p:ph type="dt" sz="quarter" idx="1"/>
          </p:nvPr>
        </p:nvSpPr>
        <p:spPr bwMode="auto">
          <a:xfrm>
            <a:off x="3849688" y="0"/>
            <a:ext cx="2946400" cy="496888"/>
          </a:xfrm>
          <a:prstGeom prst="rect">
            <a:avLst/>
          </a:prstGeom>
          <a:noFill/>
          <a:ln w="9525">
            <a:noFill/>
            <a:miter lim="800000"/>
            <a:headEnd/>
            <a:tailEnd/>
          </a:ln>
          <a:effectLst/>
        </p:spPr>
        <p:txBody>
          <a:bodyPr vert="horz" wrap="square" lIns="91412" tIns="45707" rIns="91412" bIns="45707" numCol="1" anchor="t" anchorCtr="0" compatLnSpc="1">
            <a:prstTxWarp prst="textNoShape">
              <a:avLst/>
            </a:prstTxWarp>
          </a:bodyPr>
          <a:lstStyle>
            <a:lvl1pPr algn="r">
              <a:defRPr sz="1200"/>
            </a:lvl1pPr>
          </a:lstStyle>
          <a:p>
            <a:pPr>
              <a:defRPr/>
            </a:pPr>
            <a:endParaRPr lang="en-US" dirty="0">
              <a:latin typeface="Montserrat" panose="00000500000000000000" pitchFamily="50" charset="0"/>
            </a:endParaRPr>
          </a:p>
        </p:txBody>
      </p:sp>
      <p:sp>
        <p:nvSpPr>
          <p:cNvPr id="30724" name="Rectangle 4"/>
          <p:cNvSpPr>
            <a:spLocks noGrp="1" noChangeArrowheads="1"/>
          </p:cNvSpPr>
          <p:nvPr>
            <p:ph type="ftr" sz="quarter" idx="2"/>
          </p:nvPr>
        </p:nvSpPr>
        <p:spPr bwMode="auto">
          <a:xfrm>
            <a:off x="0" y="9428163"/>
            <a:ext cx="2946400" cy="496887"/>
          </a:xfrm>
          <a:prstGeom prst="rect">
            <a:avLst/>
          </a:prstGeom>
          <a:noFill/>
          <a:ln w="9525">
            <a:noFill/>
            <a:miter lim="800000"/>
            <a:headEnd/>
            <a:tailEnd/>
          </a:ln>
          <a:effectLst/>
        </p:spPr>
        <p:txBody>
          <a:bodyPr vert="horz" wrap="square" lIns="91412" tIns="45707" rIns="91412" bIns="45707" numCol="1" anchor="b" anchorCtr="0" compatLnSpc="1">
            <a:prstTxWarp prst="textNoShape">
              <a:avLst/>
            </a:prstTxWarp>
          </a:bodyPr>
          <a:lstStyle>
            <a:lvl1pPr>
              <a:defRPr sz="1200"/>
            </a:lvl1pPr>
          </a:lstStyle>
          <a:p>
            <a:pPr>
              <a:defRPr/>
            </a:pPr>
            <a:endParaRPr lang="en-US" dirty="0">
              <a:latin typeface="Montserrat" panose="00000500000000000000" pitchFamily="50" charset="0"/>
            </a:endParaRPr>
          </a:p>
        </p:txBody>
      </p:sp>
      <p:sp>
        <p:nvSpPr>
          <p:cNvPr id="30725" name="Rectangle 5"/>
          <p:cNvSpPr>
            <a:spLocks noGrp="1" noChangeArrowheads="1"/>
          </p:cNvSpPr>
          <p:nvPr>
            <p:ph type="sldNum" sz="quarter" idx="3"/>
          </p:nvPr>
        </p:nvSpPr>
        <p:spPr bwMode="auto">
          <a:xfrm>
            <a:off x="3849688" y="9428163"/>
            <a:ext cx="2946400" cy="496887"/>
          </a:xfrm>
          <a:prstGeom prst="rect">
            <a:avLst/>
          </a:prstGeom>
          <a:noFill/>
          <a:ln w="9525">
            <a:noFill/>
            <a:miter lim="800000"/>
            <a:headEnd/>
            <a:tailEnd/>
          </a:ln>
          <a:effectLst/>
        </p:spPr>
        <p:txBody>
          <a:bodyPr vert="horz" wrap="square" lIns="91412" tIns="45707" rIns="91412" bIns="45707" numCol="1" anchor="b" anchorCtr="0" compatLnSpc="1">
            <a:prstTxWarp prst="textNoShape">
              <a:avLst/>
            </a:prstTxWarp>
          </a:bodyPr>
          <a:lstStyle>
            <a:lvl1pPr algn="r">
              <a:defRPr sz="1200"/>
            </a:lvl1pPr>
          </a:lstStyle>
          <a:p>
            <a:pPr>
              <a:defRPr/>
            </a:pPr>
            <a:fld id="{FBA6A717-D69A-494C-85DC-71E0B8C8A6C2}" type="slidenum">
              <a:rPr lang="en-US">
                <a:latin typeface="Montserrat" panose="00000500000000000000" pitchFamily="50" charset="0"/>
              </a:rPr>
              <a:pPr>
                <a:defRPr/>
              </a:pPr>
              <a:t>‹#›</a:t>
            </a:fld>
            <a:endParaRPr lang="en-US" dirty="0">
              <a:latin typeface="Montserrat" panose="00000500000000000000" pitchFamily="50" charset="0"/>
            </a:endParaRPr>
          </a:p>
        </p:txBody>
      </p:sp>
    </p:spTree>
    <p:extLst>
      <p:ext uri="{BB962C8B-B14F-4D97-AF65-F5344CB8AC3E}">
        <p14:creationId xmlns:p14="http://schemas.microsoft.com/office/powerpoint/2010/main" val="2339712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12" tIns="45707" rIns="91412" bIns="45707" numCol="1" anchor="t" anchorCtr="0" compatLnSpc="1">
            <a:prstTxWarp prst="textNoShape">
              <a:avLst/>
            </a:prstTxWarp>
          </a:bodyPr>
          <a:lstStyle>
            <a:lvl1pPr>
              <a:defRPr sz="1200">
                <a:latin typeface="Montserrat" panose="00000500000000000000" pitchFamily="50" charset="0"/>
              </a:defRPr>
            </a:lvl1pPr>
          </a:lstStyle>
          <a:p>
            <a:pPr>
              <a:defRPr/>
            </a:pPr>
            <a:endParaRPr lang="en-US" dirty="0"/>
          </a:p>
        </p:txBody>
      </p:sp>
      <p:sp>
        <p:nvSpPr>
          <p:cNvPr id="19459" name="Rectangle 3"/>
          <p:cNvSpPr>
            <a:spLocks noGrp="1" noChangeArrowheads="1"/>
          </p:cNvSpPr>
          <p:nvPr>
            <p:ph type="dt" idx="1"/>
          </p:nvPr>
        </p:nvSpPr>
        <p:spPr bwMode="auto">
          <a:xfrm>
            <a:off x="3849688" y="0"/>
            <a:ext cx="2946400" cy="496888"/>
          </a:xfrm>
          <a:prstGeom prst="rect">
            <a:avLst/>
          </a:prstGeom>
          <a:noFill/>
          <a:ln w="9525">
            <a:noFill/>
            <a:miter lim="800000"/>
            <a:headEnd/>
            <a:tailEnd/>
          </a:ln>
          <a:effectLst/>
        </p:spPr>
        <p:txBody>
          <a:bodyPr vert="horz" wrap="square" lIns="91412" tIns="45707" rIns="91412" bIns="45707" numCol="1" anchor="t" anchorCtr="0" compatLnSpc="1">
            <a:prstTxWarp prst="textNoShape">
              <a:avLst/>
            </a:prstTxWarp>
          </a:bodyPr>
          <a:lstStyle>
            <a:lvl1pPr algn="r">
              <a:defRPr sz="1200">
                <a:latin typeface="Montserrat" panose="00000500000000000000" pitchFamily="50" charset="0"/>
              </a:defRPr>
            </a:lvl1pPr>
          </a:lstStyle>
          <a:p>
            <a:pPr>
              <a:defRPr/>
            </a:pPr>
            <a:endParaRPr lang="en-US" dirty="0"/>
          </a:p>
        </p:txBody>
      </p:sp>
      <p:sp>
        <p:nvSpPr>
          <p:cNvPr id="27652" name="Rectangle 4"/>
          <p:cNvSpPr>
            <a:spLocks noGrp="1" noRot="1" noChangeAspect="1" noChangeArrowheads="1" noTextEdit="1"/>
          </p:cNvSpPr>
          <p:nvPr>
            <p:ph type="sldImg" idx="2"/>
          </p:nvPr>
        </p:nvSpPr>
        <p:spPr bwMode="auto">
          <a:xfrm>
            <a:off x="90488" y="744538"/>
            <a:ext cx="6616700" cy="37226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61" name="Rectangle 5"/>
          <p:cNvSpPr>
            <a:spLocks noGrp="1" noChangeArrowheads="1"/>
          </p:cNvSpPr>
          <p:nvPr>
            <p:ph type="body" sz="quarter" idx="3"/>
          </p:nvPr>
        </p:nvSpPr>
        <p:spPr bwMode="auto">
          <a:xfrm>
            <a:off x="679450" y="4714875"/>
            <a:ext cx="5438775" cy="4467225"/>
          </a:xfrm>
          <a:prstGeom prst="rect">
            <a:avLst/>
          </a:prstGeom>
          <a:noFill/>
          <a:ln w="9525">
            <a:noFill/>
            <a:miter lim="800000"/>
            <a:headEnd/>
            <a:tailEnd/>
          </a:ln>
          <a:effectLst/>
        </p:spPr>
        <p:txBody>
          <a:bodyPr vert="horz" wrap="square" lIns="91412" tIns="45707" rIns="91412" bIns="45707" numCol="1" anchor="t" anchorCtr="0" compatLnSpc="1">
            <a:prstTxWarp prst="textNoShape">
              <a:avLst/>
            </a:prstTxWarp>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9462" name="Rectangle 6"/>
          <p:cNvSpPr>
            <a:spLocks noGrp="1" noChangeArrowheads="1"/>
          </p:cNvSpPr>
          <p:nvPr>
            <p:ph type="ftr" sz="quarter" idx="4"/>
          </p:nvPr>
        </p:nvSpPr>
        <p:spPr bwMode="auto">
          <a:xfrm>
            <a:off x="0" y="9428163"/>
            <a:ext cx="2946400" cy="496887"/>
          </a:xfrm>
          <a:prstGeom prst="rect">
            <a:avLst/>
          </a:prstGeom>
          <a:noFill/>
          <a:ln w="9525">
            <a:noFill/>
            <a:miter lim="800000"/>
            <a:headEnd/>
            <a:tailEnd/>
          </a:ln>
          <a:effectLst/>
        </p:spPr>
        <p:txBody>
          <a:bodyPr vert="horz" wrap="square" lIns="91412" tIns="45707" rIns="91412" bIns="45707" numCol="1" anchor="b" anchorCtr="0" compatLnSpc="1">
            <a:prstTxWarp prst="textNoShape">
              <a:avLst/>
            </a:prstTxWarp>
          </a:bodyPr>
          <a:lstStyle>
            <a:lvl1pPr>
              <a:defRPr sz="1200">
                <a:latin typeface="Montserrat" panose="00000500000000000000" pitchFamily="50" charset="0"/>
              </a:defRPr>
            </a:lvl1pPr>
          </a:lstStyle>
          <a:p>
            <a:pPr>
              <a:defRPr/>
            </a:pPr>
            <a:endParaRPr lang="en-US" dirty="0"/>
          </a:p>
        </p:txBody>
      </p:sp>
      <p:sp>
        <p:nvSpPr>
          <p:cNvPr id="19463" name="Rectangle 7"/>
          <p:cNvSpPr>
            <a:spLocks noGrp="1" noChangeArrowheads="1"/>
          </p:cNvSpPr>
          <p:nvPr>
            <p:ph type="sldNum" sz="quarter" idx="5"/>
          </p:nvPr>
        </p:nvSpPr>
        <p:spPr bwMode="auto">
          <a:xfrm>
            <a:off x="3849688" y="9428163"/>
            <a:ext cx="2946400" cy="496887"/>
          </a:xfrm>
          <a:prstGeom prst="rect">
            <a:avLst/>
          </a:prstGeom>
          <a:noFill/>
          <a:ln w="9525">
            <a:noFill/>
            <a:miter lim="800000"/>
            <a:headEnd/>
            <a:tailEnd/>
          </a:ln>
          <a:effectLst/>
        </p:spPr>
        <p:txBody>
          <a:bodyPr vert="horz" wrap="square" lIns="91412" tIns="45707" rIns="91412" bIns="45707" numCol="1" anchor="b" anchorCtr="0" compatLnSpc="1">
            <a:prstTxWarp prst="textNoShape">
              <a:avLst/>
            </a:prstTxWarp>
          </a:bodyPr>
          <a:lstStyle>
            <a:lvl1pPr algn="r">
              <a:defRPr sz="1200">
                <a:latin typeface="Montserrat" panose="00000500000000000000" pitchFamily="50" charset="0"/>
              </a:defRPr>
            </a:lvl1pPr>
          </a:lstStyle>
          <a:p>
            <a:pPr>
              <a:defRPr/>
            </a:pPr>
            <a:fld id="{FFBC7634-FA64-4F1C-8856-E0E199876AEF}" type="slidenum">
              <a:rPr lang="en-US" smtClean="0"/>
              <a:pPr>
                <a:defRPr/>
              </a:pPr>
              <a:t>‹#›</a:t>
            </a:fld>
            <a:endParaRPr lang="en-US" dirty="0"/>
          </a:p>
        </p:txBody>
      </p:sp>
    </p:spTree>
    <p:extLst>
      <p:ext uri="{BB962C8B-B14F-4D97-AF65-F5344CB8AC3E}">
        <p14:creationId xmlns:p14="http://schemas.microsoft.com/office/powerpoint/2010/main" val="197346790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ontserrat" panose="00000500000000000000" pitchFamily="50" charset="0"/>
        <a:ea typeface="+mn-ea"/>
        <a:cs typeface="+mn-cs"/>
      </a:defRPr>
    </a:lvl1pPr>
    <a:lvl2pPr marL="457200" algn="l" rtl="0" eaLnBrk="0" fontAlgn="base" hangingPunct="0">
      <a:spcBef>
        <a:spcPct val="30000"/>
      </a:spcBef>
      <a:spcAft>
        <a:spcPct val="0"/>
      </a:spcAft>
      <a:defRPr sz="1200" kern="1200">
        <a:solidFill>
          <a:schemeClr val="tx1"/>
        </a:solidFill>
        <a:latin typeface="Montserrat" panose="00000500000000000000" pitchFamily="50" charset="0"/>
        <a:ea typeface="+mn-ea"/>
        <a:cs typeface="+mn-cs"/>
      </a:defRPr>
    </a:lvl2pPr>
    <a:lvl3pPr marL="914400" algn="l" rtl="0" eaLnBrk="0" fontAlgn="base" hangingPunct="0">
      <a:spcBef>
        <a:spcPct val="30000"/>
      </a:spcBef>
      <a:spcAft>
        <a:spcPct val="0"/>
      </a:spcAft>
      <a:defRPr sz="1200" kern="1200">
        <a:solidFill>
          <a:schemeClr val="tx1"/>
        </a:solidFill>
        <a:latin typeface="Montserrat" panose="00000500000000000000" pitchFamily="50" charset="0"/>
        <a:ea typeface="+mn-ea"/>
        <a:cs typeface="+mn-cs"/>
      </a:defRPr>
    </a:lvl3pPr>
    <a:lvl4pPr marL="1371600" algn="l" rtl="0" eaLnBrk="0" fontAlgn="base" hangingPunct="0">
      <a:spcBef>
        <a:spcPct val="30000"/>
      </a:spcBef>
      <a:spcAft>
        <a:spcPct val="0"/>
      </a:spcAft>
      <a:defRPr sz="1200" kern="1200">
        <a:solidFill>
          <a:schemeClr val="tx1"/>
        </a:solidFill>
        <a:latin typeface="Montserrat" panose="00000500000000000000" pitchFamily="50" charset="0"/>
        <a:ea typeface="+mn-ea"/>
        <a:cs typeface="+mn-cs"/>
      </a:defRPr>
    </a:lvl4pPr>
    <a:lvl5pPr marL="1828800" algn="l" rtl="0" eaLnBrk="0" fontAlgn="base" hangingPunct="0">
      <a:spcBef>
        <a:spcPct val="30000"/>
      </a:spcBef>
      <a:spcAft>
        <a:spcPct val="0"/>
      </a:spcAft>
      <a:defRPr sz="1200" kern="1200">
        <a:solidFill>
          <a:schemeClr val="tx1"/>
        </a:solidFill>
        <a:latin typeface="Montserrat" panose="00000500000000000000" pitchFamily="50"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a:xfrm>
            <a:off x="90488" y="744538"/>
            <a:ext cx="6616700" cy="3722687"/>
          </a:xfrm>
          <a:ln/>
        </p:spPr>
      </p:sp>
      <p:sp>
        <p:nvSpPr>
          <p:cNvPr id="96259" name="Notes Placeholder 2"/>
          <p:cNvSpPr>
            <a:spLocks noGrp="1"/>
          </p:cNvSpPr>
          <p:nvPr>
            <p:ph type="body" idx="1"/>
          </p:nvPr>
        </p:nvSpPr>
        <p:spPr>
          <a:noFill/>
          <a:ln/>
        </p:spPr>
        <p:txBody>
          <a:bodyPr/>
          <a:lstStyle/>
          <a:p>
            <a:r>
              <a:rPr lang="en-AU" sz="1400" b="1">
                <a:latin typeface="Times" pitchFamily="18" charset="0"/>
              </a:rPr>
              <a:t>MONTY</a:t>
            </a:r>
          </a:p>
          <a:p>
            <a:endParaRPr lang="en-AU" sz="1400" b="1">
              <a:latin typeface="Times" pitchFamily="18" charset="0"/>
            </a:endParaRPr>
          </a:p>
          <a:p>
            <a:r>
              <a:rPr lang="en-AU" sz="1400" b="1">
                <a:latin typeface="Times" pitchFamily="18" charset="0"/>
              </a:rPr>
              <a:t>Show – “Understanding hazards &amp; Risks</a:t>
            </a:r>
          </a:p>
        </p:txBody>
      </p:sp>
      <p:sp>
        <p:nvSpPr>
          <p:cNvPr id="96260" name="Slide Number Placeholder 3"/>
          <p:cNvSpPr>
            <a:spLocks noGrp="1"/>
          </p:cNvSpPr>
          <p:nvPr>
            <p:ph type="sldNum" sz="quarter" idx="5"/>
          </p:nvPr>
        </p:nvSpPr>
        <p:spPr>
          <a:noFill/>
        </p:spPr>
        <p:txBody>
          <a:bodyPr/>
          <a:lstStyle/>
          <a:p>
            <a:fld id="{89673FAA-34E1-4EE9-B35B-8809DBCEB430}" type="slidenum">
              <a:rPr lang="en-AU" smtClean="0">
                <a:latin typeface="Times" pitchFamily="18" charset="0"/>
              </a:rPr>
              <a:pPr/>
              <a:t>20</a:t>
            </a:fld>
            <a:endParaRPr lang="en-AU">
              <a:latin typeface="Times"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Image Placeholder 1"/>
          <p:cNvSpPr>
            <a:spLocks noGrp="1" noRot="1" noChangeAspect="1" noTextEdit="1"/>
          </p:cNvSpPr>
          <p:nvPr>
            <p:ph type="sldImg"/>
          </p:nvPr>
        </p:nvSpPr>
        <p:spPr>
          <a:xfrm>
            <a:off x="90488" y="744538"/>
            <a:ext cx="6616700" cy="3722687"/>
          </a:xfrm>
          <a:ln/>
        </p:spPr>
      </p:sp>
      <p:sp>
        <p:nvSpPr>
          <p:cNvPr id="132099" name="Notes Placeholder 2"/>
          <p:cNvSpPr>
            <a:spLocks noGrp="1"/>
          </p:cNvSpPr>
          <p:nvPr>
            <p:ph type="body" idx="1"/>
          </p:nvPr>
        </p:nvSpPr>
        <p:spPr>
          <a:noFill/>
          <a:ln/>
        </p:spPr>
        <p:txBody>
          <a:bodyPr/>
          <a:lstStyle/>
          <a:p>
            <a:endParaRPr lang="en-US">
              <a:latin typeface="Times" pitchFamily="18" charset="0"/>
            </a:endParaRPr>
          </a:p>
        </p:txBody>
      </p:sp>
      <p:sp>
        <p:nvSpPr>
          <p:cNvPr id="132100" name="Slide Number Placeholder 3"/>
          <p:cNvSpPr>
            <a:spLocks noGrp="1"/>
          </p:cNvSpPr>
          <p:nvPr>
            <p:ph type="sldNum" sz="quarter" idx="5"/>
          </p:nvPr>
        </p:nvSpPr>
        <p:spPr>
          <a:noFill/>
        </p:spPr>
        <p:txBody>
          <a:bodyPr/>
          <a:lstStyle/>
          <a:p>
            <a:fld id="{42CCF097-5389-46A2-8955-A6BE4EBCB761}" type="slidenum">
              <a:rPr lang="en-AU" smtClean="0">
                <a:latin typeface="Times" pitchFamily="18" charset="0"/>
              </a:rPr>
              <a:pPr/>
              <a:t>26</a:t>
            </a:fld>
            <a:endParaRPr lang="en-AU">
              <a:latin typeface="Times"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4" name="TextBox 3"/>
          <p:cNvSpPr txBox="1"/>
          <p:nvPr userDrawn="1"/>
        </p:nvSpPr>
        <p:spPr>
          <a:xfrm>
            <a:off x="9759951" y="6672264"/>
            <a:ext cx="2190749" cy="230832"/>
          </a:xfrm>
          <a:prstGeom prst="rect">
            <a:avLst/>
          </a:prstGeom>
          <a:noFill/>
        </p:spPr>
        <p:txBody>
          <a:bodyPr>
            <a:spAutoFit/>
          </a:bodyPr>
          <a:lstStyle/>
          <a:p>
            <a:pPr algn="r">
              <a:defRPr/>
            </a:pPr>
            <a:r>
              <a:rPr lang="en-AU" sz="900" dirty="0">
                <a:solidFill>
                  <a:srgbClr val="D1D1C5"/>
                </a:solidFill>
                <a:latin typeface="Montserrat" panose="00000500000000000000" pitchFamily="50" charset="0"/>
              </a:rPr>
              <a:t>Slide </a:t>
            </a:r>
            <a:fld id="{310A3D0A-8568-4D68-BFAB-97D90DFA9E47}" type="slidenum">
              <a:rPr lang="en-AU" sz="900">
                <a:solidFill>
                  <a:srgbClr val="D1D1C5"/>
                </a:solidFill>
                <a:latin typeface="Montserrat" panose="00000500000000000000" pitchFamily="50" charset="0"/>
              </a:rPr>
              <a:pPr algn="r">
                <a:defRPr/>
              </a:pPr>
              <a:t>‹#›</a:t>
            </a:fld>
            <a:r>
              <a:rPr lang="en-AU" sz="900" dirty="0">
                <a:solidFill>
                  <a:srgbClr val="D1D1C5"/>
                </a:solidFill>
                <a:latin typeface="Montserrat" panose="00000500000000000000" pitchFamily="50" charset="0"/>
              </a:rPr>
              <a:t> </a:t>
            </a:r>
            <a:endParaRPr lang="en-US" sz="900" dirty="0">
              <a:solidFill>
                <a:srgbClr val="D1D1C5"/>
              </a:solidFill>
              <a:latin typeface="Montserrat" panose="00000500000000000000" pitchFamily="50" charset="0"/>
            </a:endParaRPr>
          </a:p>
        </p:txBody>
      </p:sp>
      <p:pic>
        <p:nvPicPr>
          <p:cNvPr id="5" name="Picture 8"/>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l="2335" t="5194" r="82106" b="82341"/>
          <a:stretch>
            <a:fillRect/>
          </a:stretch>
        </p:blipFill>
        <p:spPr bwMode="auto">
          <a:xfrm>
            <a:off x="10452100" y="307978"/>
            <a:ext cx="1517651" cy="6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29580700"/>
      </p:ext>
    </p:extLst>
  </p:cSld>
  <p:clrMapOvr>
    <a:overrideClrMapping bg1="lt1" tx1="dk1" bg2="lt2" tx2="dk2" accent1="accent1" accent2="accent2" accent3="accent3" accent4="accent4" accent5="accent5" accent6="accent6" hlink="hlink" folHlink="folHlink"/>
  </p:clrMapOvr>
  <p:transition spd="slow">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C698FD-9F1B-4F9D-BAAC-6CDA2FB7DA47}"/>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4A8AEF6-C46C-465D-8C1D-DE24735585B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32E8A84C-4534-4F10-A16B-DD17BF0030D4}"/>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E653A0C3-7688-4127-8D55-C3D1FB51720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8E859C0-D179-411E-92CA-9DCC716D5753}"/>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5540C0B4-0261-4A42-B8A2-0F26C0B9CFF0}"/>
              </a:ext>
            </a:extLst>
          </p:cNvPr>
          <p:cNvSpPr>
            <a:spLocks noGrp="1"/>
          </p:cNvSpPr>
          <p:nvPr>
            <p:ph type="dt" sz="half" idx="10"/>
          </p:nvPr>
        </p:nvSpPr>
        <p:spPr/>
        <p:txBody>
          <a:bodyPr/>
          <a:lstStyle/>
          <a:p>
            <a:fld id="{659E1A61-590E-4C75-AE45-187761C30839}" type="datetimeFigureOut">
              <a:rPr lang="en-GB" smtClean="0"/>
              <a:t>08/05/2019</a:t>
            </a:fld>
            <a:endParaRPr lang="en-GB"/>
          </a:p>
        </p:txBody>
      </p:sp>
      <p:sp>
        <p:nvSpPr>
          <p:cNvPr id="8" name="Footer Placeholder 7">
            <a:extLst>
              <a:ext uri="{FF2B5EF4-FFF2-40B4-BE49-F238E27FC236}">
                <a16:creationId xmlns:a16="http://schemas.microsoft.com/office/drawing/2014/main" id="{DBF12481-B92A-4BC7-B4E5-BEC24DC97C39}"/>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1972F00E-52A1-4C48-A87B-14B49D9CB32C}"/>
              </a:ext>
            </a:extLst>
          </p:cNvPr>
          <p:cNvSpPr>
            <a:spLocks noGrp="1"/>
          </p:cNvSpPr>
          <p:nvPr>
            <p:ph type="sldNum" sz="quarter" idx="12"/>
          </p:nvPr>
        </p:nvSpPr>
        <p:spPr/>
        <p:txBody>
          <a:bodyPr/>
          <a:lstStyle/>
          <a:p>
            <a:fld id="{95EDCC13-CAF5-40C2-AAC4-697AAB4C64C1}" type="slidenum">
              <a:rPr lang="en-GB" smtClean="0"/>
              <a:t>‹#›</a:t>
            </a:fld>
            <a:endParaRPr lang="en-GB"/>
          </a:p>
        </p:txBody>
      </p:sp>
    </p:spTree>
    <p:extLst>
      <p:ext uri="{BB962C8B-B14F-4D97-AF65-F5344CB8AC3E}">
        <p14:creationId xmlns:p14="http://schemas.microsoft.com/office/powerpoint/2010/main" val="24158641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476B8-9FF3-4979-9C5B-6A8C5420B1FC}"/>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F58098F-2834-4645-B165-88EE088881EC}"/>
              </a:ext>
            </a:extLst>
          </p:cNvPr>
          <p:cNvSpPr>
            <a:spLocks noGrp="1"/>
          </p:cNvSpPr>
          <p:nvPr>
            <p:ph type="dt" sz="half" idx="10"/>
          </p:nvPr>
        </p:nvSpPr>
        <p:spPr/>
        <p:txBody>
          <a:bodyPr/>
          <a:lstStyle/>
          <a:p>
            <a:fld id="{659E1A61-590E-4C75-AE45-187761C30839}" type="datetimeFigureOut">
              <a:rPr lang="en-GB" smtClean="0"/>
              <a:t>08/05/2019</a:t>
            </a:fld>
            <a:endParaRPr lang="en-GB"/>
          </a:p>
        </p:txBody>
      </p:sp>
      <p:sp>
        <p:nvSpPr>
          <p:cNvPr id="4" name="Footer Placeholder 3">
            <a:extLst>
              <a:ext uri="{FF2B5EF4-FFF2-40B4-BE49-F238E27FC236}">
                <a16:creationId xmlns:a16="http://schemas.microsoft.com/office/drawing/2014/main" id="{86232324-D7AF-45CE-93D0-3835F59F1EAD}"/>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59285CA9-D45D-4678-952D-342CD5B69FCC}"/>
              </a:ext>
            </a:extLst>
          </p:cNvPr>
          <p:cNvSpPr>
            <a:spLocks noGrp="1"/>
          </p:cNvSpPr>
          <p:nvPr>
            <p:ph type="sldNum" sz="quarter" idx="12"/>
          </p:nvPr>
        </p:nvSpPr>
        <p:spPr/>
        <p:txBody>
          <a:bodyPr/>
          <a:lstStyle/>
          <a:p>
            <a:fld id="{95EDCC13-CAF5-40C2-AAC4-697AAB4C64C1}" type="slidenum">
              <a:rPr lang="en-GB" smtClean="0"/>
              <a:t>‹#›</a:t>
            </a:fld>
            <a:endParaRPr lang="en-GB"/>
          </a:p>
        </p:txBody>
      </p:sp>
    </p:spTree>
    <p:extLst>
      <p:ext uri="{BB962C8B-B14F-4D97-AF65-F5344CB8AC3E}">
        <p14:creationId xmlns:p14="http://schemas.microsoft.com/office/powerpoint/2010/main" val="1025003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48AD415-30A2-4D06-8AF8-E4A7A0306E9F}"/>
              </a:ext>
            </a:extLst>
          </p:cNvPr>
          <p:cNvSpPr>
            <a:spLocks noGrp="1"/>
          </p:cNvSpPr>
          <p:nvPr>
            <p:ph type="dt" sz="half" idx="10"/>
          </p:nvPr>
        </p:nvSpPr>
        <p:spPr/>
        <p:txBody>
          <a:bodyPr/>
          <a:lstStyle/>
          <a:p>
            <a:fld id="{659E1A61-590E-4C75-AE45-187761C30839}" type="datetimeFigureOut">
              <a:rPr lang="en-GB" smtClean="0"/>
              <a:t>08/05/2019</a:t>
            </a:fld>
            <a:endParaRPr lang="en-GB"/>
          </a:p>
        </p:txBody>
      </p:sp>
      <p:sp>
        <p:nvSpPr>
          <p:cNvPr id="3" name="Footer Placeholder 2">
            <a:extLst>
              <a:ext uri="{FF2B5EF4-FFF2-40B4-BE49-F238E27FC236}">
                <a16:creationId xmlns:a16="http://schemas.microsoft.com/office/drawing/2014/main" id="{62F1174C-0A32-48AE-84AC-51843A28A025}"/>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08FB86EF-C3C5-413F-9361-74E6568BB0F2}"/>
              </a:ext>
            </a:extLst>
          </p:cNvPr>
          <p:cNvSpPr>
            <a:spLocks noGrp="1"/>
          </p:cNvSpPr>
          <p:nvPr>
            <p:ph type="sldNum" sz="quarter" idx="12"/>
          </p:nvPr>
        </p:nvSpPr>
        <p:spPr/>
        <p:txBody>
          <a:bodyPr/>
          <a:lstStyle/>
          <a:p>
            <a:fld id="{95EDCC13-CAF5-40C2-AAC4-697AAB4C64C1}" type="slidenum">
              <a:rPr lang="en-GB" smtClean="0"/>
              <a:t>‹#›</a:t>
            </a:fld>
            <a:endParaRPr lang="en-GB"/>
          </a:p>
        </p:txBody>
      </p:sp>
    </p:spTree>
    <p:extLst>
      <p:ext uri="{BB962C8B-B14F-4D97-AF65-F5344CB8AC3E}">
        <p14:creationId xmlns:p14="http://schemas.microsoft.com/office/powerpoint/2010/main" val="42388600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75ABDF-D987-4C1A-A7AD-287B014CB43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3CD2DCBF-AEC4-4D20-ABF3-D279D5B29FB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FFE90128-AE76-4134-B041-133F72E6C4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D89C0FB-8AE5-4215-9709-767362BFA76E}"/>
              </a:ext>
            </a:extLst>
          </p:cNvPr>
          <p:cNvSpPr>
            <a:spLocks noGrp="1"/>
          </p:cNvSpPr>
          <p:nvPr>
            <p:ph type="dt" sz="half" idx="10"/>
          </p:nvPr>
        </p:nvSpPr>
        <p:spPr/>
        <p:txBody>
          <a:bodyPr/>
          <a:lstStyle/>
          <a:p>
            <a:fld id="{659E1A61-590E-4C75-AE45-187761C30839}" type="datetimeFigureOut">
              <a:rPr lang="en-GB" smtClean="0"/>
              <a:t>08/05/2019</a:t>
            </a:fld>
            <a:endParaRPr lang="en-GB"/>
          </a:p>
        </p:txBody>
      </p:sp>
      <p:sp>
        <p:nvSpPr>
          <p:cNvPr id="6" name="Footer Placeholder 5">
            <a:extLst>
              <a:ext uri="{FF2B5EF4-FFF2-40B4-BE49-F238E27FC236}">
                <a16:creationId xmlns:a16="http://schemas.microsoft.com/office/drawing/2014/main" id="{68821AB7-0EEB-4A41-B0D0-688C92CE250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5E48B16-21C4-43E3-B139-DB2CAFF8B4EA}"/>
              </a:ext>
            </a:extLst>
          </p:cNvPr>
          <p:cNvSpPr>
            <a:spLocks noGrp="1"/>
          </p:cNvSpPr>
          <p:nvPr>
            <p:ph type="sldNum" sz="quarter" idx="12"/>
          </p:nvPr>
        </p:nvSpPr>
        <p:spPr/>
        <p:txBody>
          <a:bodyPr/>
          <a:lstStyle/>
          <a:p>
            <a:fld id="{95EDCC13-CAF5-40C2-AAC4-697AAB4C64C1}" type="slidenum">
              <a:rPr lang="en-GB" smtClean="0"/>
              <a:t>‹#›</a:t>
            </a:fld>
            <a:endParaRPr lang="en-GB"/>
          </a:p>
        </p:txBody>
      </p:sp>
    </p:spTree>
    <p:extLst>
      <p:ext uri="{BB962C8B-B14F-4D97-AF65-F5344CB8AC3E}">
        <p14:creationId xmlns:p14="http://schemas.microsoft.com/office/powerpoint/2010/main" val="32598886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969E8F-06E7-47E8-952C-B5B09DA1705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7ABDAF5D-B8AD-4C11-93E3-F20FA5E9BEF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75DAB0B1-308A-4EEC-8634-552A07F710C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4E136802-F5E5-4D27-A54C-065F569F0807}"/>
              </a:ext>
            </a:extLst>
          </p:cNvPr>
          <p:cNvSpPr>
            <a:spLocks noGrp="1"/>
          </p:cNvSpPr>
          <p:nvPr>
            <p:ph type="dt" sz="half" idx="10"/>
          </p:nvPr>
        </p:nvSpPr>
        <p:spPr/>
        <p:txBody>
          <a:bodyPr/>
          <a:lstStyle/>
          <a:p>
            <a:fld id="{659E1A61-590E-4C75-AE45-187761C30839}" type="datetimeFigureOut">
              <a:rPr lang="en-GB" smtClean="0"/>
              <a:t>08/05/2019</a:t>
            </a:fld>
            <a:endParaRPr lang="en-GB"/>
          </a:p>
        </p:txBody>
      </p:sp>
      <p:sp>
        <p:nvSpPr>
          <p:cNvPr id="6" name="Footer Placeholder 5">
            <a:extLst>
              <a:ext uri="{FF2B5EF4-FFF2-40B4-BE49-F238E27FC236}">
                <a16:creationId xmlns:a16="http://schemas.microsoft.com/office/drawing/2014/main" id="{3B6A3CAF-335E-4F97-AA84-40C5408AF41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17E8DDD-5E24-4A80-ABF6-CB4422458157}"/>
              </a:ext>
            </a:extLst>
          </p:cNvPr>
          <p:cNvSpPr>
            <a:spLocks noGrp="1"/>
          </p:cNvSpPr>
          <p:nvPr>
            <p:ph type="sldNum" sz="quarter" idx="12"/>
          </p:nvPr>
        </p:nvSpPr>
        <p:spPr/>
        <p:txBody>
          <a:bodyPr/>
          <a:lstStyle/>
          <a:p>
            <a:fld id="{95EDCC13-CAF5-40C2-AAC4-697AAB4C64C1}" type="slidenum">
              <a:rPr lang="en-GB" smtClean="0"/>
              <a:t>‹#›</a:t>
            </a:fld>
            <a:endParaRPr lang="en-GB"/>
          </a:p>
        </p:txBody>
      </p:sp>
    </p:spTree>
    <p:extLst>
      <p:ext uri="{BB962C8B-B14F-4D97-AF65-F5344CB8AC3E}">
        <p14:creationId xmlns:p14="http://schemas.microsoft.com/office/powerpoint/2010/main" val="29851993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3FB327-7871-4CF1-92EF-C8BB0479EDC4}"/>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3C2AFE6-A811-424A-9927-005D17386F53}"/>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2F21F80-D7A1-4BC7-A78E-C2A825FC2079}"/>
              </a:ext>
            </a:extLst>
          </p:cNvPr>
          <p:cNvSpPr>
            <a:spLocks noGrp="1"/>
          </p:cNvSpPr>
          <p:nvPr>
            <p:ph type="dt" sz="half" idx="10"/>
          </p:nvPr>
        </p:nvSpPr>
        <p:spPr/>
        <p:txBody>
          <a:bodyPr/>
          <a:lstStyle/>
          <a:p>
            <a:fld id="{659E1A61-590E-4C75-AE45-187761C30839}" type="datetimeFigureOut">
              <a:rPr lang="en-GB" smtClean="0"/>
              <a:t>08/05/2019</a:t>
            </a:fld>
            <a:endParaRPr lang="en-GB"/>
          </a:p>
        </p:txBody>
      </p:sp>
      <p:sp>
        <p:nvSpPr>
          <p:cNvPr id="5" name="Footer Placeholder 4">
            <a:extLst>
              <a:ext uri="{FF2B5EF4-FFF2-40B4-BE49-F238E27FC236}">
                <a16:creationId xmlns:a16="http://schemas.microsoft.com/office/drawing/2014/main" id="{0D28C506-9761-43B5-84E1-90CE458485B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379E6BC-CC43-41D4-8C03-E40C6E2CDAE9}"/>
              </a:ext>
            </a:extLst>
          </p:cNvPr>
          <p:cNvSpPr>
            <a:spLocks noGrp="1"/>
          </p:cNvSpPr>
          <p:nvPr>
            <p:ph type="sldNum" sz="quarter" idx="12"/>
          </p:nvPr>
        </p:nvSpPr>
        <p:spPr/>
        <p:txBody>
          <a:bodyPr/>
          <a:lstStyle/>
          <a:p>
            <a:fld id="{95EDCC13-CAF5-40C2-AAC4-697AAB4C64C1}" type="slidenum">
              <a:rPr lang="en-GB" smtClean="0"/>
              <a:t>‹#›</a:t>
            </a:fld>
            <a:endParaRPr lang="en-GB"/>
          </a:p>
        </p:txBody>
      </p:sp>
    </p:spTree>
    <p:extLst>
      <p:ext uri="{BB962C8B-B14F-4D97-AF65-F5344CB8AC3E}">
        <p14:creationId xmlns:p14="http://schemas.microsoft.com/office/powerpoint/2010/main" val="41981810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534E3B1-AE52-45D1-85BE-0EDC940584F8}"/>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98834AE-881D-4E02-9C4A-2CEE251CBE89}"/>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97E325A-2FFD-4C09-AF7E-DEFB17482A1E}"/>
              </a:ext>
            </a:extLst>
          </p:cNvPr>
          <p:cNvSpPr>
            <a:spLocks noGrp="1"/>
          </p:cNvSpPr>
          <p:nvPr>
            <p:ph type="dt" sz="half" idx="10"/>
          </p:nvPr>
        </p:nvSpPr>
        <p:spPr/>
        <p:txBody>
          <a:bodyPr/>
          <a:lstStyle/>
          <a:p>
            <a:fld id="{659E1A61-590E-4C75-AE45-187761C30839}" type="datetimeFigureOut">
              <a:rPr lang="en-GB" smtClean="0"/>
              <a:t>08/05/2019</a:t>
            </a:fld>
            <a:endParaRPr lang="en-GB"/>
          </a:p>
        </p:txBody>
      </p:sp>
      <p:sp>
        <p:nvSpPr>
          <p:cNvPr id="5" name="Footer Placeholder 4">
            <a:extLst>
              <a:ext uri="{FF2B5EF4-FFF2-40B4-BE49-F238E27FC236}">
                <a16:creationId xmlns:a16="http://schemas.microsoft.com/office/drawing/2014/main" id="{63A2508C-ADE3-46C3-957A-DE8C0F5A36C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09DA1A5-8C3D-4D3C-B5B3-87EBB9335708}"/>
              </a:ext>
            </a:extLst>
          </p:cNvPr>
          <p:cNvSpPr>
            <a:spLocks noGrp="1"/>
          </p:cNvSpPr>
          <p:nvPr>
            <p:ph type="sldNum" sz="quarter" idx="12"/>
          </p:nvPr>
        </p:nvSpPr>
        <p:spPr/>
        <p:txBody>
          <a:bodyPr/>
          <a:lstStyle/>
          <a:p>
            <a:fld id="{95EDCC13-CAF5-40C2-AAC4-697AAB4C64C1}" type="slidenum">
              <a:rPr lang="en-GB" smtClean="0"/>
              <a:t>‹#›</a:t>
            </a:fld>
            <a:endParaRPr lang="en-GB"/>
          </a:p>
        </p:txBody>
      </p:sp>
    </p:spTree>
    <p:extLst>
      <p:ext uri="{BB962C8B-B14F-4D97-AF65-F5344CB8AC3E}">
        <p14:creationId xmlns:p14="http://schemas.microsoft.com/office/powerpoint/2010/main" val="9845273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4E3C2A-F95A-44E7-A496-5A2072745C2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5FA8EC17-A9D6-486A-ABEA-B42D326D34A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9BABB4D3-ED0C-41E6-9A67-332AEFC6F19E}"/>
              </a:ext>
            </a:extLst>
          </p:cNvPr>
          <p:cNvSpPr>
            <a:spLocks noGrp="1"/>
          </p:cNvSpPr>
          <p:nvPr>
            <p:ph type="dt" sz="half" idx="10"/>
          </p:nvPr>
        </p:nvSpPr>
        <p:spPr/>
        <p:txBody>
          <a:bodyPr/>
          <a:lstStyle/>
          <a:p>
            <a:fld id="{8C0F0A36-C343-4EFB-B448-13CB020C28FD}" type="datetimeFigureOut">
              <a:rPr lang="en-GB" smtClean="0"/>
              <a:t>08/05/2019</a:t>
            </a:fld>
            <a:endParaRPr lang="en-GB"/>
          </a:p>
        </p:txBody>
      </p:sp>
      <p:sp>
        <p:nvSpPr>
          <p:cNvPr id="5" name="Footer Placeholder 4">
            <a:extLst>
              <a:ext uri="{FF2B5EF4-FFF2-40B4-BE49-F238E27FC236}">
                <a16:creationId xmlns:a16="http://schemas.microsoft.com/office/drawing/2014/main" id="{53F62F91-4461-4CBD-A6AE-724DA0DB06F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B69B66A-567C-4611-99AE-1441A52D3CCB}"/>
              </a:ext>
            </a:extLst>
          </p:cNvPr>
          <p:cNvSpPr>
            <a:spLocks noGrp="1"/>
          </p:cNvSpPr>
          <p:nvPr>
            <p:ph type="sldNum" sz="quarter" idx="12"/>
          </p:nvPr>
        </p:nvSpPr>
        <p:spPr/>
        <p:txBody>
          <a:bodyPr/>
          <a:lstStyle/>
          <a:p>
            <a:fld id="{8A48ABE8-51EC-446B-B30A-859C82E2B137}" type="slidenum">
              <a:rPr lang="en-GB" smtClean="0"/>
              <a:t>‹#›</a:t>
            </a:fld>
            <a:endParaRPr lang="en-GB"/>
          </a:p>
        </p:txBody>
      </p:sp>
    </p:spTree>
    <p:extLst>
      <p:ext uri="{BB962C8B-B14F-4D97-AF65-F5344CB8AC3E}">
        <p14:creationId xmlns:p14="http://schemas.microsoft.com/office/powerpoint/2010/main" val="38766601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6916BF-230B-46D9-82E6-7EB0F443EAC9}"/>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EFD2A0ED-AE91-4673-A7A4-0D698F39164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A38653C-1B8E-484F-91AD-44BD671D6ED9}"/>
              </a:ext>
            </a:extLst>
          </p:cNvPr>
          <p:cNvSpPr>
            <a:spLocks noGrp="1"/>
          </p:cNvSpPr>
          <p:nvPr>
            <p:ph type="dt" sz="half" idx="10"/>
          </p:nvPr>
        </p:nvSpPr>
        <p:spPr/>
        <p:txBody>
          <a:bodyPr/>
          <a:lstStyle/>
          <a:p>
            <a:fld id="{8C0F0A36-C343-4EFB-B448-13CB020C28FD}" type="datetimeFigureOut">
              <a:rPr lang="en-GB" smtClean="0"/>
              <a:t>08/05/2019</a:t>
            </a:fld>
            <a:endParaRPr lang="en-GB"/>
          </a:p>
        </p:txBody>
      </p:sp>
      <p:sp>
        <p:nvSpPr>
          <p:cNvPr id="5" name="Footer Placeholder 4">
            <a:extLst>
              <a:ext uri="{FF2B5EF4-FFF2-40B4-BE49-F238E27FC236}">
                <a16:creationId xmlns:a16="http://schemas.microsoft.com/office/drawing/2014/main" id="{9549A3E5-C39E-400E-A7C9-6AEE6540F8B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AA51D68-EC51-4176-8F9F-7536EC301671}"/>
              </a:ext>
            </a:extLst>
          </p:cNvPr>
          <p:cNvSpPr>
            <a:spLocks noGrp="1"/>
          </p:cNvSpPr>
          <p:nvPr>
            <p:ph type="sldNum" sz="quarter" idx="12"/>
          </p:nvPr>
        </p:nvSpPr>
        <p:spPr/>
        <p:txBody>
          <a:bodyPr/>
          <a:lstStyle/>
          <a:p>
            <a:fld id="{8A48ABE8-51EC-446B-B30A-859C82E2B137}" type="slidenum">
              <a:rPr lang="en-GB" smtClean="0"/>
              <a:t>‹#›</a:t>
            </a:fld>
            <a:endParaRPr lang="en-GB"/>
          </a:p>
        </p:txBody>
      </p:sp>
    </p:spTree>
    <p:extLst>
      <p:ext uri="{BB962C8B-B14F-4D97-AF65-F5344CB8AC3E}">
        <p14:creationId xmlns:p14="http://schemas.microsoft.com/office/powerpoint/2010/main" val="18095083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9622B5-9382-466F-BB77-544B641A8BD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6BA83269-4000-4992-92E6-9228E38B790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FA238DB4-D856-48CC-A02D-08530D783556}"/>
              </a:ext>
            </a:extLst>
          </p:cNvPr>
          <p:cNvSpPr>
            <a:spLocks noGrp="1"/>
          </p:cNvSpPr>
          <p:nvPr>
            <p:ph type="dt" sz="half" idx="10"/>
          </p:nvPr>
        </p:nvSpPr>
        <p:spPr/>
        <p:txBody>
          <a:bodyPr/>
          <a:lstStyle/>
          <a:p>
            <a:fld id="{8C0F0A36-C343-4EFB-B448-13CB020C28FD}" type="datetimeFigureOut">
              <a:rPr lang="en-GB" smtClean="0"/>
              <a:t>08/05/2019</a:t>
            </a:fld>
            <a:endParaRPr lang="en-GB"/>
          </a:p>
        </p:txBody>
      </p:sp>
      <p:sp>
        <p:nvSpPr>
          <p:cNvPr id="5" name="Footer Placeholder 4">
            <a:extLst>
              <a:ext uri="{FF2B5EF4-FFF2-40B4-BE49-F238E27FC236}">
                <a16:creationId xmlns:a16="http://schemas.microsoft.com/office/drawing/2014/main" id="{C91D7BE1-9AAB-473F-BD16-657EDDB3ED8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221E2FF-42E8-4DE9-A9E2-8BF341FE4ED0}"/>
              </a:ext>
            </a:extLst>
          </p:cNvPr>
          <p:cNvSpPr>
            <a:spLocks noGrp="1"/>
          </p:cNvSpPr>
          <p:nvPr>
            <p:ph type="sldNum" sz="quarter" idx="12"/>
          </p:nvPr>
        </p:nvSpPr>
        <p:spPr/>
        <p:txBody>
          <a:bodyPr/>
          <a:lstStyle/>
          <a:p>
            <a:fld id="{8A48ABE8-51EC-446B-B30A-859C82E2B137}" type="slidenum">
              <a:rPr lang="en-GB" smtClean="0"/>
              <a:t>‹#›</a:t>
            </a:fld>
            <a:endParaRPr lang="en-GB"/>
          </a:p>
        </p:txBody>
      </p:sp>
    </p:spTree>
    <p:extLst>
      <p:ext uri="{BB962C8B-B14F-4D97-AF65-F5344CB8AC3E}">
        <p14:creationId xmlns:p14="http://schemas.microsoft.com/office/powerpoint/2010/main" val="23340158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39"/>
            <a:ext cx="10972800" cy="5851525"/>
          </a:xfrm>
          <a:prstGeom prst="rect">
            <a:avLst/>
          </a:prstGeom>
        </p:spPr>
        <p:txBody>
          <a:bodyPr/>
          <a:lstStyle>
            <a:lvl1pPr>
              <a:defRPr>
                <a:latin typeface="Montserrat" panose="00000500000000000000" pitchFamily="50" charset="0"/>
              </a:defRPr>
            </a:lvl1pPr>
            <a:lvl2pPr>
              <a:defRPr>
                <a:latin typeface="Montserrat" panose="00000500000000000000" pitchFamily="50" charset="0"/>
              </a:defRPr>
            </a:lvl2pPr>
            <a:lvl3pPr>
              <a:defRPr>
                <a:latin typeface="Montserrat" panose="00000500000000000000" pitchFamily="50" charset="0"/>
              </a:defRPr>
            </a:lvl3pPr>
            <a:lvl4pPr>
              <a:defRPr>
                <a:latin typeface="Montserrat" panose="00000500000000000000" pitchFamily="50" charset="0"/>
              </a:defRPr>
            </a:lvl4pPr>
            <a:lvl5pPr>
              <a:defRPr>
                <a:latin typeface="Montserrat" panose="00000500000000000000" pitchFamily="50"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1167540030"/>
      </p:ext>
    </p:extLst>
  </p:cSld>
  <p:clrMapOvr>
    <a:masterClrMapping/>
  </p:clrMapOvr>
  <p:transition spd="slow">
    <p:wipe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0526F-82E4-48F8-9F23-7AE58A99CF8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E9621C0-C8ED-487F-A6DF-2AF7A6E8F492}"/>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800DB3B-269B-4827-9DEC-71BB890F98DB}"/>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E2772062-FB11-40D2-85AA-E3C199E0D896}"/>
              </a:ext>
            </a:extLst>
          </p:cNvPr>
          <p:cNvSpPr>
            <a:spLocks noGrp="1"/>
          </p:cNvSpPr>
          <p:nvPr>
            <p:ph type="dt" sz="half" idx="10"/>
          </p:nvPr>
        </p:nvSpPr>
        <p:spPr/>
        <p:txBody>
          <a:bodyPr/>
          <a:lstStyle/>
          <a:p>
            <a:fld id="{8C0F0A36-C343-4EFB-B448-13CB020C28FD}" type="datetimeFigureOut">
              <a:rPr lang="en-GB" smtClean="0"/>
              <a:t>08/05/2019</a:t>
            </a:fld>
            <a:endParaRPr lang="en-GB"/>
          </a:p>
        </p:txBody>
      </p:sp>
      <p:sp>
        <p:nvSpPr>
          <p:cNvPr id="6" name="Footer Placeholder 5">
            <a:extLst>
              <a:ext uri="{FF2B5EF4-FFF2-40B4-BE49-F238E27FC236}">
                <a16:creationId xmlns:a16="http://schemas.microsoft.com/office/drawing/2014/main" id="{365BAE72-4AE4-454B-8334-98C8F0C8E2D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3562F06-5C36-4C99-9C35-D17D120C2E43}"/>
              </a:ext>
            </a:extLst>
          </p:cNvPr>
          <p:cNvSpPr>
            <a:spLocks noGrp="1"/>
          </p:cNvSpPr>
          <p:nvPr>
            <p:ph type="sldNum" sz="quarter" idx="12"/>
          </p:nvPr>
        </p:nvSpPr>
        <p:spPr/>
        <p:txBody>
          <a:bodyPr/>
          <a:lstStyle/>
          <a:p>
            <a:fld id="{8A48ABE8-51EC-446B-B30A-859C82E2B137}" type="slidenum">
              <a:rPr lang="en-GB" smtClean="0"/>
              <a:t>‹#›</a:t>
            </a:fld>
            <a:endParaRPr lang="en-GB"/>
          </a:p>
        </p:txBody>
      </p:sp>
    </p:spTree>
    <p:extLst>
      <p:ext uri="{BB962C8B-B14F-4D97-AF65-F5344CB8AC3E}">
        <p14:creationId xmlns:p14="http://schemas.microsoft.com/office/powerpoint/2010/main" val="6818867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503F3E-493E-42E6-BA44-46CEE4279CC9}"/>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1D2E3AE-8E80-4161-98A6-6F30A9EF495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19F982DB-9591-457A-8EFC-31EED8E3D0C4}"/>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4C5349E-A6EB-47AF-9F05-9C850D49A9D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9588A29B-6CDA-4A39-B29A-70E47C537F4B}"/>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DCC84A6D-4C61-4484-9041-294E5D1D7D0A}"/>
              </a:ext>
            </a:extLst>
          </p:cNvPr>
          <p:cNvSpPr>
            <a:spLocks noGrp="1"/>
          </p:cNvSpPr>
          <p:nvPr>
            <p:ph type="dt" sz="half" idx="10"/>
          </p:nvPr>
        </p:nvSpPr>
        <p:spPr/>
        <p:txBody>
          <a:bodyPr/>
          <a:lstStyle/>
          <a:p>
            <a:fld id="{8C0F0A36-C343-4EFB-B448-13CB020C28FD}" type="datetimeFigureOut">
              <a:rPr lang="en-GB" smtClean="0"/>
              <a:t>08/05/2019</a:t>
            </a:fld>
            <a:endParaRPr lang="en-GB"/>
          </a:p>
        </p:txBody>
      </p:sp>
      <p:sp>
        <p:nvSpPr>
          <p:cNvPr id="8" name="Footer Placeholder 7">
            <a:extLst>
              <a:ext uri="{FF2B5EF4-FFF2-40B4-BE49-F238E27FC236}">
                <a16:creationId xmlns:a16="http://schemas.microsoft.com/office/drawing/2014/main" id="{454D4ACF-622F-4261-8DC3-6CAB4DE99B9E}"/>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1C128A83-C44C-4001-871E-15BAF27CE967}"/>
              </a:ext>
            </a:extLst>
          </p:cNvPr>
          <p:cNvSpPr>
            <a:spLocks noGrp="1"/>
          </p:cNvSpPr>
          <p:nvPr>
            <p:ph type="sldNum" sz="quarter" idx="12"/>
          </p:nvPr>
        </p:nvSpPr>
        <p:spPr/>
        <p:txBody>
          <a:bodyPr/>
          <a:lstStyle/>
          <a:p>
            <a:fld id="{8A48ABE8-51EC-446B-B30A-859C82E2B137}" type="slidenum">
              <a:rPr lang="en-GB" smtClean="0"/>
              <a:t>‹#›</a:t>
            </a:fld>
            <a:endParaRPr lang="en-GB"/>
          </a:p>
        </p:txBody>
      </p:sp>
    </p:spTree>
    <p:extLst>
      <p:ext uri="{BB962C8B-B14F-4D97-AF65-F5344CB8AC3E}">
        <p14:creationId xmlns:p14="http://schemas.microsoft.com/office/powerpoint/2010/main" val="243055638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A80D1C-27D1-4EC3-B33A-01243B59C800}"/>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6443930B-D4C7-4059-BBA0-005A52665AB5}"/>
              </a:ext>
            </a:extLst>
          </p:cNvPr>
          <p:cNvSpPr>
            <a:spLocks noGrp="1"/>
          </p:cNvSpPr>
          <p:nvPr>
            <p:ph type="dt" sz="half" idx="10"/>
          </p:nvPr>
        </p:nvSpPr>
        <p:spPr/>
        <p:txBody>
          <a:bodyPr/>
          <a:lstStyle/>
          <a:p>
            <a:fld id="{8C0F0A36-C343-4EFB-B448-13CB020C28FD}" type="datetimeFigureOut">
              <a:rPr lang="en-GB" smtClean="0"/>
              <a:t>08/05/2019</a:t>
            </a:fld>
            <a:endParaRPr lang="en-GB"/>
          </a:p>
        </p:txBody>
      </p:sp>
      <p:sp>
        <p:nvSpPr>
          <p:cNvPr id="4" name="Footer Placeholder 3">
            <a:extLst>
              <a:ext uri="{FF2B5EF4-FFF2-40B4-BE49-F238E27FC236}">
                <a16:creationId xmlns:a16="http://schemas.microsoft.com/office/drawing/2014/main" id="{F37E9068-DDEE-42AC-8B4E-ACE396050D06}"/>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0AEC8BA6-B8FF-4798-8599-BA6B91027220}"/>
              </a:ext>
            </a:extLst>
          </p:cNvPr>
          <p:cNvSpPr>
            <a:spLocks noGrp="1"/>
          </p:cNvSpPr>
          <p:nvPr>
            <p:ph type="sldNum" sz="quarter" idx="12"/>
          </p:nvPr>
        </p:nvSpPr>
        <p:spPr/>
        <p:txBody>
          <a:bodyPr/>
          <a:lstStyle/>
          <a:p>
            <a:fld id="{8A48ABE8-51EC-446B-B30A-859C82E2B137}" type="slidenum">
              <a:rPr lang="en-GB" smtClean="0"/>
              <a:t>‹#›</a:t>
            </a:fld>
            <a:endParaRPr lang="en-GB"/>
          </a:p>
        </p:txBody>
      </p:sp>
    </p:spTree>
    <p:extLst>
      <p:ext uri="{BB962C8B-B14F-4D97-AF65-F5344CB8AC3E}">
        <p14:creationId xmlns:p14="http://schemas.microsoft.com/office/powerpoint/2010/main" val="5266188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428B268-86EC-4807-9711-F93812B8ECB4}"/>
              </a:ext>
            </a:extLst>
          </p:cNvPr>
          <p:cNvSpPr>
            <a:spLocks noGrp="1"/>
          </p:cNvSpPr>
          <p:nvPr>
            <p:ph type="dt" sz="half" idx="10"/>
          </p:nvPr>
        </p:nvSpPr>
        <p:spPr/>
        <p:txBody>
          <a:bodyPr/>
          <a:lstStyle/>
          <a:p>
            <a:fld id="{8C0F0A36-C343-4EFB-B448-13CB020C28FD}" type="datetimeFigureOut">
              <a:rPr lang="en-GB" smtClean="0"/>
              <a:t>08/05/2019</a:t>
            </a:fld>
            <a:endParaRPr lang="en-GB"/>
          </a:p>
        </p:txBody>
      </p:sp>
      <p:sp>
        <p:nvSpPr>
          <p:cNvPr id="3" name="Footer Placeholder 2">
            <a:extLst>
              <a:ext uri="{FF2B5EF4-FFF2-40B4-BE49-F238E27FC236}">
                <a16:creationId xmlns:a16="http://schemas.microsoft.com/office/drawing/2014/main" id="{0ACE77A6-5E7C-4502-AF82-075C399A3DD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1DC5241D-1C75-47E4-AB9E-E31BFC8AB1B2}"/>
              </a:ext>
            </a:extLst>
          </p:cNvPr>
          <p:cNvSpPr>
            <a:spLocks noGrp="1"/>
          </p:cNvSpPr>
          <p:nvPr>
            <p:ph type="sldNum" sz="quarter" idx="12"/>
          </p:nvPr>
        </p:nvSpPr>
        <p:spPr/>
        <p:txBody>
          <a:bodyPr/>
          <a:lstStyle/>
          <a:p>
            <a:fld id="{8A48ABE8-51EC-446B-B30A-859C82E2B137}" type="slidenum">
              <a:rPr lang="en-GB" smtClean="0"/>
              <a:t>‹#›</a:t>
            </a:fld>
            <a:endParaRPr lang="en-GB"/>
          </a:p>
        </p:txBody>
      </p:sp>
    </p:spTree>
    <p:extLst>
      <p:ext uri="{BB962C8B-B14F-4D97-AF65-F5344CB8AC3E}">
        <p14:creationId xmlns:p14="http://schemas.microsoft.com/office/powerpoint/2010/main" val="29214857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D692A1-CB70-40CB-B8FE-E0A184DE6D4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7CF013AD-5C71-4C7F-8DE8-5A4AA748D97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E9A222DA-F6B0-4B7C-A496-5F80DECA0F3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E94CF1A5-4639-4EB3-8181-683B17D9206F}"/>
              </a:ext>
            </a:extLst>
          </p:cNvPr>
          <p:cNvSpPr>
            <a:spLocks noGrp="1"/>
          </p:cNvSpPr>
          <p:nvPr>
            <p:ph type="dt" sz="half" idx="10"/>
          </p:nvPr>
        </p:nvSpPr>
        <p:spPr/>
        <p:txBody>
          <a:bodyPr/>
          <a:lstStyle/>
          <a:p>
            <a:fld id="{8C0F0A36-C343-4EFB-B448-13CB020C28FD}" type="datetimeFigureOut">
              <a:rPr lang="en-GB" smtClean="0"/>
              <a:t>08/05/2019</a:t>
            </a:fld>
            <a:endParaRPr lang="en-GB"/>
          </a:p>
        </p:txBody>
      </p:sp>
      <p:sp>
        <p:nvSpPr>
          <p:cNvPr id="6" name="Footer Placeholder 5">
            <a:extLst>
              <a:ext uri="{FF2B5EF4-FFF2-40B4-BE49-F238E27FC236}">
                <a16:creationId xmlns:a16="http://schemas.microsoft.com/office/drawing/2014/main" id="{A6C48172-BFD7-4DBE-9E84-D1E6472C0D8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8A8A1B5-F0DC-417D-8AFE-9F7A5715B552}"/>
              </a:ext>
            </a:extLst>
          </p:cNvPr>
          <p:cNvSpPr>
            <a:spLocks noGrp="1"/>
          </p:cNvSpPr>
          <p:nvPr>
            <p:ph type="sldNum" sz="quarter" idx="12"/>
          </p:nvPr>
        </p:nvSpPr>
        <p:spPr/>
        <p:txBody>
          <a:bodyPr/>
          <a:lstStyle/>
          <a:p>
            <a:fld id="{8A48ABE8-51EC-446B-B30A-859C82E2B137}" type="slidenum">
              <a:rPr lang="en-GB" smtClean="0"/>
              <a:t>‹#›</a:t>
            </a:fld>
            <a:endParaRPr lang="en-GB"/>
          </a:p>
        </p:txBody>
      </p:sp>
    </p:spTree>
    <p:extLst>
      <p:ext uri="{BB962C8B-B14F-4D97-AF65-F5344CB8AC3E}">
        <p14:creationId xmlns:p14="http://schemas.microsoft.com/office/powerpoint/2010/main" val="108251142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CC25DC-8682-4F18-ABE1-6D9BB015E53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1F781D0C-C76B-40CC-9BA9-31DA24A8A69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4FFE888A-C9DF-4921-930F-C33EC6FBC04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457E5E8A-4781-4E55-9F8D-87B59FABDFB5}"/>
              </a:ext>
            </a:extLst>
          </p:cNvPr>
          <p:cNvSpPr>
            <a:spLocks noGrp="1"/>
          </p:cNvSpPr>
          <p:nvPr>
            <p:ph type="dt" sz="half" idx="10"/>
          </p:nvPr>
        </p:nvSpPr>
        <p:spPr/>
        <p:txBody>
          <a:bodyPr/>
          <a:lstStyle/>
          <a:p>
            <a:fld id="{8C0F0A36-C343-4EFB-B448-13CB020C28FD}" type="datetimeFigureOut">
              <a:rPr lang="en-GB" smtClean="0"/>
              <a:t>08/05/2019</a:t>
            </a:fld>
            <a:endParaRPr lang="en-GB"/>
          </a:p>
        </p:txBody>
      </p:sp>
      <p:sp>
        <p:nvSpPr>
          <p:cNvPr id="6" name="Footer Placeholder 5">
            <a:extLst>
              <a:ext uri="{FF2B5EF4-FFF2-40B4-BE49-F238E27FC236}">
                <a16:creationId xmlns:a16="http://schemas.microsoft.com/office/drawing/2014/main" id="{E08F6BEA-79CC-4AAB-A96C-E142DD9BC18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0102C1F-6045-4ED9-A532-C7E408E98AFE}"/>
              </a:ext>
            </a:extLst>
          </p:cNvPr>
          <p:cNvSpPr>
            <a:spLocks noGrp="1"/>
          </p:cNvSpPr>
          <p:nvPr>
            <p:ph type="sldNum" sz="quarter" idx="12"/>
          </p:nvPr>
        </p:nvSpPr>
        <p:spPr/>
        <p:txBody>
          <a:bodyPr/>
          <a:lstStyle/>
          <a:p>
            <a:fld id="{8A48ABE8-51EC-446B-B30A-859C82E2B137}" type="slidenum">
              <a:rPr lang="en-GB" smtClean="0"/>
              <a:t>‹#›</a:t>
            </a:fld>
            <a:endParaRPr lang="en-GB"/>
          </a:p>
        </p:txBody>
      </p:sp>
    </p:spTree>
    <p:extLst>
      <p:ext uri="{BB962C8B-B14F-4D97-AF65-F5344CB8AC3E}">
        <p14:creationId xmlns:p14="http://schemas.microsoft.com/office/powerpoint/2010/main" val="181709771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E79861-1427-440B-8449-6F6315037696}"/>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D5F612F5-1143-42EA-B14C-F55DA28AC604}"/>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E716D8B-6E99-4FA5-AB44-5A902AF5C83F}"/>
              </a:ext>
            </a:extLst>
          </p:cNvPr>
          <p:cNvSpPr>
            <a:spLocks noGrp="1"/>
          </p:cNvSpPr>
          <p:nvPr>
            <p:ph type="dt" sz="half" idx="10"/>
          </p:nvPr>
        </p:nvSpPr>
        <p:spPr/>
        <p:txBody>
          <a:bodyPr/>
          <a:lstStyle/>
          <a:p>
            <a:fld id="{8C0F0A36-C343-4EFB-B448-13CB020C28FD}" type="datetimeFigureOut">
              <a:rPr lang="en-GB" smtClean="0"/>
              <a:t>08/05/2019</a:t>
            </a:fld>
            <a:endParaRPr lang="en-GB"/>
          </a:p>
        </p:txBody>
      </p:sp>
      <p:sp>
        <p:nvSpPr>
          <p:cNvPr id="5" name="Footer Placeholder 4">
            <a:extLst>
              <a:ext uri="{FF2B5EF4-FFF2-40B4-BE49-F238E27FC236}">
                <a16:creationId xmlns:a16="http://schemas.microsoft.com/office/drawing/2014/main" id="{2FF671B0-2D92-4545-B4E0-DF83D354AA0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E0BF89B-BA72-4ABE-83E0-B391C75B32B6}"/>
              </a:ext>
            </a:extLst>
          </p:cNvPr>
          <p:cNvSpPr>
            <a:spLocks noGrp="1"/>
          </p:cNvSpPr>
          <p:nvPr>
            <p:ph type="sldNum" sz="quarter" idx="12"/>
          </p:nvPr>
        </p:nvSpPr>
        <p:spPr/>
        <p:txBody>
          <a:bodyPr/>
          <a:lstStyle/>
          <a:p>
            <a:fld id="{8A48ABE8-51EC-446B-B30A-859C82E2B137}" type="slidenum">
              <a:rPr lang="en-GB" smtClean="0"/>
              <a:t>‹#›</a:t>
            </a:fld>
            <a:endParaRPr lang="en-GB"/>
          </a:p>
        </p:txBody>
      </p:sp>
    </p:spTree>
    <p:extLst>
      <p:ext uri="{BB962C8B-B14F-4D97-AF65-F5344CB8AC3E}">
        <p14:creationId xmlns:p14="http://schemas.microsoft.com/office/powerpoint/2010/main" val="278353259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5B917CD-7D31-4E82-ABA5-9C3AE3D7B51F}"/>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04D2494C-BF00-48D0-8914-4B34D240CC5C}"/>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2F7BF63-C825-461F-87D4-BDB33BF858D5}"/>
              </a:ext>
            </a:extLst>
          </p:cNvPr>
          <p:cNvSpPr>
            <a:spLocks noGrp="1"/>
          </p:cNvSpPr>
          <p:nvPr>
            <p:ph type="dt" sz="half" idx="10"/>
          </p:nvPr>
        </p:nvSpPr>
        <p:spPr/>
        <p:txBody>
          <a:bodyPr/>
          <a:lstStyle/>
          <a:p>
            <a:fld id="{8C0F0A36-C343-4EFB-B448-13CB020C28FD}" type="datetimeFigureOut">
              <a:rPr lang="en-GB" smtClean="0"/>
              <a:t>08/05/2019</a:t>
            </a:fld>
            <a:endParaRPr lang="en-GB"/>
          </a:p>
        </p:txBody>
      </p:sp>
      <p:sp>
        <p:nvSpPr>
          <p:cNvPr id="5" name="Footer Placeholder 4">
            <a:extLst>
              <a:ext uri="{FF2B5EF4-FFF2-40B4-BE49-F238E27FC236}">
                <a16:creationId xmlns:a16="http://schemas.microsoft.com/office/drawing/2014/main" id="{6B96305D-6911-44B9-AC68-70DD109CD5B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BC72887-9516-40D7-8A35-5EF317C8875E}"/>
              </a:ext>
            </a:extLst>
          </p:cNvPr>
          <p:cNvSpPr>
            <a:spLocks noGrp="1"/>
          </p:cNvSpPr>
          <p:nvPr>
            <p:ph type="sldNum" sz="quarter" idx="12"/>
          </p:nvPr>
        </p:nvSpPr>
        <p:spPr/>
        <p:txBody>
          <a:bodyPr/>
          <a:lstStyle/>
          <a:p>
            <a:fld id="{8A48ABE8-51EC-446B-B30A-859C82E2B137}" type="slidenum">
              <a:rPr lang="en-GB" smtClean="0"/>
              <a:t>‹#›</a:t>
            </a:fld>
            <a:endParaRPr lang="en-GB"/>
          </a:p>
        </p:txBody>
      </p:sp>
    </p:spTree>
    <p:extLst>
      <p:ext uri="{BB962C8B-B14F-4D97-AF65-F5344CB8AC3E}">
        <p14:creationId xmlns:p14="http://schemas.microsoft.com/office/powerpoint/2010/main" val="10576900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914400" y="6248400"/>
            <a:ext cx="2540000" cy="457200"/>
          </a:xfrm>
          <a:prstGeom prst="rect">
            <a:avLst/>
          </a:prstGeom>
          <a:ln/>
        </p:spPr>
        <p:txBody>
          <a:bodyPr/>
          <a:lstStyle>
            <a:lvl1pPr>
              <a:defRPr>
                <a:latin typeface="Montserrat" panose="00000500000000000000" pitchFamily="50" charset="0"/>
              </a:defRPr>
            </a:lvl1pPr>
          </a:lstStyle>
          <a:p>
            <a:pPr>
              <a:defRPr/>
            </a:pPr>
            <a:endParaRPr lang="en-US" dirty="0"/>
          </a:p>
        </p:txBody>
      </p:sp>
      <p:sp>
        <p:nvSpPr>
          <p:cNvPr id="3" name="Rectangle 5"/>
          <p:cNvSpPr>
            <a:spLocks noGrp="1" noChangeArrowheads="1"/>
          </p:cNvSpPr>
          <p:nvPr>
            <p:ph type="ftr" sz="quarter" idx="11"/>
          </p:nvPr>
        </p:nvSpPr>
        <p:spPr>
          <a:xfrm>
            <a:off x="4165600" y="6248400"/>
            <a:ext cx="3860800" cy="457200"/>
          </a:xfrm>
          <a:prstGeom prst="rect">
            <a:avLst/>
          </a:prstGeom>
          <a:ln/>
        </p:spPr>
        <p:txBody>
          <a:bodyPr/>
          <a:lstStyle>
            <a:lvl1pPr>
              <a:defRPr>
                <a:latin typeface="Montserrat" panose="00000500000000000000" pitchFamily="50" charset="0"/>
              </a:defRPr>
            </a:lvl1pPr>
          </a:lstStyle>
          <a:p>
            <a:pPr>
              <a:defRPr/>
            </a:pPr>
            <a:endParaRPr lang="en-US" dirty="0"/>
          </a:p>
        </p:txBody>
      </p:sp>
      <p:sp>
        <p:nvSpPr>
          <p:cNvPr id="4" name="Rectangle 6"/>
          <p:cNvSpPr>
            <a:spLocks noGrp="1" noChangeArrowheads="1"/>
          </p:cNvSpPr>
          <p:nvPr>
            <p:ph type="sldNum" sz="quarter" idx="12"/>
          </p:nvPr>
        </p:nvSpPr>
        <p:spPr>
          <a:xfrm>
            <a:off x="8737600" y="6248400"/>
            <a:ext cx="2540000" cy="457200"/>
          </a:xfrm>
          <a:prstGeom prst="rect">
            <a:avLst/>
          </a:prstGeom>
          <a:ln/>
        </p:spPr>
        <p:txBody>
          <a:bodyPr/>
          <a:lstStyle>
            <a:lvl1pPr>
              <a:defRPr>
                <a:latin typeface="Montserrat" panose="00000500000000000000" pitchFamily="50" charset="0"/>
              </a:defRPr>
            </a:lvl1pPr>
          </a:lstStyle>
          <a:p>
            <a:fld id="{9C41B51C-F50F-1248-8FE5-A6C54E45CE5D}" type="slidenum">
              <a:rPr lang="en-US" smtClean="0"/>
              <a:pPr/>
              <a:t>‹#›</a:t>
            </a:fld>
            <a:endParaRPr lang="en-US" dirty="0"/>
          </a:p>
        </p:txBody>
      </p:sp>
    </p:spTree>
    <p:extLst>
      <p:ext uri="{BB962C8B-B14F-4D97-AF65-F5344CB8AC3E}">
        <p14:creationId xmlns:p14="http://schemas.microsoft.com/office/powerpoint/2010/main" val="7707017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9939" y="239715"/>
            <a:ext cx="11402647" cy="930275"/>
          </a:xfrm>
          <a:prstGeom prst="rect">
            <a:avLst/>
          </a:prstGeom>
        </p:spPr>
        <p:txBody>
          <a:bodyPr/>
          <a:lstStyle>
            <a:lvl1pPr>
              <a:defRPr>
                <a:latin typeface="Montserrat" panose="00000500000000000000" pitchFamily="50" charset="0"/>
              </a:defRPr>
            </a:lvl1pPr>
          </a:lstStyle>
          <a:p>
            <a:r>
              <a:rPr lang="en-US" dirty="0"/>
              <a:t>Click to edit Master title style</a:t>
            </a:r>
            <a:endParaRPr lang="en-AU" dirty="0"/>
          </a:p>
        </p:txBody>
      </p:sp>
    </p:spTree>
    <p:extLst>
      <p:ext uri="{BB962C8B-B14F-4D97-AF65-F5344CB8AC3E}">
        <p14:creationId xmlns:p14="http://schemas.microsoft.com/office/powerpoint/2010/main" val="3690541213"/>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79939" y="239715"/>
            <a:ext cx="11402647" cy="930275"/>
          </a:xfrm>
          <a:prstGeom prst="rect">
            <a:avLst/>
          </a:prstGeom>
        </p:spPr>
        <p:txBody>
          <a:bodyPr/>
          <a:lstStyle>
            <a:lvl1pPr>
              <a:defRPr>
                <a:latin typeface="Montserrat" panose="00000500000000000000" pitchFamily="50" charset="0"/>
              </a:defRPr>
            </a:lvl1pPr>
          </a:lstStyle>
          <a:p>
            <a:r>
              <a:rPr lang="en-US" dirty="0"/>
              <a:t>Click to edit Master title style</a:t>
            </a:r>
            <a:endParaRPr lang="en-AU" dirty="0"/>
          </a:p>
        </p:txBody>
      </p:sp>
      <p:sp>
        <p:nvSpPr>
          <p:cNvPr id="3" name="Content Placeholder 2"/>
          <p:cNvSpPr>
            <a:spLocks noGrp="1"/>
          </p:cNvSpPr>
          <p:nvPr>
            <p:ph idx="1"/>
          </p:nvPr>
        </p:nvSpPr>
        <p:spPr>
          <a:xfrm>
            <a:off x="609600" y="1600202"/>
            <a:ext cx="10972800" cy="4525963"/>
          </a:xfrm>
          <a:prstGeom prst="rect">
            <a:avLst/>
          </a:prstGeom>
        </p:spPr>
        <p:txBody>
          <a:bodyPr/>
          <a:lstStyle>
            <a:lvl1pPr>
              <a:defRPr>
                <a:latin typeface="Montserrat" panose="00000500000000000000" pitchFamily="50" charset="0"/>
              </a:defRPr>
            </a:lvl1pPr>
            <a:lvl2pPr>
              <a:defRPr>
                <a:latin typeface="Montserrat" panose="00000500000000000000" pitchFamily="50" charset="0"/>
              </a:defRPr>
            </a:lvl2pPr>
            <a:lvl3pPr>
              <a:defRPr>
                <a:latin typeface="Montserrat" panose="00000500000000000000" pitchFamily="50" charset="0"/>
              </a:defRPr>
            </a:lvl3pPr>
            <a:lvl4pPr>
              <a:defRPr>
                <a:latin typeface="Montserrat" panose="00000500000000000000" pitchFamily="50" charset="0"/>
              </a:defRPr>
            </a:lvl4pPr>
            <a:lvl5pPr>
              <a:defRPr>
                <a:latin typeface="Montserrat" panose="00000500000000000000" pitchFamily="50"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528082677"/>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FC2E1-E33A-4383-82CD-48E5F47FD90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4C7912FA-146F-43B2-94FD-BF6E39D769B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006F8718-B04F-4ED1-8553-5D124D48B958}"/>
              </a:ext>
            </a:extLst>
          </p:cNvPr>
          <p:cNvSpPr>
            <a:spLocks noGrp="1"/>
          </p:cNvSpPr>
          <p:nvPr>
            <p:ph type="dt" sz="half" idx="10"/>
          </p:nvPr>
        </p:nvSpPr>
        <p:spPr/>
        <p:txBody>
          <a:bodyPr/>
          <a:lstStyle/>
          <a:p>
            <a:fld id="{659E1A61-590E-4C75-AE45-187761C30839}" type="datetimeFigureOut">
              <a:rPr lang="en-GB" smtClean="0"/>
              <a:t>08/05/2019</a:t>
            </a:fld>
            <a:endParaRPr lang="en-GB"/>
          </a:p>
        </p:txBody>
      </p:sp>
      <p:sp>
        <p:nvSpPr>
          <p:cNvPr id="5" name="Footer Placeholder 4">
            <a:extLst>
              <a:ext uri="{FF2B5EF4-FFF2-40B4-BE49-F238E27FC236}">
                <a16:creationId xmlns:a16="http://schemas.microsoft.com/office/drawing/2014/main" id="{4304ED01-A95B-45F0-B4CF-2AE9AA374E3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E3563AD-F737-4B70-903A-5629C6585D36}"/>
              </a:ext>
            </a:extLst>
          </p:cNvPr>
          <p:cNvSpPr>
            <a:spLocks noGrp="1"/>
          </p:cNvSpPr>
          <p:nvPr>
            <p:ph type="sldNum" sz="quarter" idx="12"/>
          </p:nvPr>
        </p:nvSpPr>
        <p:spPr/>
        <p:txBody>
          <a:bodyPr/>
          <a:lstStyle/>
          <a:p>
            <a:fld id="{95EDCC13-CAF5-40C2-AAC4-697AAB4C64C1}" type="slidenum">
              <a:rPr lang="en-GB" smtClean="0"/>
              <a:t>‹#›</a:t>
            </a:fld>
            <a:endParaRPr lang="en-GB"/>
          </a:p>
        </p:txBody>
      </p:sp>
    </p:spTree>
    <p:extLst>
      <p:ext uri="{BB962C8B-B14F-4D97-AF65-F5344CB8AC3E}">
        <p14:creationId xmlns:p14="http://schemas.microsoft.com/office/powerpoint/2010/main" val="11946058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3A3165-6BEE-4506-9518-E9F085AD495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33F0C067-76EA-4117-842D-E7B450A0C281}"/>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3B7AEF6-0D0C-4F3A-B57B-0C271758A791}"/>
              </a:ext>
            </a:extLst>
          </p:cNvPr>
          <p:cNvSpPr>
            <a:spLocks noGrp="1"/>
          </p:cNvSpPr>
          <p:nvPr>
            <p:ph type="dt" sz="half" idx="10"/>
          </p:nvPr>
        </p:nvSpPr>
        <p:spPr/>
        <p:txBody>
          <a:bodyPr/>
          <a:lstStyle/>
          <a:p>
            <a:fld id="{659E1A61-590E-4C75-AE45-187761C30839}" type="datetimeFigureOut">
              <a:rPr lang="en-GB" smtClean="0"/>
              <a:t>08/05/2019</a:t>
            </a:fld>
            <a:endParaRPr lang="en-GB"/>
          </a:p>
        </p:txBody>
      </p:sp>
      <p:sp>
        <p:nvSpPr>
          <p:cNvPr id="5" name="Footer Placeholder 4">
            <a:extLst>
              <a:ext uri="{FF2B5EF4-FFF2-40B4-BE49-F238E27FC236}">
                <a16:creationId xmlns:a16="http://schemas.microsoft.com/office/drawing/2014/main" id="{3BA2F6F7-B147-4712-A284-D460DCC26E7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B24BA07-32F8-4363-BD0C-358198905C5A}"/>
              </a:ext>
            </a:extLst>
          </p:cNvPr>
          <p:cNvSpPr>
            <a:spLocks noGrp="1"/>
          </p:cNvSpPr>
          <p:nvPr>
            <p:ph type="sldNum" sz="quarter" idx="12"/>
          </p:nvPr>
        </p:nvSpPr>
        <p:spPr/>
        <p:txBody>
          <a:bodyPr/>
          <a:lstStyle/>
          <a:p>
            <a:fld id="{95EDCC13-CAF5-40C2-AAC4-697AAB4C64C1}" type="slidenum">
              <a:rPr lang="en-GB" smtClean="0"/>
              <a:t>‹#›</a:t>
            </a:fld>
            <a:endParaRPr lang="en-GB"/>
          </a:p>
        </p:txBody>
      </p:sp>
    </p:spTree>
    <p:extLst>
      <p:ext uri="{BB962C8B-B14F-4D97-AF65-F5344CB8AC3E}">
        <p14:creationId xmlns:p14="http://schemas.microsoft.com/office/powerpoint/2010/main" val="2252706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65EDCC-BECA-443A-9A8E-747F29AB4BA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0DC49F9B-0FDF-4A4D-A1EA-956025058C4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CC663EAA-FB90-4A22-8FB0-6EE261D4A3F3}"/>
              </a:ext>
            </a:extLst>
          </p:cNvPr>
          <p:cNvSpPr>
            <a:spLocks noGrp="1"/>
          </p:cNvSpPr>
          <p:nvPr>
            <p:ph type="dt" sz="half" idx="10"/>
          </p:nvPr>
        </p:nvSpPr>
        <p:spPr/>
        <p:txBody>
          <a:bodyPr/>
          <a:lstStyle/>
          <a:p>
            <a:fld id="{659E1A61-590E-4C75-AE45-187761C30839}" type="datetimeFigureOut">
              <a:rPr lang="en-GB" smtClean="0"/>
              <a:t>08/05/2019</a:t>
            </a:fld>
            <a:endParaRPr lang="en-GB"/>
          </a:p>
        </p:txBody>
      </p:sp>
      <p:sp>
        <p:nvSpPr>
          <p:cNvPr id="5" name="Footer Placeholder 4">
            <a:extLst>
              <a:ext uri="{FF2B5EF4-FFF2-40B4-BE49-F238E27FC236}">
                <a16:creationId xmlns:a16="http://schemas.microsoft.com/office/drawing/2014/main" id="{1CDDDCE4-5B24-41D4-AFF3-DB2324D58D0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2C17443-687F-4DF2-AB9E-1E8F23A1C68A}"/>
              </a:ext>
            </a:extLst>
          </p:cNvPr>
          <p:cNvSpPr>
            <a:spLocks noGrp="1"/>
          </p:cNvSpPr>
          <p:nvPr>
            <p:ph type="sldNum" sz="quarter" idx="12"/>
          </p:nvPr>
        </p:nvSpPr>
        <p:spPr/>
        <p:txBody>
          <a:bodyPr/>
          <a:lstStyle/>
          <a:p>
            <a:fld id="{95EDCC13-CAF5-40C2-AAC4-697AAB4C64C1}" type="slidenum">
              <a:rPr lang="en-GB" smtClean="0"/>
              <a:t>‹#›</a:t>
            </a:fld>
            <a:endParaRPr lang="en-GB"/>
          </a:p>
        </p:txBody>
      </p:sp>
    </p:spTree>
    <p:extLst>
      <p:ext uri="{BB962C8B-B14F-4D97-AF65-F5344CB8AC3E}">
        <p14:creationId xmlns:p14="http://schemas.microsoft.com/office/powerpoint/2010/main" val="9766800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B16C27-0FDA-4052-BF9E-E443F31DC43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AF8671A4-8A02-43C6-AF80-D8899C79AC85}"/>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FC7AEDE2-AB93-4FA5-BEEF-4EDC937789C0}"/>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EF68E276-F413-4209-AB09-82E257047CB8}"/>
              </a:ext>
            </a:extLst>
          </p:cNvPr>
          <p:cNvSpPr>
            <a:spLocks noGrp="1"/>
          </p:cNvSpPr>
          <p:nvPr>
            <p:ph type="dt" sz="half" idx="10"/>
          </p:nvPr>
        </p:nvSpPr>
        <p:spPr/>
        <p:txBody>
          <a:bodyPr/>
          <a:lstStyle/>
          <a:p>
            <a:fld id="{659E1A61-590E-4C75-AE45-187761C30839}" type="datetimeFigureOut">
              <a:rPr lang="en-GB" smtClean="0"/>
              <a:t>08/05/2019</a:t>
            </a:fld>
            <a:endParaRPr lang="en-GB"/>
          </a:p>
        </p:txBody>
      </p:sp>
      <p:sp>
        <p:nvSpPr>
          <p:cNvPr id="6" name="Footer Placeholder 5">
            <a:extLst>
              <a:ext uri="{FF2B5EF4-FFF2-40B4-BE49-F238E27FC236}">
                <a16:creationId xmlns:a16="http://schemas.microsoft.com/office/drawing/2014/main" id="{60452AAA-7A70-4F53-8992-82147434031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451DC65-34C5-4712-BD48-E5C1926226B4}"/>
              </a:ext>
            </a:extLst>
          </p:cNvPr>
          <p:cNvSpPr>
            <a:spLocks noGrp="1"/>
          </p:cNvSpPr>
          <p:nvPr>
            <p:ph type="sldNum" sz="quarter" idx="12"/>
          </p:nvPr>
        </p:nvSpPr>
        <p:spPr/>
        <p:txBody>
          <a:bodyPr/>
          <a:lstStyle/>
          <a:p>
            <a:fld id="{95EDCC13-CAF5-40C2-AAC4-697AAB4C64C1}" type="slidenum">
              <a:rPr lang="en-GB" smtClean="0"/>
              <a:t>‹#›</a:t>
            </a:fld>
            <a:endParaRPr lang="en-GB"/>
          </a:p>
        </p:txBody>
      </p:sp>
    </p:spTree>
    <p:extLst>
      <p:ext uri="{BB962C8B-B14F-4D97-AF65-F5344CB8AC3E}">
        <p14:creationId xmlns:p14="http://schemas.microsoft.com/office/powerpoint/2010/main" val="329277287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image" Target="../media/image3.png"/><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image" Target="../media/image4.pn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3.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7">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11405778"/>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727" r:id="rId3"/>
    <p:sldLayoutId id="2147483728" r:id="rId4"/>
    <p:sldLayoutId id="2147483729" r:id="rId5"/>
  </p:sldLayoutIdLst>
  <p:transition spd="slow">
    <p:wipe dir="r"/>
  </p:transition>
  <p:hf hdr="0" dt="0"/>
  <p:txStyles>
    <p:titleStyle>
      <a:lvl1pPr algn="l" rtl="0" eaLnBrk="0" fontAlgn="base" hangingPunct="0">
        <a:lnSpc>
          <a:spcPct val="83000"/>
        </a:lnSpc>
        <a:spcBef>
          <a:spcPct val="0"/>
        </a:spcBef>
        <a:spcAft>
          <a:spcPct val="0"/>
        </a:spcAft>
        <a:defRPr sz="2800" b="1">
          <a:solidFill>
            <a:schemeClr val="tx2"/>
          </a:solidFill>
          <a:latin typeface="+mj-lt"/>
          <a:ea typeface="+mj-ea"/>
          <a:cs typeface="+mj-cs"/>
        </a:defRPr>
      </a:lvl1pPr>
      <a:lvl2pPr algn="l" rtl="0" eaLnBrk="0" fontAlgn="base" hangingPunct="0">
        <a:lnSpc>
          <a:spcPct val="83000"/>
        </a:lnSpc>
        <a:spcBef>
          <a:spcPct val="0"/>
        </a:spcBef>
        <a:spcAft>
          <a:spcPct val="0"/>
        </a:spcAft>
        <a:defRPr sz="2800" b="1">
          <a:solidFill>
            <a:schemeClr val="tx2"/>
          </a:solidFill>
          <a:latin typeface="Arial" charset="0"/>
          <a:cs typeface="Arial" charset="0"/>
        </a:defRPr>
      </a:lvl2pPr>
      <a:lvl3pPr algn="l" rtl="0" eaLnBrk="0" fontAlgn="base" hangingPunct="0">
        <a:lnSpc>
          <a:spcPct val="83000"/>
        </a:lnSpc>
        <a:spcBef>
          <a:spcPct val="0"/>
        </a:spcBef>
        <a:spcAft>
          <a:spcPct val="0"/>
        </a:spcAft>
        <a:defRPr sz="2800" b="1">
          <a:solidFill>
            <a:schemeClr val="tx2"/>
          </a:solidFill>
          <a:latin typeface="Arial" charset="0"/>
          <a:cs typeface="Arial" charset="0"/>
        </a:defRPr>
      </a:lvl3pPr>
      <a:lvl4pPr algn="l" rtl="0" eaLnBrk="0" fontAlgn="base" hangingPunct="0">
        <a:lnSpc>
          <a:spcPct val="83000"/>
        </a:lnSpc>
        <a:spcBef>
          <a:spcPct val="0"/>
        </a:spcBef>
        <a:spcAft>
          <a:spcPct val="0"/>
        </a:spcAft>
        <a:defRPr sz="2800" b="1">
          <a:solidFill>
            <a:schemeClr val="tx2"/>
          </a:solidFill>
          <a:latin typeface="Arial" charset="0"/>
          <a:cs typeface="Arial" charset="0"/>
        </a:defRPr>
      </a:lvl4pPr>
      <a:lvl5pPr algn="l" rtl="0" eaLnBrk="0" fontAlgn="base" hangingPunct="0">
        <a:lnSpc>
          <a:spcPct val="83000"/>
        </a:lnSpc>
        <a:spcBef>
          <a:spcPct val="0"/>
        </a:spcBef>
        <a:spcAft>
          <a:spcPct val="0"/>
        </a:spcAft>
        <a:defRPr sz="2800" b="1">
          <a:solidFill>
            <a:schemeClr val="tx2"/>
          </a:solidFill>
          <a:latin typeface="Arial" charset="0"/>
          <a:cs typeface="Arial" charset="0"/>
        </a:defRPr>
      </a:lvl5pPr>
      <a:lvl6pPr marL="457200" algn="l" rtl="0" eaLnBrk="1" fontAlgn="base" hangingPunct="1">
        <a:lnSpc>
          <a:spcPct val="83000"/>
        </a:lnSpc>
        <a:spcBef>
          <a:spcPct val="0"/>
        </a:spcBef>
        <a:spcAft>
          <a:spcPct val="0"/>
        </a:spcAft>
        <a:defRPr sz="2800" b="1">
          <a:solidFill>
            <a:schemeClr val="tx2"/>
          </a:solidFill>
          <a:latin typeface="Arial" charset="0"/>
          <a:cs typeface="Arial" charset="0"/>
        </a:defRPr>
      </a:lvl6pPr>
      <a:lvl7pPr marL="914400" algn="l" rtl="0" eaLnBrk="1" fontAlgn="base" hangingPunct="1">
        <a:lnSpc>
          <a:spcPct val="83000"/>
        </a:lnSpc>
        <a:spcBef>
          <a:spcPct val="0"/>
        </a:spcBef>
        <a:spcAft>
          <a:spcPct val="0"/>
        </a:spcAft>
        <a:defRPr sz="2800" b="1">
          <a:solidFill>
            <a:schemeClr val="tx2"/>
          </a:solidFill>
          <a:latin typeface="Arial" charset="0"/>
          <a:cs typeface="Arial" charset="0"/>
        </a:defRPr>
      </a:lvl7pPr>
      <a:lvl8pPr marL="1371600" algn="l" rtl="0" eaLnBrk="1" fontAlgn="base" hangingPunct="1">
        <a:lnSpc>
          <a:spcPct val="83000"/>
        </a:lnSpc>
        <a:spcBef>
          <a:spcPct val="0"/>
        </a:spcBef>
        <a:spcAft>
          <a:spcPct val="0"/>
        </a:spcAft>
        <a:defRPr sz="2800" b="1">
          <a:solidFill>
            <a:schemeClr val="tx2"/>
          </a:solidFill>
          <a:latin typeface="Arial" charset="0"/>
          <a:cs typeface="Arial" charset="0"/>
        </a:defRPr>
      </a:lvl8pPr>
      <a:lvl9pPr marL="1828800" algn="l" rtl="0" eaLnBrk="1" fontAlgn="base" hangingPunct="1">
        <a:lnSpc>
          <a:spcPct val="83000"/>
        </a:lnSpc>
        <a:spcBef>
          <a:spcPct val="0"/>
        </a:spcBef>
        <a:spcAft>
          <a:spcPct val="0"/>
        </a:spcAft>
        <a:defRPr sz="2800" b="1">
          <a:solidFill>
            <a:schemeClr val="tx2"/>
          </a:solidFill>
          <a:latin typeface="Arial" charset="0"/>
          <a:cs typeface="Arial" charset="0"/>
        </a:defRPr>
      </a:lvl9pPr>
    </p:titleStyle>
    <p:bodyStyle>
      <a:lvl1pPr marL="180975" indent="-180975" algn="l" rtl="0" eaLnBrk="0" fontAlgn="base" hangingPunct="0">
        <a:spcBef>
          <a:spcPts val="1200"/>
        </a:spcBef>
        <a:spcAft>
          <a:spcPts val="1200"/>
        </a:spcAft>
        <a:buSzPct val="120000"/>
        <a:buFont typeface="Wingdings" pitchFamily="2" charset="2"/>
        <a:buChar char="§"/>
        <a:defRPr sz="1400">
          <a:solidFill>
            <a:schemeClr val="tx1"/>
          </a:solidFill>
          <a:latin typeface="+mn-lt"/>
          <a:ea typeface="+mn-ea"/>
          <a:cs typeface="+mn-cs"/>
        </a:defRPr>
      </a:lvl1pPr>
      <a:lvl2pPr marL="449263" indent="-174625" algn="l" rtl="0" eaLnBrk="0" fontAlgn="base" hangingPunct="0">
        <a:spcBef>
          <a:spcPct val="0"/>
        </a:spcBef>
        <a:spcAft>
          <a:spcPts val="600"/>
        </a:spcAft>
        <a:buFont typeface="Arial" charset="0"/>
        <a:buChar char="–"/>
        <a:defRPr sz="1400">
          <a:solidFill>
            <a:schemeClr val="tx1"/>
          </a:solidFill>
          <a:latin typeface="+mn-lt"/>
          <a:cs typeface="+mn-cs"/>
        </a:defRPr>
      </a:lvl2pPr>
      <a:lvl3pPr marL="690563" indent="-147638" algn="l" rtl="0" eaLnBrk="0" fontAlgn="base" hangingPunct="0">
        <a:spcBef>
          <a:spcPct val="0"/>
        </a:spcBef>
        <a:spcAft>
          <a:spcPts val="300"/>
        </a:spcAft>
        <a:buChar char="•"/>
        <a:defRPr sz="1400">
          <a:solidFill>
            <a:schemeClr val="tx1"/>
          </a:solidFill>
          <a:latin typeface="+mn-lt"/>
          <a:cs typeface="+mn-cs"/>
        </a:defRPr>
      </a:lvl3pPr>
      <a:lvl4pPr marL="981075" indent="-158750" algn="l" rtl="0" eaLnBrk="0" fontAlgn="base" hangingPunct="0">
        <a:spcBef>
          <a:spcPts val="300"/>
        </a:spcBef>
        <a:spcAft>
          <a:spcPct val="0"/>
        </a:spcAft>
        <a:buChar char="•"/>
        <a:defRPr sz="1400">
          <a:solidFill>
            <a:schemeClr val="tx1"/>
          </a:solidFill>
          <a:latin typeface="+mn-lt"/>
          <a:cs typeface="+mn-cs"/>
        </a:defRPr>
      </a:lvl4pPr>
      <a:lvl5pPr marL="1284288" indent="-161925" algn="l" rtl="0" eaLnBrk="0" fontAlgn="base" hangingPunct="0">
        <a:spcBef>
          <a:spcPts val="300"/>
        </a:spcBef>
        <a:spcAft>
          <a:spcPct val="0"/>
        </a:spcAft>
        <a:buChar char="•"/>
        <a:defRPr sz="1400">
          <a:solidFill>
            <a:schemeClr val="tx1"/>
          </a:solidFill>
          <a:latin typeface="+mn-lt"/>
          <a:cs typeface="+mn-cs"/>
        </a:defRPr>
      </a:lvl5pPr>
      <a:lvl6pPr marL="1741488" indent="-161925" algn="l" rtl="0" eaLnBrk="1" fontAlgn="base" hangingPunct="1">
        <a:spcBef>
          <a:spcPts val="300"/>
        </a:spcBef>
        <a:spcAft>
          <a:spcPct val="0"/>
        </a:spcAft>
        <a:buChar char="•"/>
        <a:defRPr sz="1400">
          <a:solidFill>
            <a:schemeClr val="tx1"/>
          </a:solidFill>
          <a:latin typeface="+mn-lt"/>
          <a:cs typeface="+mn-cs"/>
        </a:defRPr>
      </a:lvl6pPr>
      <a:lvl7pPr marL="2198688" indent="-161925" algn="l" rtl="0" eaLnBrk="1" fontAlgn="base" hangingPunct="1">
        <a:spcBef>
          <a:spcPts val="300"/>
        </a:spcBef>
        <a:spcAft>
          <a:spcPct val="0"/>
        </a:spcAft>
        <a:buChar char="•"/>
        <a:defRPr sz="1400">
          <a:solidFill>
            <a:schemeClr val="tx1"/>
          </a:solidFill>
          <a:latin typeface="+mn-lt"/>
          <a:cs typeface="+mn-cs"/>
        </a:defRPr>
      </a:lvl7pPr>
      <a:lvl8pPr marL="2655888" indent="-161925" algn="l" rtl="0" eaLnBrk="1" fontAlgn="base" hangingPunct="1">
        <a:spcBef>
          <a:spcPts val="300"/>
        </a:spcBef>
        <a:spcAft>
          <a:spcPct val="0"/>
        </a:spcAft>
        <a:buChar char="•"/>
        <a:defRPr sz="1400">
          <a:solidFill>
            <a:schemeClr val="tx1"/>
          </a:solidFill>
          <a:latin typeface="+mn-lt"/>
          <a:cs typeface="+mn-cs"/>
        </a:defRPr>
      </a:lvl8pPr>
      <a:lvl9pPr marL="3113088" indent="-161925" algn="l" rtl="0" eaLnBrk="1" fontAlgn="base" hangingPunct="1">
        <a:spcBef>
          <a:spcPts val="300"/>
        </a:spcBef>
        <a:spcAft>
          <a:spcPct val="0"/>
        </a:spcAft>
        <a:buChar char="•"/>
        <a:defRPr sz="14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7CC3B50-FDD0-41E6-B8D2-17D8694B7D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D1C0C48-CDEC-4C6E-8AB3-C5D0391B409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5D85FE67-BDA7-47D2-845D-51F83A7A2DA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59E1A61-590E-4C75-AE45-187761C30839}" type="datetimeFigureOut">
              <a:rPr lang="en-GB" smtClean="0"/>
              <a:t>08/05/2019</a:t>
            </a:fld>
            <a:endParaRPr lang="en-GB"/>
          </a:p>
        </p:txBody>
      </p:sp>
      <p:sp>
        <p:nvSpPr>
          <p:cNvPr id="5" name="Footer Placeholder 4">
            <a:extLst>
              <a:ext uri="{FF2B5EF4-FFF2-40B4-BE49-F238E27FC236}">
                <a16:creationId xmlns:a16="http://schemas.microsoft.com/office/drawing/2014/main" id="{549D72AA-0589-4BC7-A4DF-541C961BBE9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FEC979F0-C819-4113-A0C9-2AD056DA35C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EDCC13-CAF5-40C2-AAC4-697AAB4C64C1}" type="slidenum">
              <a:rPr lang="en-GB" smtClean="0"/>
              <a:t>‹#›</a:t>
            </a:fld>
            <a:endParaRPr lang="en-GB"/>
          </a:p>
        </p:txBody>
      </p:sp>
    </p:spTree>
    <p:extLst>
      <p:ext uri="{BB962C8B-B14F-4D97-AF65-F5344CB8AC3E}">
        <p14:creationId xmlns:p14="http://schemas.microsoft.com/office/powerpoint/2010/main" val="2524936363"/>
      </p:ext>
    </p:extLst>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 id="2147483736" r:id="rId6"/>
    <p:sldLayoutId id="2147483737" r:id="rId7"/>
    <p:sldLayoutId id="2147483738" r:id="rId8"/>
    <p:sldLayoutId id="2147483739" r:id="rId9"/>
    <p:sldLayoutId id="2147483740" r:id="rId10"/>
    <p:sldLayoutId id="214748374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ontserrat" panose="00000500000000000000"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ontserrat" panose="00000500000000000000"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ontserrat" panose="00000500000000000000"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ontserrat" panose="00000500000000000000"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ontserrat" panose="00000500000000000000"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0DA1AB6-BF46-42DE-A626-3694976DF7C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49FB37C-B58C-45D9-A6DA-9A987B55664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2FADB7E3-2A70-4F45-BE23-53DBCCA56F4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0F0A36-C343-4EFB-B448-13CB020C28FD}" type="datetimeFigureOut">
              <a:rPr lang="en-GB" smtClean="0"/>
              <a:t>08/05/2019</a:t>
            </a:fld>
            <a:endParaRPr lang="en-GB"/>
          </a:p>
        </p:txBody>
      </p:sp>
      <p:sp>
        <p:nvSpPr>
          <p:cNvPr id="5" name="Footer Placeholder 4">
            <a:extLst>
              <a:ext uri="{FF2B5EF4-FFF2-40B4-BE49-F238E27FC236}">
                <a16:creationId xmlns:a16="http://schemas.microsoft.com/office/drawing/2014/main" id="{10CD93BB-2C83-4616-91C3-E7BE0B31099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3CBBC21B-BE34-4CA8-A07C-62E54876B69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48ABE8-51EC-446B-B30A-859C82E2B137}" type="slidenum">
              <a:rPr lang="en-GB" smtClean="0"/>
              <a:t>‹#›</a:t>
            </a:fld>
            <a:endParaRPr lang="en-GB"/>
          </a:p>
        </p:txBody>
      </p:sp>
    </p:spTree>
    <p:extLst>
      <p:ext uri="{BB962C8B-B14F-4D97-AF65-F5344CB8AC3E}">
        <p14:creationId xmlns:p14="http://schemas.microsoft.com/office/powerpoint/2010/main" val="3511183364"/>
      </p:ext>
    </p:extLst>
  </p:cSld>
  <p:clrMap bg1="lt1" tx1="dk1" bg2="lt2" tx2="dk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 id="2147483748" r:id="rId6"/>
    <p:sldLayoutId id="2147483749" r:id="rId7"/>
    <p:sldLayoutId id="2147483750" r:id="rId8"/>
    <p:sldLayoutId id="2147483751" r:id="rId9"/>
    <p:sldLayoutId id="2147483752" r:id="rId10"/>
    <p:sldLayoutId id="214748375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ontserrat" panose="00000500000000000000"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ontserrat" panose="00000500000000000000"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ontserrat" panose="00000500000000000000"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ontserrat" panose="00000500000000000000"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ontserrat" panose="00000500000000000000"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17.png"/><Relationship Id="rId4" Type="http://schemas.openxmlformats.org/officeDocument/2006/relationships/oleObject" Target="../embeddings/oleObject1.bin"/></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3.png"/><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hyperlink" Target="http://www.google.com.au/url?sa=i&amp;rct=j&amp;q=hierarchy+of+controls&amp;source=images&amp;cd=&amp;cad=rja&amp;docid=NXWXHsZ7Xko7WM&amp;tbnid=TH4HHe6v6wFPzM:&amp;ved=0CAUQjRw&amp;url=http://australianplantriskassessment.com.au/&amp;ei=RXbvUfu2B8W6lAXcy4GgDA&amp;bvm=bv.49641647,d.cGE&amp;psig=AFQjCNFeJDdNImgeRs9_kOluPcOAc5TCSw&amp;ust=1374734211766955" TargetMode="External"/><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34.png"/></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37.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40.png"/></Relationships>
</file>

<file path=ppt/slides/_rels/slide34.x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image" Target="../media/image3.png"/><Relationship Id="rId1" Type="http://schemas.openxmlformats.org/officeDocument/2006/relationships/slideLayout" Target="../slideLayouts/slideLayout3.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s/_rels/slide3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47.png"/></Relationships>
</file>

<file path=ppt/slides/_rels/slide3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49.png"/></Relationships>
</file>

<file path=ppt/slides/_rels/slide37.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image" Target="../media/image3.png"/><Relationship Id="rId1" Type="http://schemas.openxmlformats.org/officeDocument/2006/relationships/slideLayout" Target="../slideLayouts/slideLayout3.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39.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58.wmf"/><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59.wmf"/></Relationships>
</file>

<file path=ppt/slides/_rels/slide41.xml.rels><?xml version="1.0" encoding="UTF-8" standalone="yes"?>
<Relationships xmlns="http://schemas.openxmlformats.org/package/2006/relationships"><Relationship Id="rId3" Type="http://schemas.openxmlformats.org/officeDocument/2006/relationships/image" Target="../media/image60.wmf"/><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64.wmf"/><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oleObject" Target="../embeddings/oleObject3.bin"/><Relationship Id="rId5" Type="http://schemas.openxmlformats.org/officeDocument/2006/relationships/image" Target="../media/image63.wmf"/><Relationship Id="rId4" Type="http://schemas.openxmlformats.org/officeDocument/2006/relationships/oleObject" Target="../embeddings/oleObject2.bin"/></Relationships>
</file>

<file path=ppt/slides/_rels/slide4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vmlDrawing" Target="../drawings/vmlDrawing3.vml"/><Relationship Id="rId5" Type="http://schemas.openxmlformats.org/officeDocument/2006/relationships/image" Target="../media/image65.wmf"/><Relationship Id="rId4" Type="http://schemas.openxmlformats.org/officeDocument/2006/relationships/oleObject" Target="../embeddings/oleObject4.bin"/></Relationships>
</file>

<file path=ppt/slides/_rels/slide48.xml.rels><?xml version="1.0" encoding="UTF-8" standalone="yes"?>
<Relationships xmlns="http://schemas.openxmlformats.org/package/2006/relationships"><Relationship Id="rId3" Type="http://schemas.openxmlformats.org/officeDocument/2006/relationships/image" Target="../media/image66.bmp"/><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67.png"/></Relationships>
</file>

<file path=ppt/slides/_rels/slide4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75.png"/></Relationships>
</file>

<file path=ppt/slides/_rels/slide57.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79.png"/></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123" name="Text Box 4"/>
          <p:cNvSpPr txBox="1">
            <a:spLocks noChangeArrowheads="1"/>
          </p:cNvSpPr>
          <p:nvPr/>
        </p:nvSpPr>
        <p:spPr bwMode="auto">
          <a:xfrm>
            <a:off x="2133600" y="1844824"/>
            <a:ext cx="7924800"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charset="0"/>
                <a:ea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pPr algn="ctr">
              <a:spcBef>
                <a:spcPct val="50000"/>
              </a:spcBef>
            </a:pPr>
            <a:r>
              <a:rPr lang="en-AU" sz="3600" b="1" i="1" dirty="0">
                <a:solidFill>
                  <a:srgbClr val="000000"/>
                </a:solidFill>
                <a:latin typeface="Montserrat" panose="00000500000000000000" pitchFamily="50" charset="0"/>
              </a:rPr>
              <a:t>Allstate Recruitment Pty Ltd</a:t>
            </a:r>
          </a:p>
          <a:p>
            <a:pPr algn="ctr">
              <a:spcBef>
                <a:spcPct val="50000"/>
              </a:spcBef>
            </a:pPr>
            <a:r>
              <a:rPr lang="en-AU" sz="3600" b="1" i="1" dirty="0">
                <a:solidFill>
                  <a:srgbClr val="000000"/>
                </a:solidFill>
                <a:latin typeface="Montserrat" panose="00000500000000000000" pitchFamily="50" charset="0"/>
              </a:rPr>
              <a:t>Corporate and Work, Health, Safety and Environment Induction</a:t>
            </a:r>
            <a:endParaRPr lang="en-US" sz="3600" b="1" i="1" dirty="0">
              <a:solidFill>
                <a:srgbClr val="000000"/>
              </a:solidFill>
              <a:latin typeface="Montserrat" panose="00000500000000000000" pitchFamily="50" charset="0"/>
            </a:endParaRPr>
          </a:p>
        </p:txBody>
      </p:sp>
      <p:pic>
        <p:nvPicPr>
          <p:cNvPr id="3" name="Picture 2">
            <a:extLst>
              <a:ext uri="{FF2B5EF4-FFF2-40B4-BE49-F238E27FC236}">
                <a16:creationId xmlns:a16="http://schemas.microsoft.com/office/drawing/2014/main" id="{42491340-2B34-48F5-A257-1073161FC5A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23416" y="3876149"/>
            <a:ext cx="9345168" cy="2124456"/>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27" name="Text Box 3"/>
          <p:cNvSpPr txBox="1">
            <a:spLocks noChangeArrowheads="1"/>
          </p:cNvSpPr>
          <p:nvPr/>
        </p:nvSpPr>
        <p:spPr bwMode="auto">
          <a:xfrm>
            <a:off x="1847850" y="1700214"/>
            <a:ext cx="8515350"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1793875" algn="l"/>
              </a:tabLst>
              <a:defRPr sz="2400">
                <a:solidFill>
                  <a:schemeClr val="tx1"/>
                </a:solidFill>
                <a:latin typeface="Times" charset="0"/>
                <a:ea typeface="ＭＳ Ｐゴシック" charset="0"/>
              </a:defRPr>
            </a:lvl1pPr>
            <a:lvl2pPr marL="742950" indent="-285750">
              <a:tabLst>
                <a:tab pos="1793875" algn="l"/>
              </a:tabLst>
              <a:defRPr sz="2400">
                <a:solidFill>
                  <a:schemeClr val="tx1"/>
                </a:solidFill>
                <a:latin typeface="Times" charset="0"/>
                <a:ea typeface="ＭＳ Ｐゴシック" charset="0"/>
              </a:defRPr>
            </a:lvl2pPr>
            <a:lvl3pPr marL="1143000" indent="-228600">
              <a:tabLst>
                <a:tab pos="1793875" algn="l"/>
              </a:tabLst>
              <a:defRPr sz="2400">
                <a:solidFill>
                  <a:schemeClr val="tx1"/>
                </a:solidFill>
                <a:latin typeface="Times" charset="0"/>
                <a:ea typeface="ＭＳ Ｐゴシック" charset="0"/>
              </a:defRPr>
            </a:lvl3pPr>
            <a:lvl4pPr marL="1600200" indent="-228600">
              <a:tabLst>
                <a:tab pos="1793875" algn="l"/>
              </a:tabLst>
              <a:defRPr sz="2400">
                <a:solidFill>
                  <a:schemeClr val="tx1"/>
                </a:solidFill>
                <a:latin typeface="Times" charset="0"/>
                <a:ea typeface="ＭＳ Ｐゴシック" charset="0"/>
              </a:defRPr>
            </a:lvl4pPr>
            <a:lvl5pPr marL="2057400" indent="-228600">
              <a:tabLst>
                <a:tab pos="1793875" algn="l"/>
              </a:tabLst>
              <a:defRPr sz="2400">
                <a:solidFill>
                  <a:schemeClr val="tx1"/>
                </a:solidFill>
                <a:latin typeface="Times" charset="0"/>
                <a:ea typeface="ＭＳ Ｐゴシック" charset="0"/>
              </a:defRPr>
            </a:lvl5pPr>
            <a:lvl6pPr marL="2514600" indent="-228600" eaLnBrk="0" fontAlgn="base" hangingPunct="0">
              <a:spcBef>
                <a:spcPct val="0"/>
              </a:spcBef>
              <a:spcAft>
                <a:spcPct val="0"/>
              </a:spcAft>
              <a:tabLst>
                <a:tab pos="1793875" algn="l"/>
              </a:tabLst>
              <a:defRPr sz="2400">
                <a:solidFill>
                  <a:schemeClr val="tx1"/>
                </a:solidFill>
                <a:latin typeface="Times" charset="0"/>
                <a:ea typeface="ＭＳ Ｐゴシック" charset="0"/>
              </a:defRPr>
            </a:lvl6pPr>
            <a:lvl7pPr marL="2971800" indent="-228600" eaLnBrk="0" fontAlgn="base" hangingPunct="0">
              <a:spcBef>
                <a:spcPct val="0"/>
              </a:spcBef>
              <a:spcAft>
                <a:spcPct val="0"/>
              </a:spcAft>
              <a:tabLst>
                <a:tab pos="1793875" algn="l"/>
              </a:tabLst>
              <a:defRPr sz="2400">
                <a:solidFill>
                  <a:schemeClr val="tx1"/>
                </a:solidFill>
                <a:latin typeface="Times" charset="0"/>
                <a:ea typeface="ＭＳ Ｐゴシック" charset="0"/>
              </a:defRPr>
            </a:lvl7pPr>
            <a:lvl8pPr marL="3429000" indent="-228600" eaLnBrk="0" fontAlgn="base" hangingPunct="0">
              <a:spcBef>
                <a:spcPct val="0"/>
              </a:spcBef>
              <a:spcAft>
                <a:spcPct val="0"/>
              </a:spcAft>
              <a:tabLst>
                <a:tab pos="1793875" algn="l"/>
              </a:tabLst>
              <a:defRPr sz="2400">
                <a:solidFill>
                  <a:schemeClr val="tx1"/>
                </a:solidFill>
                <a:latin typeface="Times" charset="0"/>
                <a:ea typeface="ＭＳ Ｐゴシック" charset="0"/>
              </a:defRPr>
            </a:lvl8pPr>
            <a:lvl9pPr marL="3886200" indent="-228600" eaLnBrk="0" fontAlgn="base" hangingPunct="0">
              <a:spcBef>
                <a:spcPct val="0"/>
              </a:spcBef>
              <a:spcAft>
                <a:spcPct val="0"/>
              </a:spcAft>
              <a:tabLst>
                <a:tab pos="1793875" algn="l"/>
              </a:tabLst>
              <a:defRPr sz="2400">
                <a:solidFill>
                  <a:schemeClr val="tx1"/>
                </a:solidFill>
                <a:latin typeface="Times" charset="0"/>
                <a:ea typeface="ＭＳ Ｐゴシック" charset="0"/>
              </a:defRPr>
            </a:lvl9pPr>
          </a:lstStyle>
          <a:p>
            <a:pPr algn="ctr">
              <a:spcBef>
                <a:spcPct val="50000"/>
              </a:spcBef>
            </a:pPr>
            <a:r>
              <a:rPr lang="en-AU" sz="2800" b="1" dirty="0">
                <a:latin typeface="Montserrat" panose="00000500000000000000" pitchFamily="50" charset="0"/>
              </a:rPr>
              <a:t>Induction Aim</a:t>
            </a:r>
            <a:endParaRPr lang="en-US" sz="2800" b="1" dirty="0">
              <a:latin typeface="Montserrat" panose="00000500000000000000" pitchFamily="50" charset="0"/>
            </a:endParaRPr>
          </a:p>
          <a:p>
            <a:pPr>
              <a:spcBef>
                <a:spcPct val="50000"/>
              </a:spcBef>
            </a:pPr>
            <a:endParaRPr lang="en-AU" sz="1600" dirty="0">
              <a:latin typeface="Montserrat" panose="00000500000000000000" pitchFamily="50" charset="0"/>
            </a:endParaRPr>
          </a:p>
          <a:p>
            <a:r>
              <a:rPr lang="en-AU" sz="2000" dirty="0">
                <a:latin typeface="Montserrat" panose="00000500000000000000" pitchFamily="50" charset="0"/>
                <a:cs typeface="Arial" charset="0"/>
              </a:rPr>
              <a:t>This presentation will introduce you to the key features of our operations and our requirements for safe work and environmental consciousness whilst working in the Allstate Recruitment offices and client sites.</a:t>
            </a:r>
          </a:p>
          <a:p>
            <a:endParaRPr lang="en-AU" sz="2000" dirty="0">
              <a:latin typeface="Montserrat" panose="00000500000000000000" pitchFamily="50" charset="0"/>
              <a:cs typeface="Arial" charset="0"/>
            </a:endParaRPr>
          </a:p>
        </p:txBody>
      </p:sp>
      <p:graphicFrame>
        <p:nvGraphicFramePr>
          <p:cNvPr id="1026" name="Object 5"/>
          <p:cNvGraphicFramePr>
            <a:graphicFrameLocks noChangeAspect="1"/>
          </p:cNvGraphicFramePr>
          <p:nvPr>
            <p:extLst>
              <p:ext uri="{D42A27DB-BD31-4B8C-83A1-F6EECF244321}">
                <p14:modId xmlns:p14="http://schemas.microsoft.com/office/powerpoint/2010/main" val="1970097504"/>
              </p:ext>
            </p:extLst>
          </p:nvPr>
        </p:nvGraphicFramePr>
        <p:xfrm>
          <a:off x="7176121" y="3717032"/>
          <a:ext cx="3057525" cy="1790700"/>
        </p:xfrm>
        <a:graphic>
          <a:graphicData uri="http://schemas.openxmlformats.org/presentationml/2006/ole">
            <mc:AlternateContent xmlns:mc="http://schemas.openxmlformats.org/markup-compatibility/2006">
              <mc:Choice xmlns:v="urn:schemas-microsoft-com:vml" Requires="v">
                <p:oleObj spid="_x0000_s1026" name="Photo Editor Photo" r:id="rId4" imgW="3400900" imgH="1991003" progId="MSPhotoEd.3">
                  <p:embed/>
                </p:oleObj>
              </mc:Choice>
              <mc:Fallback>
                <p:oleObj name="Photo Editor Photo" r:id="rId4" imgW="3400900" imgH="1991003" progId="MSPhotoEd.3">
                  <p:embed/>
                  <p:pic>
                    <p:nvPicPr>
                      <p:cNvPr id="1026"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76121" y="3717032"/>
                        <a:ext cx="3057525" cy="179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098" name="Text Box 3"/>
          <p:cNvSpPr txBox="1">
            <a:spLocks noChangeArrowheads="1"/>
          </p:cNvSpPr>
          <p:nvPr/>
        </p:nvSpPr>
        <p:spPr bwMode="auto">
          <a:xfrm>
            <a:off x="3370386" y="1228727"/>
            <a:ext cx="6862397"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tIns="0" rIns="450000" bIns="360000" anchor="ctr" anchorCtr="1"/>
          <a:lstStyle>
            <a:lvl1pPr marL="952500" indent="-571500">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9pPr>
          </a:lstStyle>
          <a:p>
            <a:pPr algn="l">
              <a:lnSpc>
                <a:spcPct val="100000"/>
              </a:lnSpc>
              <a:spcAft>
                <a:spcPct val="95000"/>
              </a:spcAft>
              <a:buClr>
                <a:schemeClr val="tx2"/>
              </a:buClr>
              <a:buFontTx/>
              <a:buChar char="-"/>
            </a:pPr>
            <a:endParaRPr lang="de-DE" sz="2200" dirty="0">
              <a:latin typeface="Montserrat" panose="00000500000000000000" pitchFamily="50" charset="0"/>
            </a:endParaRPr>
          </a:p>
        </p:txBody>
      </p:sp>
      <p:sp>
        <p:nvSpPr>
          <p:cNvPr id="4099" name="Text Box 4"/>
          <p:cNvSpPr txBox="1">
            <a:spLocks noChangeArrowheads="1"/>
          </p:cNvSpPr>
          <p:nvPr/>
        </p:nvSpPr>
        <p:spPr bwMode="auto">
          <a:xfrm>
            <a:off x="2335824" y="1017588"/>
            <a:ext cx="7577504" cy="5287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72000" tIns="72000" rIns="72000" bIns="72000"/>
          <a:lstStyle>
            <a:lvl1pPr marL="514350" indent="-285750">
              <a:tabLst>
                <a:tab pos="457200" algn="l"/>
              </a:tabLst>
              <a:defRPr sz="2400">
                <a:solidFill>
                  <a:schemeClr val="tx1"/>
                </a:solidFill>
                <a:latin typeface="Arial" charset="0"/>
                <a:ea typeface="ＭＳ Ｐゴシック" charset="0"/>
              </a:defRPr>
            </a:lvl1pPr>
            <a:lvl2pPr marL="742950" indent="-285750">
              <a:tabLst>
                <a:tab pos="457200" algn="l"/>
              </a:tabLst>
              <a:defRPr sz="2400">
                <a:solidFill>
                  <a:schemeClr val="tx1"/>
                </a:solidFill>
                <a:latin typeface="Arial" charset="0"/>
                <a:ea typeface="ＭＳ Ｐゴシック" charset="0"/>
              </a:defRPr>
            </a:lvl2pPr>
            <a:lvl3pPr marL="1143000" indent="-228600">
              <a:tabLst>
                <a:tab pos="457200" algn="l"/>
              </a:tabLst>
              <a:defRPr sz="2400">
                <a:solidFill>
                  <a:schemeClr val="tx1"/>
                </a:solidFill>
                <a:latin typeface="Arial" charset="0"/>
                <a:ea typeface="ＭＳ Ｐゴシック" charset="0"/>
              </a:defRPr>
            </a:lvl3pPr>
            <a:lvl4pPr marL="1600200" indent="-228600">
              <a:tabLst>
                <a:tab pos="457200" algn="l"/>
              </a:tabLst>
              <a:defRPr sz="2400">
                <a:solidFill>
                  <a:schemeClr val="tx1"/>
                </a:solidFill>
                <a:latin typeface="Arial" charset="0"/>
                <a:ea typeface="ＭＳ Ｐゴシック" charset="0"/>
              </a:defRPr>
            </a:lvl4pPr>
            <a:lvl5pPr marL="2057400" indent="-228600">
              <a:tabLst>
                <a:tab pos="457200" algn="l"/>
              </a:tabLst>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tabLst>
                <a:tab pos="457200" algn="l"/>
              </a:tabLs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tabLst>
                <a:tab pos="457200" algn="l"/>
              </a:tabLs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tabLst>
                <a:tab pos="457200" algn="l"/>
              </a:tabLs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tabLst>
                <a:tab pos="457200" algn="l"/>
              </a:tabLst>
              <a:defRPr sz="2400">
                <a:solidFill>
                  <a:schemeClr val="tx1"/>
                </a:solidFill>
                <a:latin typeface="Arial" charset="0"/>
                <a:ea typeface="ＭＳ Ｐゴシック" charset="0"/>
              </a:defRPr>
            </a:lvl9pPr>
          </a:lstStyle>
          <a:p>
            <a:pPr algn="just" eaLnBrk="1" hangingPunct="1">
              <a:lnSpc>
                <a:spcPct val="150000"/>
              </a:lnSpc>
              <a:buClr>
                <a:srgbClr val="3399FF"/>
              </a:buClr>
              <a:buSzPct val="150000"/>
              <a:buFont typeface="Wingdings" charset="0"/>
              <a:buNone/>
            </a:pPr>
            <a:r>
              <a:rPr lang="en-US" sz="2200" dirty="0">
                <a:latin typeface="Montserrat" panose="00000500000000000000" pitchFamily="50" charset="0"/>
                <a:cs typeface="Times New Roman" charset="0"/>
              </a:rPr>
              <a:t> </a:t>
            </a:r>
          </a:p>
        </p:txBody>
      </p:sp>
      <p:sp>
        <p:nvSpPr>
          <p:cNvPr id="4100" name="Rectangle 12"/>
          <p:cNvSpPr>
            <a:spLocks noChangeArrowheads="1"/>
          </p:cNvSpPr>
          <p:nvPr/>
        </p:nvSpPr>
        <p:spPr bwMode="auto">
          <a:xfrm>
            <a:off x="2335824" y="1844824"/>
            <a:ext cx="7127631" cy="1938992"/>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28575" cap="rnd">
                <a:solidFill>
                  <a:schemeClr val="bg1"/>
                </a:solidFill>
                <a:prstDash val="sysDot"/>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712788" lvl="1" indent="-266700">
              <a:buFontTx/>
              <a:buChar char="•"/>
              <a:tabLst>
                <a:tab pos="266700" algn="l"/>
              </a:tabLst>
            </a:pPr>
            <a:r>
              <a:rPr lang="en-AU" sz="2000" dirty="0">
                <a:latin typeface="Montserrat" panose="00000500000000000000" pitchFamily="50" charset="0"/>
              </a:rPr>
              <a:t>Communicate Company Objectives and aspirations for Work Health, Safety and the Environment</a:t>
            </a:r>
          </a:p>
          <a:p>
            <a:pPr marL="712788" lvl="1" indent="-266700">
              <a:buFontTx/>
              <a:buChar char="•"/>
              <a:tabLst>
                <a:tab pos="266700" algn="l"/>
              </a:tabLst>
            </a:pPr>
            <a:endParaRPr lang="en-AU" sz="2000" dirty="0">
              <a:latin typeface="Montserrat" panose="00000500000000000000" pitchFamily="50" charset="0"/>
            </a:endParaRPr>
          </a:p>
          <a:p>
            <a:pPr marL="712788" lvl="1" indent="-266700">
              <a:buFontTx/>
              <a:buChar char="•"/>
              <a:tabLst>
                <a:tab pos="266700" algn="l"/>
              </a:tabLst>
            </a:pPr>
            <a:r>
              <a:rPr lang="en-AU" sz="2000" dirty="0">
                <a:latin typeface="Montserrat" panose="00000500000000000000" pitchFamily="50" charset="0"/>
              </a:rPr>
              <a:t>Ensure a safe work environment</a:t>
            </a:r>
          </a:p>
          <a:p>
            <a:pPr marL="712788" lvl="1" indent="-266700">
              <a:buFontTx/>
              <a:buChar char="•"/>
              <a:tabLst>
                <a:tab pos="266700" algn="l"/>
              </a:tabLst>
            </a:pPr>
            <a:endParaRPr lang="en-AU" sz="2000" dirty="0">
              <a:latin typeface="Montserrat" panose="00000500000000000000" pitchFamily="50" charset="0"/>
            </a:endParaRPr>
          </a:p>
          <a:p>
            <a:pPr marL="712788" lvl="1" indent="-266700">
              <a:buFontTx/>
              <a:buChar char="•"/>
              <a:tabLst>
                <a:tab pos="266700" algn="l"/>
              </a:tabLst>
            </a:pPr>
            <a:r>
              <a:rPr lang="en-AU" sz="2000" dirty="0">
                <a:latin typeface="Montserrat" panose="00000500000000000000" pitchFamily="50" charset="0"/>
              </a:rPr>
              <a:t>Promote a productive and fair workplace</a:t>
            </a:r>
            <a:endParaRPr lang="en-US" sz="2000" dirty="0">
              <a:latin typeface="Montserrat" panose="00000500000000000000" pitchFamily="50" charset="0"/>
            </a:endParaRPr>
          </a:p>
        </p:txBody>
      </p:sp>
      <p:sp>
        <p:nvSpPr>
          <p:cNvPr id="4101" name="Rectangle 13"/>
          <p:cNvSpPr>
            <a:spLocks noChangeArrowheads="1"/>
          </p:cNvSpPr>
          <p:nvPr/>
        </p:nvSpPr>
        <p:spPr bwMode="auto">
          <a:xfrm>
            <a:off x="3647728" y="581027"/>
            <a:ext cx="8228135"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1433" tIns="45717" rIns="91433" bIns="45717" anchor="ctr"/>
          <a:lstStyle/>
          <a:p>
            <a:pPr algn="l"/>
            <a:r>
              <a:rPr lang="en-AU" sz="2800" dirty="0">
                <a:solidFill>
                  <a:schemeClr val="tx2"/>
                </a:solidFill>
                <a:latin typeface="Montserrat" panose="00000500000000000000" pitchFamily="50" charset="0"/>
              </a:rPr>
              <a:t>     </a:t>
            </a:r>
            <a:r>
              <a:rPr lang="en-AU" sz="2800" b="1" dirty="0">
                <a:solidFill>
                  <a:schemeClr val="tx2"/>
                </a:solidFill>
                <a:latin typeface="Montserrat" panose="00000500000000000000" pitchFamily="50" charset="0"/>
              </a:rPr>
              <a:t>Purpose of this Induction</a:t>
            </a:r>
          </a:p>
        </p:txBody>
      </p:sp>
    </p:spTree>
    <p:extLst>
      <p:ext uri="{BB962C8B-B14F-4D97-AF65-F5344CB8AC3E}">
        <p14:creationId xmlns:p14="http://schemas.microsoft.com/office/powerpoint/2010/main" val="31161456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8194" name="Group 4"/>
          <p:cNvGrpSpPr>
            <a:grpSpLocks/>
          </p:cNvGrpSpPr>
          <p:nvPr/>
        </p:nvGrpSpPr>
        <p:grpSpPr bwMode="auto">
          <a:xfrm>
            <a:off x="3071664" y="1484784"/>
            <a:ext cx="8072804" cy="3633787"/>
            <a:chOff x="730" y="778"/>
            <a:chExt cx="4853" cy="2289"/>
          </a:xfrm>
        </p:grpSpPr>
        <p:pic>
          <p:nvPicPr>
            <p:cNvPr id="8200"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40" y="1483"/>
              <a:ext cx="1643" cy="1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1478662" name="Rectangle 6"/>
            <p:cNvSpPr>
              <a:spLocks noChangeArrowheads="1"/>
            </p:cNvSpPr>
            <p:nvPr/>
          </p:nvSpPr>
          <p:spPr bwMode="auto">
            <a:xfrm>
              <a:off x="730" y="778"/>
              <a:ext cx="3643" cy="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100000"/>
                </a:lnSpc>
              </a:pPr>
              <a:r>
                <a:rPr lang="en-US" sz="2000" dirty="0">
                  <a:solidFill>
                    <a:srgbClr val="000000"/>
                  </a:solidFill>
                  <a:latin typeface="Montserrat" panose="00000500000000000000" pitchFamily="50" charset="0"/>
                </a:rPr>
                <a:t>To achieve a safe working environment,  the following  principles apply to our everyday work environment:</a:t>
              </a:r>
            </a:p>
          </p:txBody>
        </p:sp>
      </p:grpSp>
      <p:sp>
        <p:nvSpPr>
          <p:cNvPr id="1478663" name="Text Box 7"/>
          <p:cNvSpPr txBox="1">
            <a:spLocks noChangeArrowheads="1"/>
          </p:cNvSpPr>
          <p:nvPr/>
        </p:nvSpPr>
        <p:spPr bwMode="auto">
          <a:xfrm>
            <a:off x="4125958" y="646572"/>
            <a:ext cx="3932487"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9pPr>
          </a:lstStyle>
          <a:p>
            <a:pPr algn="l">
              <a:lnSpc>
                <a:spcPct val="100000"/>
              </a:lnSpc>
            </a:pPr>
            <a:r>
              <a:rPr lang="en-AU" sz="2800" b="1" dirty="0">
                <a:solidFill>
                  <a:srgbClr val="000066"/>
                </a:solidFill>
                <a:latin typeface="Montserrat" panose="00000500000000000000" pitchFamily="50" charset="0"/>
              </a:rPr>
              <a:t>     </a:t>
            </a:r>
            <a:r>
              <a:rPr lang="en-AU" sz="2800" b="1" dirty="0">
                <a:solidFill>
                  <a:schemeClr val="tx2"/>
                </a:solidFill>
                <a:latin typeface="Montserrat" panose="00000500000000000000" pitchFamily="50" charset="0"/>
              </a:rPr>
              <a:t>Safety</a:t>
            </a:r>
            <a:r>
              <a:rPr lang="en-AU" sz="2800" b="1" dirty="0">
                <a:solidFill>
                  <a:schemeClr val="tx2"/>
                </a:solidFill>
                <a:effectLst>
                  <a:outerShdw blurRad="38100" dist="38100" dir="2700000" algn="tl">
                    <a:srgbClr val="000000"/>
                  </a:outerShdw>
                </a:effectLst>
                <a:latin typeface="Montserrat" panose="00000500000000000000" pitchFamily="50" charset="0"/>
              </a:rPr>
              <a:t> </a:t>
            </a:r>
            <a:r>
              <a:rPr lang="en-AU" sz="2800" b="1" dirty="0">
                <a:solidFill>
                  <a:schemeClr val="tx2"/>
                </a:solidFill>
                <a:latin typeface="Montserrat" panose="00000500000000000000" pitchFamily="50" charset="0"/>
              </a:rPr>
              <a:t>Principles</a:t>
            </a:r>
            <a:r>
              <a:rPr lang="en-AU" sz="2800" b="1" u="sng" dirty="0">
                <a:solidFill>
                  <a:srgbClr val="000066"/>
                </a:solidFill>
                <a:effectLst>
                  <a:outerShdw blurRad="38100" dist="38100" dir="2700000" algn="tl">
                    <a:srgbClr val="000000"/>
                  </a:outerShdw>
                </a:effectLst>
                <a:latin typeface="Montserrat" panose="00000500000000000000" pitchFamily="50" charset="0"/>
              </a:rPr>
              <a:t> </a:t>
            </a:r>
          </a:p>
        </p:txBody>
      </p:sp>
      <p:sp>
        <p:nvSpPr>
          <p:cNvPr id="1478664" name="Rectangle 8"/>
          <p:cNvSpPr>
            <a:spLocks noChangeArrowheads="1"/>
          </p:cNvSpPr>
          <p:nvPr/>
        </p:nvSpPr>
        <p:spPr bwMode="auto">
          <a:xfrm>
            <a:off x="2927648" y="2672294"/>
            <a:ext cx="5156689" cy="707886"/>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533400" indent="-533400">
              <a:spcAft>
                <a:spcPct val="50000"/>
              </a:spcAft>
              <a:buSzPct val="130000"/>
              <a:buFontTx/>
              <a:buChar char="•"/>
            </a:pPr>
            <a:r>
              <a:rPr lang="en-US" sz="2000" dirty="0">
                <a:solidFill>
                  <a:srgbClr val="000000"/>
                </a:solidFill>
                <a:latin typeface="Montserrat" panose="00000500000000000000" pitchFamily="50" charset="0"/>
              </a:rPr>
              <a:t>That all accidents and injuries are preventable;</a:t>
            </a:r>
          </a:p>
        </p:txBody>
      </p:sp>
      <p:sp>
        <p:nvSpPr>
          <p:cNvPr id="1478665" name="Rectangle 9"/>
          <p:cNvSpPr>
            <a:spLocks noChangeArrowheads="1"/>
          </p:cNvSpPr>
          <p:nvPr/>
        </p:nvSpPr>
        <p:spPr bwMode="auto">
          <a:xfrm>
            <a:off x="2910548" y="3695172"/>
            <a:ext cx="5147897" cy="707886"/>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533400" indent="-533400">
              <a:spcAft>
                <a:spcPct val="50000"/>
              </a:spcAft>
              <a:buSzPct val="130000"/>
              <a:buFontTx/>
              <a:buChar char="•"/>
            </a:pPr>
            <a:r>
              <a:rPr lang="en-US" sz="2000" dirty="0">
                <a:solidFill>
                  <a:srgbClr val="000000"/>
                </a:solidFill>
                <a:latin typeface="Montserrat" panose="00000500000000000000" pitchFamily="50" charset="0"/>
              </a:rPr>
              <a:t>No job is so important that it cannot be done safely;</a:t>
            </a:r>
          </a:p>
        </p:txBody>
      </p:sp>
      <p:sp>
        <p:nvSpPr>
          <p:cNvPr id="1478666" name="Rectangle 10"/>
          <p:cNvSpPr>
            <a:spLocks noChangeArrowheads="1"/>
          </p:cNvSpPr>
          <p:nvPr/>
        </p:nvSpPr>
        <p:spPr bwMode="auto">
          <a:xfrm>
            <a:off x="2884300" y="4768236"/>
            <a:ext cx="5607269" cy="1015663"/>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marL="533400" indent="-533400">
              <a:spcAft>
                <a:spcPct val="50000"/>
              </a:spcAft>
              <a:buSzPct val="130000"/>
              <a:buFontTx/>
              <a:buChar char="•"/>
            </a:pPr>
            <a:r>
              <a:rPr lang="en-US" sz="2000" dirty="0">
                <a:solidFill>
                  <a:srgbClr val="000000"/>
                </a:solidFill>
                <a:latin typeface="Montserrat" panose="00000500000000000000" pitchFamily="50" charset="0"/>
              </a:rPr>
              <a:t>Work processes and safe working procedures  must be followed at all times in the work place. </a:t>
            </a:r>
          </a:p>
        </p:txBody>
      </p:sp>
    </p:spTree>
    <p:extLst>
      <p:ext uri="{BB962C8B-B14F-4D97-AF65-F5344CB8AC3E}">
        <p14:creationId xmlns:p14="http://schemas.microsoft.com/office/powerpoint/2010/main" val="54182447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5000"/>
                                  </p:stCondLst>
                                  <p:childTnLst>
                                    <p:set>
                                      <p:cBhvr>
                                        <p:cTn id="6" dur="1" fill="hold">
                                          <p:stCondLst>
                                            <p:cond delay="499"/>
                                          </p:stCondLst>
                                        </p:cTn>
                                        <p:tgtEl>
                                          <p:spTgt spid="1478664"/>
                                        </p:tgtEl>
                                        <p:attrNameLst>
                                          <p:attrName>style.visibility</p:attrName>
                                        </p:attrNameLst>
                                      </p:cBhvr>
                                      <p:to>
                                        <p:strVal val="visible"/>
                                      </p:to>
                                    </p:set>
                                  </p:childTnLst>
                                </p:cTn>
                              </p:par>
                            </p:childTnLst>
                          </p:cTn>
                        </p:par>
                        <p:par>
                          <p:cTn id="7" fill="hold" nodeType="afterGroup">
                            <p:stCondLst>
                              <p:cond delay="5500"/>
                            </p:stCondLst>
                            <p:childTnLst>
                              <p:par>
                                <p:cTn id="8" presetID="1" presetClass="entr" presetSubtype="0" fill="hold" grpId="0" nodeType="afterEffect">
                                  <p:stCondLst>
                                    <p:cond delay="5000"/>
                                  </p:stCondLst>
                                  <p:childTnLst>
                                    <p:set>
                                      <p:cBhvr>
                                        <p:cTn id="9" dur="1" fill="hold">
                                          <p:stCondLst>
                                            <p:cond delay="499"/>
                                          </p:stCondLst>
                                        </p:cTn>
                                        <p:tgtEl>
                                          <p:spTgt spid="1478665"/>
                                        </p:tgtEl>
                                        <p:attrNameLst>
                                          <p:attrName>style.visibility</p:attrName>
                                        </p:attrNameLst>
                                      </p:cBhvr>
                                      <p:to>
                                        <p:strVal val="visible"/>
                                      </p:to>
                                    </p:set>
                                  </p:childTnLst>
                                </p:cTn>
                              </p:par>
                            </p:childTnLst>
                          </p:cTn>
                        </p:par>
                        <p:par>
                          <p:cTn id="10" fill="hold" nodeType="afterGroup">
                            <p:stCondLst>
                              <p:cond delay="11000"/>
                            </p:stCondLst>
                            <p:childTnLst>
                              <p:par>
                                <p:cTn id="11" presetID="1" presetClass="entr" presetSubtype="0" fill="hold" grpId="0" nodeType="afterEffect">
                                  <p:stCondLst>
                                    <p:cond delay="5000"/>
                                  </p:stCondLst>
                                  <p:childTnLst>
                                    <p:set>
                                      <p:cBhvr>
                                        <p:cTn id="12" dur="1" fill="hold">
                                          <p:stCondLst>
                                            <p:cond delay="499"/>
                                          </p:stCondLst>
                                        </p:cTn>
                                        <p:tgtEl>
                                          <p:spTgt spid="14786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8664" grpId="0" autoUpdateAnimBg="0"/>
      <p:bldP spid="1478665" grpId="0" autoUpdateAnimBg="0"/>
      <p:bldP spid="1478666"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218" name="Rectangle 4"/>
          <p:cNvSpPr>
            <a:spLocks noChangeArrowheads="1"/>
          </p:cNvSpPr>
          <p:nvPr/>
        </p:nvSpPr>
        <p:spPr bwMode="auto">
          <a:xfrm>
            <a:off x="3575720" y="620688"/>
            <a:ext cx="8267700" cy="69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1433" tIns="45717" rIns="91433" bIns="45717" anchor="ctr"/>
          <a:lstStyle/>
          <a:p>
            <a:pPr algn="l"/>
            <a:r>
              <a:rPr lang="en-US" sz="2800" dirty="0">
                <a:solidFill>
                  <a:schemeClr val="tx2"/>
                </a:solidFill>
                <a:latin typeface="Montserrat" panose="00000500000000000000" pitchFamily="50" charset="0"/>
              </a:rPr>
              <a:t>     </a:t>
            </a:r>
            <a:r>
              <a:rPr lang="en-US" sz="2800" b="1" dirty="0">
                <a:solidFill>
                  <a:schemeClr val="tx2"/>
                </a:solidFill>
                <a:latin typeface="Montserrat" panose="00000500000000000000" pitchFamily="50" charset="0"/>
              </a:rPr>
              <a:t>Work Health and Safety Policy</a:t>
            </a:r>
            <a:endParaRPr lang="en-AU" sz="2800" b="1" dirty="0">
              <a:solidFill>
                <a:schemeClr val="tx2"/>
              </a:solidFill>
              <a:latin typeface="Montserrat" panose="00000500000000000000" pitchFamily="50" charset="0"/>
            </a:endParaRPr>
          </a:p>
        </p:txBody>
      </p:sp>
      <p:pic>
        <p:nvPicPr>
          <p:cNvPr id="2" name="Picture 1">
            <a:extLst>
              <a:ext uri="{FF2B5EF4-FFF2-40B4-BE49-F238E27FC236}">
                <a16:creationId xmlns:a16="http://schemas.microsoft.com/office/drawing/2014/main" id="{EB69850F-A66F-4254-9A24-E12FC20341A6}"/>
              </a:ext>
            </a:extLst>
          </p:cNvPr>
          <p:cNvPicPr>
            <a:picLocks noChangeAspect="1"/>
          </p:cNvPicPr>
          <p:nvPr/>
        </p:nvPicPr>
        <p:blipFill>
          <a:blip r:embed="rId3"/>
          <a:stretch>
            <a:fillRect/>
          </a:stretch>
        </p:blipFill>
        <p:spPr>
          <a:xfrm>
            <a:off x="4799856" y="1484784"/>
            <a:ext cx="3109933" cy="4444727"/>
          </a:xfrm>
          <a:prstGeom prst="rect">
            <a:avLst/>
          </a:prstGeom>
        </p:spPr>
      </p:pic>
    </p:spTree>
    <p:extLst>
      <p:ext uri="{BB962C8B-B14F-4D97-AF65-F5344CB8AC3E}">
        <p14:creationId xmlns:p14="http://schemas.microsoft.com/office/powerpoint/2010/main" val="38761269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3"/>
          <a:srcRect l="32071" t="34375" r="35858" b="21243"/>
          <a:stretch>
            <a:fillRect/>
          </a:stretch>
        </p:blipFill>
        <p:spPr bwMode="auto">
          <a:xfrm>
            <a:off x="3863752" y="908721"/>
            <a:ext cx="4563120" cy="4747931"/>
          </a:xfrm>
          <a:prstGeom prst="rect">
            <a:avLst/>
          </a:prstGeom>
          <a:noFill/>
          <a:ln w="9525">
            <a:noFill/>
            <a:miter lim="800000"/>
            <a:headEnd/>
            <a:tailEnd/>
          </a:ln>
        </p:spPr>
      </p:pic>
      <p:sp>
        <p:nvSpPr>
          <p:cNvPr id="2" name="Rectangle 1">
            <a:extLst>
              <a:ext uri="{FF2B5EF4-FFF2-40B4-BE49-F238E27FC236}">
                <a16:creationId xmlns:a16="http://schemas.microsoft.com/office/drawing/2014/main" id="{CDD0C82E-58A6-4307-BE82-EC5DB3C02FE5}"/>
              </a:ext>
            </a:extLst>
          </p:cNvPr>
          <p:cNvSpPr/>
          <p:nvPr/>
        </p:nvSpPr>
        <p:spPr bwMode="auto">
          <a:xfrm>
            <a:off x="3503712" y="1844824"/>
            <a:ext cx="2016224" cy="504056"/>
          </a:xfrm>
          <a:prstGeom prst="rect">
            <a:avLst/>
          </a:prstGeom>
          <a:solidFill>
            <a:schemeClr val="bg1"/>
          </a:solidFill>
          <a:ln w="6350"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GB" sz="1400" b="0" i="0" u="none" strike="noStrike" cap="none" normalizeH="0" baseline="0">
              <a:ln>
                <a:noFill/>
              </a:ln>
              <a:solidFill>
                <a:schemeClr val="tx1"/>
              </a:solidFill>
              <a:effectLst/>
              <a:latin typeface="Arial" charset="0"/>
              <a:cs typeface="Arial" charset="0"/>
            </a:endParaRPr>
          </a:p>
        </p:txBody>
      </p:sp>
    </p:spTree>
    <p:extLst>
      <p:ext uri="{BB962C8B-B14F-4D97-AF65-F5344CB8AC3E}">
        <p14:creationId xmlns:p14="http://schemas.microsoft.com/office/powerpoint/2010/main" val="17588498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3314" name="Rectangle 4"/>
          <p:cNvSpPr>
            <a:spLocks noChangeArrowheads="1"/>
          </p:cNvSpPr>
          <p:nvPr/>
        </p:nvSpPr>
        <p:spPr bwMode="auto">
          <a:xfrm>
            <a:off x="4151784" y="1047389"/>
            <a:ext cx="4991100" cy="808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lstStyle/>
          <a:p>
            <a:r>
              <a:rPr lang="en-US" sz="2000" dirty="0">
                <a:latin typeface="Montserrat" panose="00000500000000000000" pitchFamily="50" charset="0"/>
              </a:rPr>
              <a:t>Employer</a:t>
            </a:r>
            <a:r>
              <a:rPr lang="ja-JP" altLang="en-US" sz="2000" dirty="0">
                <a:latin typeface="Montserrat" panose="00000500000000000000" pitchFamily="50" charset="0"/>
              </a:rPr>
              <a:t>’</a:t>
            </a:r>
            <a:r>
              <a:rPr lang="en-US" sz="2000" dirty="0">
                <a:latin typeface="Montserrat" panose="00000500000000000000" pitchFamily="50" charset="0"/>
              </a:rPr>
              <a:t>s specific duty of care:</a:t>
            </a:r>
          </a:p>
        </p:txBody>
      </p:sp>
      <p:grpSp>
        <p:nvGrpSpPr>
          <p:cNvPr id="1483782" name="Group 6"/>
          <p:cNvGrpSpPr>
            <a:grpSpLocks/>
          </p:cNvGrpSpPr>
          <p:nvPr/>
        </p:nvGrpSpPr>
        <p:grpSpPr bwMode="auto">
          <a:xfrm>
            <a:off x="4600708" y="4868867"/>
            <a:ext cx="2724751" cy="1363663"/>
            <a:chOff x="1635" y="2992"/>
            <a:chExt cx="2014" cy="859"/>
          </a:xfrm>
          <a:noFill/>
        </p:grpSpPr>
        <p:sp>
          <p:nvSpPr>
            <p:cNvPr id="13334" name="Oval 7"/>
            <p:cNvSpPr>
              <a:spLocks noChangeArrowheads="1"/>
            </p:cNvSpPr>
            <p:nvPr/>
          </p:nvSpPr>
          <p:spPr bwMode="auto">
            <a:xfrm>
              <a:off x="1786" y="3633"/>
              <a:ext cx="1863" cy="218"/>
            </a:xfrm>
            <a:prstGeom prst="ellipse">
              <a:avLst/>
            </a:pr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spAutoFit/>
            </a:bodyPr>
            <a:lstStyle/>
            <a:p>
              <a:endParaRPr lang="en-AU" sz="1600" dirty="0">
                <a:solidFill>
                  <a:srgbClr val="000000"/>
                </a:solidFill>
                <a:latin typeface="Montserrat" panose="00000500000000000000" pitchFamily="50" charset="0"/>
              </a:endParaRPr>
            </a:p>
          </p:txBody>
        </p:sp>
        <p:sp>
          <p:nvSpPr>
            <p:cNvPr id="13335" name="Text Box 8"/>
            <p:cNvSpPr txBox="1">
              <a:spLocks noChangeArrowheads="1"/>
            </p:cNvSpPr>
            <p:nvPr/>
          </p:nvSpPr>
          <p:spPr bwMode="auto">
            <a:xfrm>
              <a:off x="1635" y="2992"/>
              <a:ext cx="1811" cy="679"/>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9pPr>
            </a:lstStyle>
            <a:p>
              <a:pPr>
                <a:lnSpc>
                  <a:spcPct val="100000"/>
                </a:lnSpc>
              </a:pPr>
              <a:r>
                <a:rPr lang="en-AU" sz="1600" dirty="0">
                  <a:solidFill>
                    <a:srgbClr val="000000"/>
                  </a:solidFill>
                  <a:latin typeface="Montserrat" panose="00000500000000000000" pitchFamily="50" charset="0"/>
                </a:rPr>
                <a:t>Provide employees with adequate Personal Protective Equipment.</a:t>
              </a:r>
            </a:p>
          </p:txBody>
        </p:sp>
      </p:grpSp>
      <p:grpSp>
        <p:nvGrpSpPr>
          <p:cNvPr id="1483785" name="Group 9"/>
          <p:cNvGrpSpPr>
            <a:grpSpLocks/>
          </p:cNvGrpSpPr>
          <p:nvPr/>
        </p:nvGrpSpPr>
        <p:grpSpPr bwMode="auto">
          <a:xfrm>
            <a:off x="2266952" y="3980557"/>
            <a:ext cx="2649415" cy="1077913"/>
            <a:chOff x="0" y="3082"/>
            <a:chExt cx="1863" cy="679"/>
          </a:xfrm>
          <a:noFill/>
        </p:grpSpPr>
        <p:sp>
          <p:nvSpPr>
            <p:cNvPr id="13332" name="Oval 10"/>
            <p:cNvSpPr>
              <a:spLocks noChangeArrowheads="1"/>
            </p:cNvSpPr>
            <p:nvPr/>
          </p:nvSpPr>
          <p:spPr bwMode="auto">
            <a:xfrm>
              <a:off x="0" y="3123"/>
              <a:ext cx="1863" cy="218"/>
            </a:xfrm>
            <a:prstGeom prst="ellipse">
              <a:avLst/>
            </a:pr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spAutoFit/>
            </a:bodyPr>
            <a:lstStyle/>
            <a:p>
              <a:endParaRPr lang="en-AU" sz="1600" dirty="0">
                <a:solidFill>
                  <a:srgbClr val="000000"/>
                </a:solidFill>
                <a:latin typeface="Montserrat" panose="00000500000000000000" pitchFamily="50" charset="0"/>
              </a:endParaRPr>
            </a:p>
          </p:txBody>
        </p:sp>
        <p:sp>
          <p:nvSpPr>
            <p:cNvPr id="13333" name="Text Box 11"/>
            <p:cNvSpPr txBox="1">
              <a:spLocks noChangeArrowheads="1"/>
            </p:cNvSpPr>
            <p:nvPr/>
          </p:nvSpPr>
          <p:spPr bwMode="auto">
            <a:xfrm>
              <a:off x="184" y="3082"/>
              <a:ext cx="1274" cy="679"/>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9pPr>
            </a:lstStyle>
            <a:p>
              <a:pPr>
                <a:lnSpc>
                  <a:spcPct val="100000"/>
                </a:lnSpc>
              </a:pPr>
              <a:r>
                <a:rPr lang="en-AU" sz="1600" dirty="0">
                  <a:solidFill>
                    <a:srgbClr val="000000"/>
                  </a:solidFill>
                  <a:latin typeface="Montserrat" panose="00000500000000000000" pitchFamily="50" charset="0"/>
                </a:rPr>
                <a:t>Ensure the safe use of plant and Equipment.</a:t>
              </a:r>
            </a:p>
          </p:txBody>
        </p:sp>
      </p:grpSp>
      <p:grpSp>
        <p:nvGrpSpPr>
          <p:cNvPr id="1483788" name="Group 12"/>
          <p:cNvGrpSpPr>
            <a:grpSpLocks/>
          </p:cNvGrpSpPr>
          <p:nvPr/>
        </p:nvGrpSpPr>
        <p:grpSpPr bwMode="auto">
          <a:xfrm>
            <a:off x="4509668" y="1739105"/>
            <a:ext cx="2839977" cy="1455739"/>
            <a:chOff x="1872" y="1328"/>
            <a:chExt cx="1863" cy="917"/>
          </a:xfrm>
          <a:noFill/>
        </p:grpSpPr>
        <p:sp>
          <p:nvSpPr>
            <p:cNvPr id="13330" name="Oval 13"/>
            <p:cNvSpPr>
              <a:spLocks noChangeArrowheads="1"/>
            </p:cNvSpPr>
            <p:nvPr/>
          </p:nvSpPr>
          <p:spPr bwMode="auto">
            <a:xfrm>
              <a:off x="1872" y="1328"/>
              <a:ext cx="1863" cy="218"/>
            </a:xfrm>
            <a:prstGeom prst="ellipse">
              <a:avLst/>
            </a:pr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spAutoFit/>
            </a:bodyPr>
            <a:lstStyle/>
            <a:p>
              <a:endParaRPr lang="en-AU" sz="1600" dirty="0">
                <a:solidFill>
                  <a:srgbClr val="000000"/>
                </a:solidFill>
                <a:latin typeface="Montserrat" panose="00000500000000000000" pitchFamily="50" charset="0"/>
              </a:endParaRPr>
            </a:p>
          </p:txBody>
        </p:sp>
        <p:sp>
          <p:nvSpPr>
            <p:cNvPr id="13331" name="Text Box 14"/>
            <p:cNvSpPr txBox="1">
              <a:spLocks noChangeArrowheads="1"/>
            </p:cNvSpPr>
            <p:nvPr/>
          </p:nvSpPr>
          <p:spPr bwMode="auto">
            <a:xfrm>
              <a:off x="1932" y="1411"/>
              <a:ext cx="1675" cy="834"/>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9pPr>
            </a:lstStyle>
            <a:p>
              <a:pPr>
                <a:lnSpc>
                  <a:spcPct val="100000"/>
                </a:lnSpc>
              </a:pPr>
              <a:r>
                <a:rPr lang="en-AU" sz="1600" dirty="0">
                  <a:solidFill>
                    <a:srgbClr val="000000"/>
                  </a:solidFill>
                  <a:latin typeface="Montserrat" panose="00000500000000000000" pitchFamily="50" charset="0"/>
                </a:rPr>
                <a:t>To provide and maintain safe workplaces, plant and systems of work. </a:t>
              </a:r>
            </a:p>
          </p:txBody>
        </p:sp>
      </p:grpSp>
      <p:grpSp>
        <p:nvGrpSpPr>
          <p:cNvPr id="1483791" name="Group 15"/>
          <p:cNvGrpSpPr>
            <a:grpSpLocks/>
          </p:cNvGrpSpPr>
          <p:nvPr/>
        </p:nvGrpSpPr>
        <p:grpSpPr bwMode="auto">
          <a:xfrm>
            <a:off x="6950321" y="2570562"/>
            <a:ext cx="3466159" cy="1323976"/>
            <a:chOff x="3649" y="2028"/>
            <a:chExt cx="2134" cy="834"/>
          </a:xfrm>
          <a:noFill/>
        </p:grpSpPr>
        <p:sp>
          <p:nvSpPr>
            <p:cNvPr id="13328" name="Oval 16"/>
            <p:cNvSpPr>
              <a:spLocks noChangeArrowheads="1"/>
            </p:cNvSpPr>
            <p:nvPr/>
          </p:nvSpPr>
          <p:spPr bwMode="auto">
            <a:xfrm>
              <a:off x="3649" y="2056"/>
              <a:ext cx="1900" cy="218"/>
            </a:xfrm>
            <a:prstGeom prst="ellipse">
              <a:avLst/>
            </a:pr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spAutoFit/>
            </a:bodyPr>
            <a:lstStyle/>
            <a:p>
              <a:endParaRPr lang="en-AU" sz="1600" dirty="0">
                <a:solidFill>
                  <a:srgbClr val="000000"/>
                </a:solidFill>
                <a:latin typeface="Montserrat" panose="00000500000000000000" pitchFamily="50" charset="0"/>
              </a:endParaRPr>
            </a:p>
          </p:txBody>
        </p:sp>
        <p:sp>
          <p:nvSpPr>
            <p:cNvPr id="13329" name="Text Box 17"/>
            <p:cNvSpPr txBox="1">
              <a:spLocks noChangeArrowheads="1"/>
            </p:cNvSpPr>
            <p:nvPr/>
          </p:nvSpPr>
          <p:spPr bwMode="auto">
            <a:xfrm>
              <a:off x="3877" y="2028"/>
              <a:ext cx="1906" cy="834"/>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9pPr>
            </a:lstStyle>
            <a:p>
              <a:pPr algn="l">
                <a:lnSpc>
                  <a:spcPct val="100000"/>
                </a:lnSpc>
              </a:pPr>
              <a:r>
                <a:rPr lang="en-AU" sz="1600" dirty="0">
                  <a:solidFill>
                    <a:srgbClr val="000000"/>
                  </a:solidFill>
                  <a:latin typeface="Montserrat" panose="00000500000000000000" pitchFamily="50" charset="0"/>
                </a:rPr>
                <a:t>Provide employees with adequate information, instruction, training and supervision.</a:t>
              </a:r>
            </a:p>
          </p:txBody>
        </p:sp>
      </p:grpSp>
      <p:grpSp>
        <p:nvGrpSpPr>
          <p:cNvPr id="1483794" name="Group 18"/>
          <p:cNvGrpSpPr>
            <a:grpSpLocks/>
          </p:cNvGrpSpPr>
          <p:nvPr/>
        </p:nvGrpSpPr>
        <p:grpSpPr bwMode="auto">
          <a:xfrm>
            <a:off x="7050818" y="3998125"/>
            <a:ext cx="3221646" cy="1323976"/>
            <a:chOff x="4377" y="2784"/>
            <a:chExt cx="1863" cy="834"/>
          </a:xfrm>
          <a:noFill/>
        </p:grpSpPr>
        <p:sp>
          <p:nvSpPr>
            <p:cNvPr id="13326" name="Oval 19"/>
            <p:cNvSpPr>
              <a:spLocks noChangeArrowheads="1"/>
            </p:cNvSpPr>
            <p:nvPr/>
          </p:nvSpPr>
          <p:spPr bwMode="auto">
            <a:xfrm>
              <a:off x="4377" y="3003"/>
              <a:ext cx="1863" cy="218"/>
            </a:xfrm>
            <a:prstGeom prst="ellipse">
              <a:avLst/>
            </a:pr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spAutoFit/>
            </a:bodyPr>
            <a:lstStyle/>
            <a:p>
              <a:endParaRPr lang="en-AU" sz="1600" dirty="0">
                <a:solidFill>
                  <a:srgbClr val="000000"/>
                </a:solidFill>
                <a:latin typeface="Montserrat" panose="00000500000000000000" pitchFamily="50" charset="0"/>
              </a:endParaRPr>
            </a:p>
          </p:txBody>
        </p:sp>
        <p:sp>
          <p:nvSpPr>
            <p:cNvPr id="13327" name="Text Box 20"/>
            <p:cNvSpPr txBox="1">
              <a:spLocks noChangeArrowheads="1"/>
            </p:cNvSpPr>
            <p:nvPr/>
          </p:nvSpPr>
          <p:spPr bwMode="auto">
            <a:xfrm>
              <a:off x="4584" y="2784"/>
              <a:ext cx="1560" cy="834"/>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9pPr>
            </a:lstStyle>
            <a:p>
              <a:pPr>
                <a:lnSpc>
                  <a:spcPct val="100000"/>
                </a:lnSpc>
              </a:pPr>
              <a:r>
                <a:rPr lang="en-AU" sz="1600" dirty="0">
                  <a:solidFill>
                    <a:srgbClr val="000000"/>
                  </a:solidFill>
                  <a:latin typeface="Montserrat" panose="00000500000000000000" pitchFamily="50" charset="0"/>
                </a:rPr>
                <a:t>Consult and co-operate with elected safety and health representatives.</a:t>
              </a:r>
            </a:p>
          </p:txBody>
        </p:sp>
      </p:grpSp>
      <p:grpSp>
        <p:nvGrpSpPr>
          <p:cNvPr id="1483797" name="Group 21"/>
          <p:cNvGrpSpPr>
            <a:grpSpLocks/>
          </p:cNvGrpSpPr>
          <p:nvPr/>
        </p:nvGrpSpPr>
        <p:grpSpPr bwMode="auto">
          <a:xfrm>
            <a:off x="2278673" y="2561608"/>
            <a:ext cx="2518996" cy="830263"/>
            <a:chOff x="0" y="1958"/>
            <a:chExt cx="1863" cy="523"/>
          </a:xfrm>
        </p:grpSpPr>
        <p:sp>
          <p:nvSpPr>
            <p:cNvPr id="13324" name="Oval 22"/>
            <p:cNvSpPr>
              <a:spLocks noChangeArrowheads="1"/>
            </p:cNvSpPr>
            <p:nvPr/>
          </p:nvSpPr>
          <p:spPr bwMode="auto">
            <a:xfrm>
              <a:off x="0" y="2024"/>
              <a:ext cx="1863" cy="218"/>
            </a:xfrm>
            <a:prstGeom prst="ellipse">
              <a:avLst/>
            </a:prstGeom>
            <a:no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spAutoFit/>
            </a:bodyPr>
            <a:lstStyle/>
            <a:p>
              <a:endParaRPr lang="en-AU" sz="1600" dirty="0">
                <a:solidFill>
                  <a:srgbClr val="000000"/>
                </a:solidFill>
                <a:latin typeface="Montserrat" panose="00000500000000000000" pitchFamily="50" charset="0"/>
              </a:endParaRPr>
            </a:p>
          </p:txBody>
        </p:sp>
        <p:sp>
          <p:nvSpPr>
            <p:cNvPr id="13325" name="Text Box 23"/>
            <p:cNvSpPr txBox="1">
              <a:spLocks noChangeArrowheads="1"/>
            </p:cNvSpPr>
            <p:nvPr/>
          </p:nvSpPr>
          <p:spPr bwMode="auto">
            <a:xfrm>
              <a:off x="185" y="1958"/>
              <a:ext cx="1465" cy="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9pPr>
            </a:lstStyle>
            <a:p>
              <a:pPr>
                <a:lnSpc>
                  <a:spcPct val="100000"/>
                </a:lnSpc>
              </a:pPr>
              <a:r>
                <a:rPr lang="en-AU" sz="1600" dirty="0">
                  <a:solidFill>
                    <a:srgbClr val="000000"/>
                  </a:solidFill>
                  <a:latin typeface="Montserrat" panose="00000500000000000000" pitchFamily="50" charset="0"/>
                </a:rPr>
                <a:t>Report all Major Incidents &amp; Accidents.</a:t>
              </a:r>
            </a:p>
          </p:txBody>
        </p:sp>
      </p:grpSp>
      <p:sp>
        <p:nvSpPr>
          <p:cNvPr id="13322" name="Rectangle 24"/>
          <p:cNvSpPr>
            <a:spLocks noChangeArrowheads="1"/>
          </p:cNvSpPr>
          <p:nvPr/>
        </p:nvSpPr>
        <p:spPr bwMode="auto">
          <a:xfrm>
            <a:off x="3359696" y="599551"/>
            <a:ext cx="6979627" cy="585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l"/>
            <a:r>
              <a:rPr lang="en-US" sz="2800" b="1" dirty="0">
                <a:solidFill>
                  <a:schemeClr val="tx2"/>
                </a:solidFill>
                <a:latin typeface="Montserrat" panose="00000500000000000000" pitchFamily="50" charset="0"/>
              </a:rPr>
              <a:t>     Duty of Care – The Employer</a:t>
            </a:r>
            <a:endParaRPr lang="en-AU" sz="2800" b="1" dirty="0">
              <a:solidFill>
                <a:schemeClr val="tx2"/>
              </a:solidFill>
              <a:latin typeface="Montserrat" panose="00000500000000000000" pitchFamily="50" charset="0"/>
            </a:endParaRPr>
          </a:p>
        </p:txBody>
      </p:sp>
      <p:pic>
        <p:nvPicPr>
          <p:cNvPr id="1085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38293" y="3064369"/>
            <a:ext cx="2496455" cy="17167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Arrow: Right 1">
            <a:extLst>
              <a:ext uri="{FF2B5EF4-FFF2-40B4-BE49-F238E27FC236}">
                <a16:creationId xmlns:a16="http://schemas.microsoft.com/office/drawing/2014/main" id="{975533E2-BFDF-4743-8361-A147E684AE30}"/>
              </a:ext>
            </a:extLst>
          </p:cNvPr>
          <p:cNvSpPr/>
          <p:nvPr/>
        </p:nvSpPr>
        <p:spPr bwMode="auto">
          <a:xfrm>
            <a:off x="3935760" y="3064369"/>
            <a:ext cx="316630" cy="167327"/>
          </a:xfrm>
          <a:prstGeom prst="rightArrow">
            <a:avLst/>
          </a:prstGeom>
          <a:solidFill>
            <a:schemeClr val="accent1"/>
          </a:solidFill>
          <a:ln w="6350" cap="flat" cmpd="sng" algn="ctr">
            <a:solidFill>
              <a:srgbClr val="000000"/>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400" b="0" i="0" u="none" strike="noStrike" cap="none" normalizeH="0" baseline="0">
              <a:ln>
                <a:noFill/>
              </a:ln>
              <a:solidFill>
                <a:schemeClr val="tx1"/>
              </a:solidFill>
              <a:effectLst/>
              <a:latin typeface="Arial" charset="0"/>
              <a:cs typeface="Arial" charset="0"/>
            </a:endParaRPr>
          </a:p>
        </p:txBody>
      </p:sp>
      <p:sp>
        <p:nvSpPr>
          <p:cNvPr id="24" name="Arrow: Right 23">
            <a:extLst>
              <a:ext uri="{FF2B5EF4-FFF2-40B4-BE49-F238E27FC236}">
                <a16:creationId xmlns:a16="http://schemas.microsoft.com/office/drawing/2014/main" id="{B703E22A-F6AA-4FA7-9100-506930FC2E64}"/>
              </a:ext>
            </a:extLst>
          </p:cNvPr>
          <p:cNvSpPr/>
          <p:nvPr/>
        </p:nvSpPr>
        <p:spPr bwMode="auto">
          <a:xfrm>
            <a:off x="4015563" y="4422227"/>
            <a:ext cx="316630" cy="167327"/>
          </a:xfrm>
          <a:prstGeom prst="rightArrow">
            <a:avLst/>
          </a:prstGeom>
          <a:solidFill>
            <a:schemeClr val="accent1"/>
          </a:solidFill>
          <a:ln w="6350" cap="flat" cmpd="sng" algn="ctr">
            <a:solidFill>
              <a:srgbClr val="000000"/>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400" b="0" i="0" u="none" strike="noStrike" cap="none" normalizeH="0" baseline="0">
              <a:ln>
                <a:noFill/>
              </a:ln>
              <a:solidFill>
                <a:schemeClr val="tx1"/>
              </a:solidFill>
              <a:effectLst/>
              <a:latin typeface="Arial" charset="0"/>
              <a:cs typeface="Arial" charset="0"/>
            </a:endParaRPr>
          </a:p>
        </p:txBody>
      </p:sp>
      <p:pic>
        <p:nvPicPr>
          <p:cNvPr id="3" name="Picture 2">
            <a:extLst>
              <a:ext uri="{FF2B5EF4-FFF2-40B4-BE49-F238E27FC236}">
                <a16:creationId xmlns:a16="http://schemas.microsoft.com/office/drawing/2014/main" id="{D64D55F4-CEFE-4025-9E1A-674E0B4F984E}"/>
              </a:ext>
            </a:extLst>
          </p:cNvPr>
          <p:cNvPicPr>
            <a:picLocks noChangeAspect="1"/>
          </p:cNvPicPr>
          <p:nvPr/>
        </p:nvPicPr>
        <p:blipFill>
          <a:blip r:embed="rId4"/>
          <a:stretch>
            <a:fillRect/>
          </a:stretch>
        </p:blipFill>
        <p:spPr>
          <a:xfrm rot="5460000" flipV="1">
            <a:off x="6241032" y="2521555"/>
            <a:ext cx="329213" cy="234784"/>
          </a:xfrm>
          <a:prstGeom prst="rect">
            <a:avLst/>
          </a:prstGeom>
        </p:spPr>
      </p:pic>
      <p:pic>
        <p:nvPicPr>
          <p:cNvPr id="4" name="Picture 3">
            <a:extLst>
              <a:ext uri="{FF2B5EF4-FFF2-40B4-BE49-F238E27FC236}">
                <a16:creationId xmlns:a16="http://schemas.microsoft.com/office/drawing/2014/main" id="{76959BA9-CE53-4524-9915-3FC3492A28FC}"/>
              </a:ext>
            </a:extLst>
          </p:cNvPr>
          <p:cNvPicPr>
            <a:picLocks noChangeAspect="1"/>
          </p:cNvPicPr>
          <p:nvPr/>
        </p:nvPicPr>
        <p:blipFill>
          <a:blip r:embed="rId4"/>
          <a:stretch>
            <a:fillRect/>
          </a:stretch>
        </p:blipFill>
        <p:spPr>
          <a:xfrm>
            <a:off x="7536160" y="3493548"/>
            <a:ext cx="329213" cy="182896"/>
          </a:xfrm>
          <a:prstGeom prst="rect">
            <a:avLst/>
          </a:prstGeom>
          <a:scene3d>
            <a:camera prst="orthographicFront">
              <a:rot lat="21299999" lon="300000" rev="10799999"/>
            </a:camera>
            <a:lightRig rig="threePt" dir="t"/>
          </a:scene3d>
        </p:spPr>
      </p:pic>
      <p:pic>
        <p:nvPicPr>
          <p:cNvPr id="5" name="Picture 4">
            <a:extLst>
              <a:ext uri="{FF2B5EF4-FFF2-40B4-BE49-F238E27FC236}">
                <a16:creationId xmlns:a16="http://schemas.microsoft.com/office/drawing/2014/main" id="{05ADEFF2-79B7-417F-AA24-781DB6BD6F2F}"/>
              </a:ext>
            </a:extLst>
          </p:cNvPr>
          <p:cNvPicPr>
            <a:picLocks noChangeAspect="1"/>
          </p:cNvPicPr>
          <p:nvPr/>
        </p:nvPicPr>
        <p:blipFill>
          <a:blip r:embed="rId5"/>
          <a:stretch>
            <a:fillRect/>
          </a:stretch>
        </p:blipFill>
        <p:spPr>
          <a:xfrm>
            <a:off x="6765074" y="4947753"/>
            <a:ext cx="243861" cy="341406"/>
          </a:xfrm>
          <a:prstGeom prst="rect">
            <a:avLst/>
          </a:prstGeom>
          <a:scene3d>
            <a:camera prst="orthographicFront">
              <a:rot lat="0" lon="0" rev="10799999"/>
            </a:camera>
            <a:lightRig rig="threePt" dir="t"/>
          </a:scene3d>
        </p:spPr>
      </p:pic>
      <p:pic>
        <p:nvPicPr>
          <p:cNvPr id="6" name="Picture 5">
            <a:extLst>
              <a:ext uri="{FF2B5EF4-FFF2-40B4-BE49-F238E27FC236}">
                <a16:creationId xmlns:a16="http://schemas.microsoft.com/office/drawing/2014/main" id="{E72255DA-F94B-448E-9847-3890161AE728}"/>
              </a:ext>
            </a:extLst>
          </p:cNvPr>
          <p:cNvPicPr>
            <a:picLocks noChangeAspect="1"/>
          </p:cNvPicPr>
          <p:nvPr/>
        </p:nvPicPr>
        <p:blipFill>
          <a:blip r:embed="rId6"/>
          <a:stretch>
            <a:fillRect/>
          </a:stretch>
        </p:blipFill>
        <p:spPr>
          <a:xfrm>
            <a:off x="7476086" y="4806547"/>
            <a:ext cx="359695" cy="219475"/>
          </a:xfrm>
          <a:prstGeom prst="rect">
            <a:avLst/>
          </a:prstGeom>
        </p:spPr>
      </p:pic>
    </p:spTree>
    <p:extLst>
      <p:ext uri="{BB962C8B-B14F-4D97-AF65-F5344CB8AC3E}">
        <p14:creationId xmlns:p14="http://schemas.microsoft.com/office/powerpoint/2010/main" val="210315493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nodeType="afterEffect">
                                  <p:stCondLst>
                                    <p:cond delay="6000"/>
                                  </p:stCondLst>
                                  <p:childTnLst>
                                    <p:set>
                                      <p:cBhvr>
                                        <p:cTn id="6" dur="1" fill="hold">
                                          <p:stCondLst>
                                            <p:cond delay="499"/>
                                          </p:stCondLst>
                                        </p:cTn>
                                        <p:tgtEl>
                                          <p:spTgt spid="1483788"/>
                                        </p:tgtEl>
                                        <p:attrNameLst>
                                          <p:attrName>style.visibility</p:attrName>
                                        </p:attrNameLst>
                                      </p:cBhvr>
                                      <p:to>
                                        <p:strVal val="visible"/>
                                      </p:to>
                                    </p:set>
                                  </p:childTnLst>
                                </p:cTn>
                              </p:par>
                            </p:childTnLst>
                          </p:cTn>
                        </p:par>
                        <p:par>
                          <p:cTn id="7" fill="hold" nodeType="afterGroup">
                            <p:stCondLst>
                              <p:cond delay="6500"/>
                            </p:stCondLst>
                            <p:childTnLst>
                              <p:par>
                                <p:cTn id="8" presetID="1" presetClass="entr" presetSubtype="0" fill="hold" nodeType="afterEffect">
                                  <p:stCondLst>
                                    <p:cond delay="8000"/>
                                  </p:stCondLst>
                                  <p:childTnLst>
                                    <p:set>
                                      <p:cBhvr>
                                        <p:cTn id="9" dur="1" fill="hold">
                                          <p:stCondLst>
                                            <p:cond delay="499"/>
                                          </p:stCondLst>
                                        </p:cTn>
                                        <p:tgtEl>
                                          <p:spTgt spid="1483791"/>
                                        </p:tgtEl>
                                        <p:attrNameLst>
                                          <p:attrName>style.visibility</p:attrName>
                                        </p:attrNameLst>
                                      </p:cBhvr>
                                      <p:to>
                                        <p:strVal val="visible"/>
                                      </p:to>
                                    </p:set>
                                  </p:childTnLst>
                                </p:cTn>
                              </p:par>
                            </p:childTnLst>
                          </p:cTn>
                        </p:par>
                        <p:par>
                          <p:cTn id="10" fill="hold" nodeType="afterGroup">
                            <p:stCondLst>
                              <p:cond delay="15000"/>
                            </p:stCondLst>
                            <p:childTnLst>
                              <p:par>
                                <p:cTn id="11" presetID="1" presetClass="entr" presetSubtype="0" fill="hold" nodeType="afterEffect">
                                  <p:stCondLst>
                                    <p:cond delay="7000"/>
                                  </p:stCondLst>
                                  <p:childTnLst>
                                    <p:set>
                                      <p:cBhvr>
                                        <p:cTn id="12" dur="1" fill="hold">
                                          <p:stCondLst>
                                            <p:cond delay="499"/>
                                          </p:stCondLst>
                                        </p:cTn>
                                        <p:tgtEl>
                                          <p:spTgt spid="1483794"/>
                                        </p:tgtEl>
                                        <p:attrNameLst>
                                          <p:attrName>style.visibility</p:attrName>
                                        </p:attrNameLst>
                                      </p:cBhvr>
                                      <p:to>
                                        <p:strVal val="visible"/>
                                      </p:to>
                                    </p:set>
                                  </p:childTnLst>
                                </p:cTn>
                              </p:par>
                            </p:childTnLst>
                          </p:cTn>
                        </p:par>
                        <p:par>
                          <p:cTn id="13" fill="hold" nodeType="afterGroup">
                            <p:stCondLst>
                              <p:cond delay="22500"/>
                            </p:stCondLst>
                            <p:childTnLst>
                              <p:par>
                                <p:cTn id="14" presetID="1" presetClass="entr" presetSubtype="0" fill="hold" nodeType="afterEffect">
                                  <p:stCondLst>
                                    <p:cond delay="4000"/>
                                  </p:stCondLst>
                                  <p:childTnLst>
                                    <p:set>
                                      <p:cBhvr>
                                        <p:cTn id="15" dur="1" fill="hold">
                                          <p:stCondLst>
                                            <p:cond delay="499"/>
                                          </p:stCondLst>
                                        </p:cTn>
                                        <p:tgtEl>
                                          <p:spTgt spid="1483782"/>
                                        </p:tgtEl>
                                        <p:attrNameLst>
                                          <p:attrName>style.visibility</p:attrName>
                                        </p:attrNameLst>
                                      </p:cBhvr>
                                      <p:to>
                                        <p:strVal val="visible"/>
                                      </p:to>
                                    </p:set>
                                  </p:childTnLst>
                                </p:cTn>
                              </p:par>
                            </p:childTnLst>
                          </p:cTn>
                        </p:par>
                        <p:par>
                          <p:cTn id="16" fill="hold" nodeType="afterGroup">
                            <p:stCondLst>
                              <p:cond delay="27000"/>
                            </p:stCondLst>
                            <p:childTnLst>
                              <p:par>
                                <p:cTn id="17" presetID="1" presetClass="entr" presetSubtype="0" fill="hold" nodeType="afterEffect">
                                  <p:stCondLst>
                                    <p:cond delay="4000"/>
                                  </p:stCondLst>
                                  <p:childTnLst>
                                    <p:set>
                                      <p:cBhvr>
                                        <p:cTn id="18" dur="1" fill="hold">
                                          <p:stCondLst>
                                            <p:cond delay="499"/>
                                          </p:stCondLst>
                                        </p:cTn>
                                        <p:tgtEl>
                                          <p:spTgt spid="1483785"/>
                                        </p:tgtEl>
                                        <p:attrNameLst>
                                          <p:attrName>style.visibility</p:attrName>
                                        </p:attrNameLst>
                                      </p:cBhvr>
                                      <p:to>
                                        <p:strVal val="visible"/>
                                      </p:to>
                                    </p:set>
                                  </p:childTnLst>
                                </p:cTn>
                              </p:par>
                            </p:childTnLst>
                          </p:cTn>
                        </p:par>
                        <p:par>
                          <p:cTn id="19" fill="hold" nodeType="afterGroup">
                            <p:stCondLst>
                              <p:cond delay="31500"/>
                            </p:stCondLst>
                            <p:childTnLst>
                              <p:par>
                                <p:cTn id="20" presetID="1" presetClass="entr" presetSubtype="0" fill="hold" nodeType="afterEffect">
                                  <p:stCondLst>
                                    <p:cond delay="4000"/>
                                  </p:stCondLst>
                                  <p:childTnLst>
                                    <p:set>
                                      <p:cBhvr>
                                        <p:cTn id="21" dur="1" fill="hold">
                                          <p:stCondLst>
                                            <p:cond delay="499"/>
                                          </p:stCondLst>
                                        </p:cTn>
                                        <p:tgtEl>
                                          <p:spTgt spid="14837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84804" name="Rectangle 4"/>
          <p:cNvSpPr>
            <a:spLocks noChangeArrowheads="1"/>
          </p:cNvSpPr>
          <p:nvPr/>
        </p:nvSpPr>
        <p:spPr bwMode="auto">
          <a:xfrm>
            <a:off x="2548305" y="2647950"/>
            <a:ext cx="3641480" cy="471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lstStyle/>
          <a:p>
            <a:endParaRPr lang="en-AU" sz="2500" u="sng" dirty="0">
              <a:solidFill>
                <a:srgbClr val="FFFF00"/>
              </a:solidFill>
              <a:latin typeface="Montserrat" panose="00000500000000000000" pitchFamily="50" charset="0"/>
            </a:endParaRPr>
          </a:p>
        </p:txBody>
      </p:sp>
      <p:sp>
        <p:nvSpPr>
          <p:cNvPr id="14339" name="Rectangle 5"/>
          <p:cNvSpPr>
            <a:spLocks noChangeArrowheads="1"/>
          </p:cNvSpPr>
          <p:nvPr/>
        </p:nvSpPr>
        <p:spPr bwMode="auto">
          <a:xfrm>
            <a:off x="4007768" y="598500"/>
            <a:ext cx="6979627" cy="547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l"/>
            <a:r>
              <a:rPr lang="en-US" sz="2800" b="1" dirty="0">
                <a:solidFill>
                  <a:schemeClr val="tx2"/>
                </a:solidFill>
                <a:latin typeface="Montserrat" panose="00000500000000000000" pitchFamily="50" charset="0"/>
              </a:rPr>
              <a:t>     Duty of Care - </a:t>
            </a:r>
            <a:endParaRPr lang="en-AU" sz="2800" b="1" dirty="0">
              <a:solidFill>
                <a:schemeClr val="tx2"/>
              </a:solidFill>
              <a:latin typeface="Montserrat" panose="00000500000000000000" pitchFamily="50" charset="0"/>
            </a:endParaRPr>
          </a:p>
        </p:txBody>
      </p:sp>
      <p:sp>
        <p:nvSpPr>
          <p:cNvPr id="14340" name="Rectangle 6"/>
          <p:cNvSpPr>
            <a:spLocks noChangeArrowheads="1"/>
          </p:cNvSpPr>
          <p:nvPr/>
        </p:nvSpPr>
        <p:spPr bwMode="auto">
          <a:xfrm>
            <a:off x="2423592" y="1700808"/>
            <a:ext cx="6893169" cy="3170099"/>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rgbClr val="FFFF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eaLnBrk="1" hangingPunct="1">
              <a:lnSpc>
                <a:spcPct val="100000"/>
              </a:lnSpc>
              <a:spcBef>
                <a:spcPct val="50000"/>
              </a:spcBef>
            </a:pPr>
            <a:r>
              <a:rPr lang="en-AU" sz="2000" dirty="0">
                <a:solidFill>
                  <a:srgbClr val="000000"/>
                </a:solidFill>
                <a:latin typeface="Montserrat" panose="00000500000000000000" pitchFamily="50" charset="0"/>
              </a:rPr>
              <a:t>It is the duty of the employee to:</a:t>
            </a:r>
          </a:p>
          <a:p>
            <a:pPr marL="187325" indent="-187325" eaLnBrk="1" hangingPunct="1">
              <a:spcBef>
                <a:spcPct val="50000"/>
              </a:spcBef>
              <a:buFontTx/>
              <a:buChar char="•"/>
            </a:pPr>
            <a:r>
              <a:rPr lang="en-AU" sz="2000" dirty="0">
                <a:solidFill>
                  <a:srgbClr val="000000"/>
                </a:solidFill>
                <a:latin typeface="Montserrat" panose="00000500000000000000" pitchFamily="50" charset="0"/>
              </a:rPr>
              <a:t>    Take reasonable care to ensure your own safety.</a:t>
            </a:r>
          </a:p>
          <a:p>
            <a:pPr marL="187325" indent="-187325" eaLnBrk="1" hangingPunct="1">
              <a:spcBef>
                <a:spcPct val="50000"/>
              </a:spcBef>
              <a:buFontTx/>
              <a:buChar char="•"/>
            </a:pPr>
            <a:r>
              <a:rPr lang="en-AU" sz="2000" dirty="0">
                <a:solidFill>
                  <a:srgbClr val="000000"/>
                </a:solidFill>
                <a:latin typeface="Montserrat" panose="00000500000000000000" pitchFamily="50" charset="0"/>
              </a:rPr>
              <a:t>    Take reasonable care to ensure the safety of others.</a:t>
            </a:r>
          </a:p>
          <a:p>
            <a:pPr marL="187325" indent="-187325" eaLnBrk="1" hangingPunct="1">
              <a:spcBef>
                <a:spcPct val="50000"/>
              </a:spcBef>
              <a:buFontTx/>
              <a:buChar char="•"/>
            </a:pPr>
            <a:r>
              <a:rPr lang="en-AU" sz="2000" dirty="0">
                <a:solidFill>
                  <a:srgbClr val="000000"/>
                </a:solidFill>
                <a:latin typeface="Montserrat" panose="00000500000000000000" pitchFamily="50" charset="0"/>
              </a:rPr>
              <a:t>    Follow your Supervisors instructions.</a:t>
            </a:r>
          </a:p>
          <a:p>
            <a:pPr marL="187325" indent="-187325" eaLnBrk="1" hangingPunct="1">
              <a:spcBef>
                <a:spcPct val="50000"/>
              </a:spcBef>
              <a:buFontTx/>
              <a:buChar char="•"/>
            </a:pPr>
            <a:r>
              <a:rPr lang="en-AU" sz="2000" dirty="0">
                <a:solidFill>
                  <a:srgbClr val="000000"/>
                </a:solidFill>
                <a:latin typeface="Montserrat" panose="00000500000000000000" pitchFamily="50" charset="0"/>
              </a:rPr>
              <a:t>    Wear all personal protective clothing where directed.</a:t>
            </a:r>
          </a:p>
          <a:p>
            <a:pPr marL="187325" indent="-187325" eaLnBrk="1" hangingPunct="1">
              <a:spcBef>
                <a:spcPct val="50000"/>
              </a:spcBef>
              <a:buFontTx/>
              <a:buChar char="•"/>
            </a:pPr>
            <a:r>
              <a:rPr lang="en-AU" sz="2000" dirty="0">
                <a:solidFill>
                  <a:srgbClr val="000000"/>
                </a:solidFill>
                <a:latin typeface="Montserrat" panose="00000500000000000000" pitchFamily="50" charset="0"/>
              </a:rPr>
              <a:t>    Report all hazards and injuries to your supervisor.</a:t>
            </a:r>
          </a:p>
          <a:p>
            <a:pPr marL="187325" indent="-187325" eaLnBrk="1" hangingPunct="1">
              <a:spcBef>
                <a:spcPct val="50000"/>
              </a:spcBef>
              <a:buFontTx/>
              <a:buChar char="•"/>
            </a:pPr>
            <a:r>
              <a:rPr lang="en-AU" sz="2000" dirty="0">
                <a:solidFill>
                  <a:srgbClr val="000000"/>
                </a:solidFill>
                <a:latin typeface="Montserrat" panose="00000500000000000000" pitchFamily="50" charset="0"/>
              </a:rPr>
              <a:t>    Not misuse or deliberately damage any safety equipment</a:t>
            </a:r>
            <a:endParaRPr lang="en-US" sz="2000" dirty="0">
              <a:solidFill>
                <a:srgbClr val="000000"/>
              </a:solidFill>
              <a:latin typeface="Montserrat" panose="00000500000000000000" pitchFamily="50" charset="0"/>
            </a:endParaRPr>
          </a:p>
        </p:txBody>
      </p:sp>
      <p:sp>
        <p:nvSpPr>
          <p:cNvPr id="2" name="Rectangle 1"/>
          <p:cNvSpPr/>
          <p:nvPr/>
        </p:nvSpPr>
        <p:spPr>
          <a:xfrm>
            <a:off x="7221414" y="434242"/>
            <a:ext cx="4572000" cy="830997"/>
          </a:xfrm>
          <a:prstGeom prst="rect">
            <a:avLst/>
          </a:prstGeom>
        </p:spPr>
        <p:txBody>
          <a:bodyPr>
            <a:spAutoFit/>
          </a:bodyPr>
          <a:lstStyle/>
          <a:p>
            <a:pPr marL="187325" indent="-187325" eaLnBrk="1" hangingPunct="1">
              <a:spcBef>
                <a:spcPct val="50000"/>
              </a:spcBef>
            </a:pPr>
            <a:r>
              <a:rPr lang="en-AU" b="1" dirty="0">
                <a:solidFill>
                  <a:srgbClr val="000000"/>
                </a:solidFill>
                <a:latin typeface="Montserrat" panose="00000500000000000000" pitchFamily="50" charset="0"/>
                <a:cs typeface="Arial" pitchFamily="34" charset="0"/>
              </a:rPr>
              <a:t>Employees-Contractors-Self Employed Persons</a:t>
            </a:r>
          </a:p>
        </p:txBody>
      </p:sp>
      <p:pic>
        <p:nvPicPr>
          <p:cNvPr id="1095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76579" y="4509120"/>
            <a:ext cx="1752600" cy="1314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a:extLst>
              <a:ext uri="{FF2B5EF4-FFF2-40B4-BE49-F238E27FC236}">
                <a16:creationId xmlns:a16="http://schemas.microsoft.com/office/drawing/2014/main" id="{84658BC1-C37E-4C88-8411-0535AD02234B}"/>
              </a:ext>
            </a:extLst>
          </p:cNvPr>
          <p:cNvSpPr txBox="1"/>
          <p:nvPr/>
        </p:nvSpPr>
        <p:spPr>
          <a:xfrm>
            <a:off x="1127448" y="5194695"/>
            <a:ext cx="6048672" cy="461665"/>
          </a:xfrm>
          <a:prstGeom prst="rect">
            <a:avLst/>
          </a:prstGeom>
          <a:noFill/>
        </p:spPr>
        <p:txBody>
          <a:bodyPr wrap="square" rtlCol="0">
            <a:spAutoFit/>
          </a:bodyPr>
          <a:lstStyle/>
          <a:p>
            <a:r>
              <a:rPr lang="en-AU" dirty="0">
                <a:solidFill>
                  <a:schemeClr val="accent1"/>
                </a:solidFill>
              </a:rPr>
              <a:t>Q. If you notice a hazard, what do you do?</a:t>
            </a:r>
          </a:p>
        </p:txBody>
      </p:sp>
      <p:sp>
        <p:nvSpPr>
          <p:cNvPr id="8" name="TextBox 7">
            <a:extLst>
              <a:ext uri="{FF2B5EF4-FFF2-40B4-BE49-F238E27FC236}">
                <a16:creationId xmlns:a16="http://schemas.microsoft.com/office/drawing/2014/main" id="{C851CF38-5F34-4C27-BFFF-CC4C43A32908}"/>
              </a:ext>
            </a:extLst>
          </p:cNvPr>
          <p:cNvSpPr txBox="1"/>
          <p:nvPr/>
        </p:nvSpPr>
        <p:spPr>
          <a:xfrm>
            <a:off x="7159001" y="1608804"/>
            <a:ext cx="4658743" cy="461665"/>
          </a:xfrm>
          <a:prstGeom prst="rect">
            <a:avLst/>
          </a:prstGeom>
          <a:noFill/>
        </p:spPr>
        <p:txBody>
          <a:bodyPr wrap="square" rtlCol="0">
            <a:spAutoFit/>
          </a:bodyPr>
          <a:lstStyle/>
          <a:p>
            <a:r>
              <a:rPr lang="en-AU" dirty="0">
                <a:solidFill>
                  <a:schemeClr val="accent1"/>
                </a:solidFill>
              </a:rPr>
              <a:t>Q. Who is responsible for Safety?</a:t>
            </a:r>
          </a:p>
        </p:txBody>
      </p:sp>
      <p:sp>
        <p:nvSpPr>
          <p:cNvPr id="9" name="TextBox 8">
            <a:extLst>
              <a:ext uri="{FF2B5EF4-FFF2-40B4-BE49-F238E27FC236}">
                <a16:creationId xmlns:a16="http://schemas.microsoft.com/office/drawing/2014/main" id="{11F7B8FA-E221-47F4-9BD9-5A91FF36EDD4}"/>
              </a:ext>
            </a:extLst>
          </p:cNvPr>
          <p:cNvSpPr txBox="1"/>
          <p:nvPr/>
        </p:nvSpPr>
        <p:spPr>
          <a:xfrm>
            <a:off x="911424" y="2519273"/>
            <a:ext cx="1150941" cy="1200329"/>
          </a:xfrm>
          <a:prstGeom prst="rect">
            <a:avLst/>
          </a:prstGeom>
          <a:noFill/>
        </p:spPr>
        <p:txBody>
          <a:bodyPr wrap="square" rtlCol="0">
            <a:spAutoFit/>
          </a:bodyPr>
          <a:lstStyle/>
          <a:p>
            <a:pPr algn="ctr"/>
            <a:r>
              <a:rPr lang="en-AU" dirty="0">
                <a:solidFill>
                  <a:schemeClr val="accent1"/>
                </a:solidFill>
              </a:rPr>
              <a:t>General Safety Rules</a:t>
            </a:r>
          </a:p>
        </p:txBody>
      </p:sp>
    </p:spTree>
    <p:extLst>
      <p:ext uri="{BB962C8B-B14F-4D97-AF65-F5344CB8AC3E}">
        <p14:creationId xmlns:p14="http://schemas.microsoft.com/office/powerpoint/2010/main" val="174115491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nodePh="1">
                                  <p:stCondLst>
                                    <p:cond delay="10000"/>
                                  </p:stCondLst>
                                  <p:endCondLst>
                                    <p:cond evt="begin" delay="0">
                                      <p:tn val="5"/>
                                    </p:cond>
                                  </p:endCondLst>
                                  <p:childTnLst>
                                    <p:set>
                                      <p:cBhvr>
                                        <p:cTn id="6" dur="1" fill="hold">
                                          <p:stCondLst>
                                            <p:cond delay="499"/>
                                          </p:stCondLst>
                                        </p:cTn>
                                        <p:tgtEl>
                                          <p:spTgt spid="14848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4804"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362" name="Text Box 4"/>
          <p:cNvSpPr txBox="1">
            <a:spLocks noChangeArrowheads="1"/>
          </p:cNvSpPr>
          <p:nvPr/>
        </p:nvSpPr>
        <p:spPr bwMode="auto">
          <a:xfrm>
            <a:off x="3634322" y="701820"/>
            <a:ext cx="529736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9pPr>
          </a:lstStyle>
          <a:p>
            <a:pPr algn="l" eaLnBrk="1" hangingPunct="1">
              <a:lnSpc>
                <a:spcPct val="100000"/>
              </a:lnSpc>
              <a:spcBef>
                <a:spcPct val="50000"/>
              </a:spcBef>
            </a:pPr>
            <a:r>
              <a:rPr lang="en-AU" sz="2800" b="1" dirty="0">
                <a:solidFill>
                  <a:schemeClr val="tx2"/>
                </a:solidFill>
                <a:latin typeface="Montserrat" panose="00000500000000000000" pitchFamily="50" charset="0"/>
              </a:rPr>
              <a:t>     Safety Issue- Resolution</a:t>
            </a:r>
          </a:p>
        </p:txBody>
      </p:sp>
      <p:sp>
        <p:nvSpPr>
          <p:cNvPr id="1485829" name="Text Box 5"/>
          <p:cNvSpPr txBox="1">
            <a:spLocks noChangeArrowheads="1"/>
          </p:cNvSpPr>
          <p:nvPr/>
        </p:nvSpPr>
        <p:spPr bwMode="auto">
          <a:xfrm>
            <a:off x="2200330" y="4435540"/>
            <a:ext cx="7605346" cy="1169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marL="482600" indent="-482600">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9pPr>
          </a:lstStyle>
          <a:p>
            <a:pPr algn="l" eaLnBrk="1" hangingPunct="1">
              <a:lnSpc>
                <a:spcPct val="100000"/>
              </a:lnSpc>
              <a:spcBef>
                <a:spcPct val="50000"/>
              </a:spcBef>
              <a:buSzPct val="130000"/>
              <a:buFontTx/>
              <a:buChar char="•"/>
            </a:pPr>
            <a:r>
              <a:rPr lang="en-AU" sz="2000" dirty="0">
                <a:solidFill>
                  <a:srgbClr val="000000"/>
                </a:solidFill>
                <a:latin typeface="Montserrat" panose="00000500000000000000" pitchFamily="50" charset="0"/>
              </a:rPr>
              <a:t>If then the issue is not resolved it will be taken to the Managing Director for resolution</a:t>
            </a:r>
          </a:p>
          <a:p>
            <a:pPr algn="l" eaLnBrk="1" hangingPunct="1">
              <a:lnSpc>
                <a:spcPct val="100000"/>
              </a:lnSpc>
              <a:spcBef>
                <a:spcPct val="50000"/>
              </a:spcBef>
            </a:pPr>
            <a:r>
              <a:rPr lang="en-AU" sz="2000" dirty="0">
                <a:solidFill>
                  <a:srgbClr val="000000"/>
                </a:solidFill>
                <a:latin typeface="Montserrat" panose="00000500000000000000" pitchFamily="50" charset="0"/>
              </a:rPr>
              <a:t> </a:t>
            </a:r>
          </a:p>
        </p:txBody>
      </p:sp>
      <p:sp>
        <p:nvSpPr>
          <p:cNvPr id="1485830" name="Text Box 6"/>
          <p:cNvSpPr txBox="1">
            <a:spLocks noChangeArrowheads="1"/>
          </p:cNvSpPr>
          <p:nvPr/>
        </p:nvSpPr>
        <p:spPr bwMode="auto">
          <a:xfrm>
            <a:off x="2196667" y="3272194"/>
            <a:ext cx="7612673"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marL="482600" indent="-482600">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9pPr>
          </a:lstStyle>
          <a:p>
            <a:pPr algn="l" eaLnBrk="1" hangingPunct="1">
              <a:lnSpc>
                <a:spcPct val="100000"/>
              </a:lnSpc>
              <a:spcBef>
                <a:spcPct val="50000"/>
              </a:spcBef>
              <a:buSzPct val="130000"/>
              <a:buFontTx/>
              <a:buChar char="•"/>
            </a:pPr>
            <a:r>
              <a:rPr lang="en-AU" sz="2000" dirty="0">
                <a:solidFill>
                  <a:srgbClr val="000000"/>
                </a:solidFill>
                <a:latin typeface="Montserrat" panose="00000500000000000000" pitchFamily="50" charset="0"/>
              </a:rPr>
              <a:t>If you are not satisfied with the action taken,  talk with your safety representative or safety advisor who will seek a solution to the issue  </a:t>
            </a:r>
          </a:p>
        </p:txBody>
      </p:sp>
      <p:sp>
        <p:nvSpPr>
          <p:cNvPr id="1485831" name="Text Box 7"/>
          <p:cNvSpPr txBox="1">
            <a:spLocks noChangeArrowheads="1"/>
          </p:cNvSpPr>
          <p:nvPr/>
        </p:nvSpPr>
        <p:spPr bwMode="auto">
          <a:xfrm>
            <a:off x="2475935" y="1309135"/>
            <a:ext cx="7614138"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1" hangingPunct="1">
              <a:lnSpc>
                <a:spcPct val="100000"/>
              </a:lnSpc>
              <a:spcBef>
                <a:spcPct val="50000"/>
              </a:spcBef>
              <a:defRPr/>
            </a:pPr>
            <a:r>
              <a:rPr lang="en-AU" sz="2000" dirty="0">
                <a:solidFill>
                  <a:srgbClr val="000000"/>
                </a:solidFill>
                <a:latin typeface="Montserrat" panose="00000500000000000000" pitchFamily="50" charset="0"/>
              </a:rPr>
              <a:t>Employees are required to work safely and in safe conditions at all times. </a:t>
            </a:r>
          </a:p>
        </p:txBody>
      </p:sp>
      <p:sp>
        <p:nvSpPr>
          <p:cNvPr id="1485832" name="Text Box 8"/>
          <p:cNvSpPr txBox="1">
            <a:spLocks noChangeArrowheads="1"/>
          </p:cNvSpPr>
          <p:nvPr/>
        </p:nvSpPr>
        <p:spPr bwMode="auto">
          <a:xfrm>
            <a:off x="2203938" y="2136776"/>
            <a:ext cx="7543800"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marL="482600" indent="-482600">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9pPr>
          </a:lstStyle>
          <a:p>
            <a:pPr algn="l" eaLnBrk="1" hangingPunct="1">
              <a:lnSpc>
                <a:spcPct val="100000"/>
              </a:lnSpc>
              <a:spcBef>
                <a:spcPct val="50000"/>
              </a:spcBef>
              <a:buSzPct val="130000"/>
              <a:buFontTx/>
              <a:buChar char="•"/>
            </a:pPr>
            <a:r>
              <a:rPr lang="en-AU" sz="2000" dirty="0">
                <a:solidFill>
                  <a:srgbClr val="000000"/>
                </a:solidFill>
                <a:latin typeface="Montserrat" panose="00000500000000000000" pitchFamily="50" charset="0"/>
              </a:rPr>
              <a:t>If and whenever you have a concern on any safety issue, or you believe the conditions are unsafe;  first raise it with your supervisor</a:t>
            </a:r>
          </a:p>
        </p:txBody>
      </p:sp>
      <p:pic>
        <p:nvPicPr>
          <p:cNvPr id="11059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931687" y="391066"/>
            <a:ext cx="2836646" cy="6367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a:extLst>
              <a:ext uri="{FF2B5EF4-FFF2-40B4-BE49-F238E27FC236}">
                <a16:creationId xmlns:a16="http://schemas.microsoft.com/office/drawing/2014/main" id="{E79CCB35-E86C-45A4-AB76-B285CDA6B487}"/>
              </a:ext>
            </a:extLst>
          </p:cNvPr>
          <p:cNvSpPr txBox="1"/>
          <p:nvPr/>
        </p:nvSpPr>
        <p:spPr>
          <a:xfrm>
            <a:off x="4151784" y="5374258"/>
            <a:ext cx="6984776" cy="461665"/>
          </a:xfrm>
          <a:prstGeom prst="rect">
            <a:avLst/>
          </a:prstGeom>
          <a:noFill/>
        </p:spPr>
        <p:txBody>
          <a:bodyPr wrap="square" rtlCol="0">
            <a:spAutoFit/>
          </a:bodyPr>
          <a:lstStyle/>
          <a:p>
            <a:r>
              <a:rPr lang="en-AU" dirty="0">
                <a:solidFill>
                  <a:schemeClr val="accent1"/>
                </a:solidFill>
              </a:rPr>
              <a:t>Q. If you disregard Safety, what could happen to you?</a:t>
            </a:r>
          </a:p>
        </p:txBody>
      </p:sp>
    </p:spTree>
    <p:extLst>
      <p:ext uri="{BB962C8B-B14F-4D97-AF65-F5344CB8AC3E}">
        <p14:creationId xmlns:p14="http://schemas.microsoft.com/office/powerpoint/2010/main" val="340417362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2000"/>
                                  </p:stCondLst>
                                  <p:childTnLst>
                                    <p:set>
                                      <p:cBhvr>
                                        <p:cTn id="6" dur="1" fill="hold">
                                          <p:stCondLst>
                                            <p:cond delay="0"/>
                                          </p:stCondLst>
                                        </p:cTn>
                                        <p:tgtEl>
                                          <p:spTgt spid="1485831"/>
                                        </p:tgtEl>
                                        <p:attrNameLst>
                                          <p:attrName>style.visibility</p:attrName>
                                        </p:attrNameLst>
                                      </p:cBhvr>
                                      <p:to>
                                        <p:strVal val="visible"/>
                                      </p:to>
                                    </p:set>
                                    <p:anim calcmode="lin" valueType="num">
                                      <p:cBhvr additive="base">
                                        <p:cTn id="7" dur="500" fill="hold"/>
                                        <p:tgtEl>
                                          <p:spTgt spid="1485831"/>
                                        </p:tgtEl>
                                        <p:attrNameLst>
                                          <p:attrName>ppt_x</p:attrName>
                                        </p:attrNameLst>
                                      </p:cBhvr>
                                      <p:tavLst>
                                        <p:tav tm="0">
                                          <p:val>
                                            <p:strVal val="0-#ppt_w/2"/>
                                          </p:val>
                                        </p:tav>
                                        <p:tav tm="100000">
                                          <p:val>
                                            <p:strVal val="#ppt_x"/>
                                          </p:val>
                                        </p:tav>
                                      </p:tavLst>
                                    </p:anim>
                                    <p:anim calcmode="lin" valueType="num">
                                      <p:cBhvr additive="base">
                                        <p:cTn id="8" dur="500" fill="hold"/>
                                        <p:tgtEl>
                                          <p:spTgt spid="1485831"/>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2500"/>
                            </p:stCondLst>
                            <p:childTnLst>
                              <p:par>
                                <p:cTn id="10" presetID="2" presetClass="entr" presetSubtype="8" fill="hold" grpId="0" nodeType="afterEffect">
                                  <p:stCondLst>
                                    <p:cond delay="7000"/>
                                  </p:stCondLst>
                                  <p:childTnLst>
                                    <p:set>
                                      <p:cBhvr>
                                        <p:cTn id="11" dur="1" fill="hold">
                                          <p:stCondLst>
                                            <p:cond delay="0"/>
                                          </p:stCondLst>
                                        </p:cTn>
                                        <p:tgtEl>
                                          <p:spTgt spid="1485830"/>
                                        </p:tgtEl>
                                        <p:attrNameLst>
                                          <p:attrName>style.visibility</p:attrName>
                                        </p:attrNameLst>
                                      </p:cBhvr>
                                      <p:to>
                                        <p:strVal val="visible"/>
                                      </p:to>
                                    </p:set>
                                    <p:anim calcmode="lin" valueType="num">
                                      <p:cBhvr additive="base">
                                        <p:cTn id="12" dur="500" fill="hold"/>
                                        <p:tgtEl>
                                          <p:spTgt spid="1485830"/>
                                        </p:tgtEl>
                                        <p:attrNameLst>
                                          <p:attrName>ppt_x</p:attrName>
                                        </p:attrNameLst>
                                      </p:cBhvr>
                                      <p:tavLst>
                                        <p:tav tm="0">
                                          <p:val>
                                            <p:strVal val="0-#ppt_w/2"/>
                                          </p:val>
                                        </p:tav>
                                        <p:tav tm="100000">
                                          <p:val>
                                            <p:strVal val="#ppt_x"/>
                                          </p:val>
                                        </p:tav>
                                      </p:tavLst>
                                    </p:anim>
                                    <p:anim calcmode="lin" valueType="num">
                                      <p:cBhvr additive="base">
                                        <p:cTn id="13" dur="500" fill="hold"/>
                                        <p:tgtEl>
                                          <p:spTgt spid="1485830"/>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0"/>
                            </p:stCondLst>
                            <p:childTnLst>
                              <p:par>
                                <p:cTn id="15" presetID="2" presetClass="entr" presetSubtype="8" fill="hold" grpId="0" nodeType="afterEffect">
                                  <p:stCondLst>
                                    <p:cond delay="8000"/>
                                  </p:stCondLst>
                                  <p:childTnLst>
                                    <p:set>
                                      <p:cBhvr>
                                        <p:cTn id="16" dur="1" fill="hold">
                                          <p:stCondLst>
                                            <p:cond delay="0"/>
                                          </p:stCondLst>
                                        </p:cTn>
                                        <p:tgtEl>
                                          <p:spTgt spid="1485829"/>
                                        </p:tgtEl>
                                        <p:attrNameLst>
                                          <p:attrName>style.visibility</p:attrName>
                                        </p:attrNameLst>
                                      </p:cBhvr>
                                      <p:to>
                                        <p:strVal val="visible"/>
                                      </p:to>
                                    </p:set>
                                    <p:anim calcmode="lin" valueType="num">
                                      <p:cBhvr additive="base">
                                        <p:cTn id="17" dur="500" fill="hold"/>
                                        <p:tgtEl>
                                          <p:spTgt spid="1485829"/>
                                        </p:tgtEl>
                                        <p:attrNameLst>
                                          <p:attrName>ppt_x</p:attrName>
                                        </p:attrNameLst>
                                      </p:cBhvr>
                                      <p:tavLst>
                                        <p:tav tm="0">
                                          <p:val>
                                            <p:strVal val="0-#ppt_w/2"/>
                                          </p:val>
                                        </p:tav>
                                        <p:tav tm="100000">
                                          <p:val>
                                            <p:strVal val="#ppt_x"/>
                                          </p:val>
                                        </p:tav>
                                      </p:tavLst>
                                    </p:anim>
                                    <p:anim calcmode="lin" valueType="num">
                                      <p:cBhvr additive="base">
                                        <p:cTn id="18" dur="500" fill="hold"/>
                                        <p:tgtEl>
                                          <p:spTgt spid="1485829"/>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8500"/>
                            </p:stCondLst>
                            <p:childTnLst>
                              <p:par>
                                <p:cTn id="20" presetID="2" presetClass="entr" presetSubtype="8" fill="hold" grpId="0" nodeType="afterEffect">
                                  <p:stCondLst>
                                    <p:cond delay="8000"/>
                                  </p:stCondLst>
                                  <p:childTnLst>
                                    <p:set>
                                      <p:cBhvr>
                                        <p:cTn id="21" dur="1" fill="hold">
                                          <p:stCondLst>
                                            <p:cond delay="0"/>
                                          </p:stCondLst>
                                        </p:cTn>
                                        <p:tgtEl>
                                          <p:spTgt spid="1485832"/>
                                        </p:tgtEl>
                                        <p:attrNameLst>
                                          <p:attrName>style.visibility</p:attrName>
                                        </p:attrNameLst>
                                      </p:cBhvr>
                                      <p:to>
                                        <p:strVal val="visible"/>
                                      </p:to>
                                    </p:set>
                                    <p:anim calcmode="lin" valueType="num">
                                      <p:cBhvr additive="base">
                                        <p:cTn id="22" dur="500" fill="hold"/>
                                        <p:tgtEl>
                                          <p:spTgt spid="1485832"/>
                                        </p:tgtEl>
                                        <p:attrNameLst>
                                          <p:attrName>ppt_x</p:attrName>
                                        </p:attrNameLst>
                                      </p:cBhvr>
                                      <p:tavLst>
                                        <p:tav tm="0">
                                          <p:val>
                                            <p:strVal val="0-#ppt_w/2"/>
                                          </p:val>
                                        </p:tav>
                                        <p:tav tm="100000">
                                          <p:val>
                                            <p:strVal val="#ppt_x"/>
                                          </p:val>
                                        </p:tav>
                                      </p:tavLst>
                                    </p:anim>
                                    <p:anim calcmode="lin" valueType="num">
                                      <p:cBhvr additive="base">
                                        <p:cTn id="23" dur="500" fill="hold"/>
                                        <p:tgtEl>
                                          <p:spTgt spid="14858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5829" grpId="0" autoUpdateAnimBg="0"/>
      <p:bldP spid="1485830" grpId="0" autoUpdateAnimBg="0"/>
      <p:bldP spid="1485831" grpId="0" autoUpdateAnimBg="0"/>
      <p:bldP spid="1485832"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6386" name="Rectangle 4"/>
          <p:cNvSpPr>
            <a:spLocks noChangeArrowheads="1"/>
          </p:cNvSpPr>
          <p:nvPr/>
        </p:nvSpPr>
        <p:spPr bwMode="auto">
          <a:xfrm>
            <a:off x="2423592" y="1569398"/>
            <a:ext cx="7776797" cy="5170646"/>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28575" cap="rnd">
                <a:solidFill>
                  <a:schemeClr val="bg1"/>
                </a:solidFill>
                <a:prstDash val="sysDot"/>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622300" indent="-622300">
              <a:buFontTx/>
              <a:buChar char="•"/>
            </a:pPr>
            <a:r>
              <a:rPr lang="en-US" sz="2000" dirty="0">
                <a:solidFill>
                  <a:srgbClr val="000000"/>
                </a:solidFill>
                <a:latin typeface="Montserrat" panose="00000500000000000000" pitchFamily="50" charset="0"/>
              </a:rPr>
              <a:t>Follow your managers/supervisors instructions</a:t>
            </a:r>
          </a:p>
          <a:p>
            <a:pPr marL="622300" indent="-622300">
              <a:buFontTx/>
              <a:buChar char="•"/>
            </a:pPr>
            <a:endParaRPr lang="en-US" sz="2000" dirty="0">
              <a:solidFill>
                <a:srgbClr val="000000"/>
              </a:solidFill>
              <a:latin typeface="Montserrat" panose="00000500000000000000" pitchFamily="50" charset="0"/>
            </a:endParaRPr>
          </a:p>
          <a:p>
            <a:pPr marL="622300" indent="-622300">
              <a:buFontTx/>
              <a:buChar char="•"/>
            </a:pPr>
            <a:r>
              <a:rPr lang="en-US" sz="2000" dirty="0">
                <a:solidFill>
                  <a:srgbClr val="000000"/>
                </a:solidFill>
                <a:latin typeface="Montserrat" panose="00000500000000000000" pitchFamily="50" charset="0"/>
              </a:rPr>
              <a:t>If your not sure or don</a:t>
            </a:r>
            <a:r>
              <a:rPr lang="ja-JP" altLang="en-US" sz="2000" dirty="0">
                <a:solidFill>
                  <a:srgbClr val="000000"/>
                </a:solidFill>
                <a:latin typeface="Montserrat" panose="00000500000000000000" pitchFamily="50" charset="0"/>
              </a:rPr>
              <a:t>’</a:t>
            </a:r>
            <a:r>
              <a:rPr lang="en-US" sz="2000" dirty="0">
                <a:solidFill>
                  <a:srgbClr val="000000"/>
                </a:solidFill>
                <a:latin typeface="Montserrat" panose="00000500000000000000" pitchFamily="50" charset="0"/>
              </a:rPr>
              <a:t>t know / </a:t>
            </a:r>
            <a:r>
              <a:rPr lang="en-US" sz="2000" b="1" dirty="0">
                <a:solidFill>
                  <a:srgbClr val="000000"/>
                </a:solidFill>
                <a:latin typeface="Montserrat" panose="00000500000000000000" pitchFamily="50" charset="0"/>
              </a:rPr>
              <a:t>ASK SOMEBODY</a:t>
            </a:r>
            <a:r>
              <a:rPr lang="en-US" sz="2000" dirty="0">
                <a:solidFill>
                  <a:srgbClr val="000000"/>
                </a:solidFill>
                <a:latin typeface="Montserrat" panose="00000500000000000000" pitchFamily="50" charset="0"/>
              </a:rPr>
              <a:t> </a:t>
            </a:r>
          </a:p>
          <a:p>
            <a:pPr marL="622300" indent="-622300">
              <a:buFontTx/>
              <a:buChar char="•"/>
            </a:pPr>
            <a:endParaRPr lang="en-US" sz="2000" dirty="0">
              <a:solidFill>
                <a:srgbClr val="000000"/>
              </a:solidFill>
              <a:latin typeface="Montserrat" panose="00000500000000000000" pitchFamily="50" charset="0"/>
            </a:endParaRPr>
          </a:p>
          <a:p>
            <a:pPr marL="622300" indent="-622300">
              <a:buFontTx/>
              <a:buChar char="•"/>
            </a:pPr>
            <a:r>
              <a:rPr lang="en-US" sz="2000" dirty="0">
                <a:solidFill>
                  <a:srgbClr val="000000"/>
                </a:solidFill>
                <a:latin typeface="Montserrat" panose="00000500000000000000" pitchFamily="50" charset="0"/>
              </a:rPr>
              <a:t>Keep your work area clean and tidy</a:t>
            </a:r>
          </a:p>
          <a:p>
            <a:pPr marL="622300" indent="-622300">
              <a:buFontTx/>
              <a:buChar char="•"/>
            </a:pPr>
            <a:endParaRPr lang="en-US" sz="2000" dirty="0">
              <a:solidFill>
                <a:srgbClr val="000000"/>
              </a:solidFill>
              <a:latin typeface="Montserrat" panose="00000500000000000000" pitchFamily="50" charset="0"/>
            </a:endParaRPr>
          </a:p>
          <a:p>
            <a:pPr marL="622300" indent="-622300">
              <a:buFontTx/>
              <a:buChar char="•"/>
            </a:pPr>
            <a:r>
              <a:rPr lang="en-US" sz="2000" dirty="0">
                <a:solidFill>
                  <a:srgbClr val="000000"/>
                </a:solidFill>
                <a:latin typeface="Montserrat" panose="00000500000000000000" pitchFamily="50" charset="0"/>
              </a:rPr>
              <a:t>Use the correct tools / equipment for the job and use them safely.</a:t>
            </a:r>
          </a:p>
          <a:p>
            <a:pPr marL="622300" indent="-622300">
              <a:buFontTx/>
              <a:buChar char="•"/>
            </a:pPr>
            <a:endParaRPr lang="en-US" sz="2000" dirty="0">
              <a:solidFill>
                <a:srgbClr val="000000"/>
              </a:solidFill>
              <a:latin typeface="Montserrat" panose="00000500000000000000" pitchFamily="50" charset="0"/>
            </a:endParaRPr>
          </a:p>
          <a:p>
            <a:pPr marL="622300" indent="-622300">
              <a:buFontTx/>
              <a:buChar char="•"/>
            </a:pPr>
            <a:r>
              <a:rPr lang="en-US" sz="2000" dirty="0">
                <a:solidFill>
                  <a:srgbClr val="000000"/>
                </a:solidFill>
                <a:latin typeface="Montserrat" panose="00000500000000000000" pitchFamily="50" charset="0"/>
              </a:rPr>
              <a:t>Only adjust, alter and repair equipment when authorized to do so.</a:t>
            </a:r>
          </a:p>
          <a:p>
            <a:pPr marL="622300" indent="-622300">
              <a:buFontTx/>
              <a:buChar char="•"/>
            </a:pPr>
            <a:endParaRPr lang="en-US" sz="2000" dirty="0">
              <a:solidFill>
                <a:srgbClr val="000000"/>
              </a:solidFill>
              <a:latin typeface="Montserrat" panose="00000500000000000000" pitchFamily="50" charset="0"/>
            </a:endParaRPr>
          </a:p>
          <a:p>
            <a:pPr marL="622300" indent="-622300">
              <a:buFontTx/>
              <a:buChar char="•"/>
            </a:pPr>
            <a:r>
              <a:rPr lang="en-US" sz="2000" dirty="0">
                <a:solidFill>
                  <a:srgbClr val="000000"/>
                </a:solidFill>
                <a:latin typeface="Montserrat" panose="00000500000000000000" pitchFamily="50" charset="0"/>
              </a:rPr>
              <a:t>Wear approved and appropriate PPE correctly.</a:t>
            </a:r>
          </a:p>
          <a:p>
            <a:pPr marL="622300" indent="-622300">
              <a:buFontTx/>
              <a:buChar char="•"/>
            </a:pPr>
            <a:endParaRPr lang="en-US" sz="2000" dirty="0">
              <a:solidFill>
                <a:srgbClr val="000000"/>
              </a:solidFill>
              <a:latin typeface="Montserrat" panose="00000500000000000000" pitchFamily="50" charset="0"/>
            </a:endParaRPr>
          </a:p>
          <a:p>
            <a:pPr marL="622300" indent="-622300">
              <a:buFontTx/>
              <a:buChar char="•"/>
            </a:pPr>
            <a:r>
              <a:rPr lang="en-US" sz="2000" dirty="0">
                <a:solidFill>
                  <a:srgbClr val="000000"/>
                </a:solidFill>
                <a:latin typeface="Montserrat" panose="00000500000000000000" pitchFamily="50" charset="0"/>
              </a:rPr>
              <a:t>Lift correctly</a:t>
            </a:r>
          </a:p>
          <a:p>
            <a:pPr marL="622300" indent="-622300" eaLnBrk="1" hangingPunct="1">
              <a:spcBef>
                <a:spcPct val="50000"/>
              </a:spcBef>
              <a:buFontTx/>
              <a:buChar char="•"/>
            </a:pPr>
            <a:endParaRPr lang="en-US" sz="2000" dirty="0">
              <a:solidFill>
                <a:srgbClr val="000000"/>
              </a:solidFill>
              <a:latin typeface="Montserrat" panose="00000500000000000000" pitchFamily="50" charset="0"/>
            </a:endParaRPr>
          </a:p>
        </p:txBody>
      </p:sp>
      <p:sp>
        <p:nvSpPr>
          <p:cNvPr id="16387" name="Rectangle 5"/>
          <p:cNvSpPr>
            <a:spLocks noChangeArrowheads="1"/>
          </p:cNvSpPr>
          <p:nvPr/>
        </p:nvSpPr>
        <p:spPr bwMode="auto">
          <a:xfrm>
            <a:off x="3863752" y="731437"/>
            <a:ext cx="5467350" cy="404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1433" tIns="45717" rIns="91433" bIns="45717" anchor="ctr"/>
          <a:lstStyle/>
          <a:p>
            <a:pPr algn="l"/>
            <a:r>
              <a:rPr lang="en-US" sz="2800" b="1" dirty="0">
                <a:solidFill>
                  <a:schemeClr val="tx2"/>
                </a:solidFill>
                <a:latin typeface="Montserrat" panose="00000500000000000000" pitchFamily="50" charset="0"/>
              </a:rPr>
              <a:t>General Safety Rules</a:t>
            </a:r>
          </a:p>
        </p:txBody>
      </p:sp>
      <p:pic>
        <p:nvPicPr>
          <p:cNvPr id="1116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32376" y="836712"/>
            <a:ext cx="1831951" cy="13721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a:extLst>
              <a:ext uri="{FF2B5EF4-FFF2-40B4-BE49-F238E27FC236}">
                <a16:creationId xmlns:a16="http://schemas.microsoft.com/office/drawing/2014/main" id="{3603004E-3D49-4990-9896-9672180AF43B}"/>
              </a:ext>
            </a:extLst>
          </p:cNvPr>
          <p:cNvSpPr txBox="1"/>
          <p:nvPr/>
        </p:nvSpPr>
        <p:spPr>
          <a:xfrm>
            <a:off x="5807968" y="5288602"/>
            <a:ext cx="6048672" cy="461665"/>
          </a:xfrm>
          <a:prstGeom prst="rect">
            <a:avLst/>
          </a:prstGeom>
          <a:noFill/>
        </p:spPr>
        <p:txBody>
          <a:bodyPr wrap="square" rtlCol="0">
            <a:spAutoFit/>
          </a:bodyPr>
          <a:lstStyle/>
          <a:p>
            <a:r>
              <a:rPr lang="en-AU" dirty="0">
                <a:solidFill>
                  <a:schemeClr val="accent1"/>
                </a:solidFill>
              </a:rPr>
              <a:t>Q. If you don’t understand, what do you do?</a:t>
            </a:r>
          </a:p>
        </p:txBody>
      </p:sp>
    </p:spTree>
    <p:extLst>
      <p:ext uri="{BB962C8B-B14F-4D97-AF65-F5344CB8AC3E}">
        <p14:creationId xmlns:p14="http://schemas.microsoft.com/office/powerpoint/2010/main" val="18519387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1378" name="Picture 2" descr="http://australianplantriskassessment.com.au/hierarchy%20of%20controls.pn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60096" y="2467623"/>
            <a:ext cx="4852711" cy="324036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4"/>
          <p:cNvSpPr>
            <a:spLocks noChangeArrowheads="1"/>
          </p:cNvSpPr>
          <p:nvPr/>
        </p:nvSpPr>
        <p:spPr bwMode="auto">
          <a:xfrm>
            <a:off x="3860776" y="838387"/>
            <a:ext cx="7416824" cy="404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1433" tIns="45717" rIns="91433" bIns="45717" anchor="ctr"/>
          <a:lstStyle/>
          <a:p>
            <a:pPr algn="l"/>
            <a:r>
              <a:rPr lang="en-US" sz="2800" b="1" dirty="0">
                <a:solidFill>
                  <a:schemeClr val="tx2"/>
                </a:solidFill>
                <a:latin typeface="Montserrat" panose="00000500000000000000" pitchFamily="50" charset="0"/>
              </a:rPr>
              <a:t>Job Hazard Analysis (JHA) – Hierarchy of Controls</a:t>
            </a:r>
          </a:p>
        </p:txBody>
      </p:sp>
      <p:sp>
        <p:nvSpPr>
          <p:cNvPr id="2" name="TextBox 1">
            <a:extLst>
              <a:ext uri="{FF2B5EF4-FFF2-40B4-BE49-F238E27FC236}">
                <a16:creationId xmlns:a16="http://schemas.microsoft.com/office/drawing/2014/main" id="{65847927-18B5-4FE2-AAA3-D8C936F96D93}"/>
              </a:ext>
            </a:extLst>
          </p:cNvPr>
          <p:cNvSpPr txBox="1"/>
          <p:nvPr/>
        </p:nvSpPr>
        <p:spPr>
          <a:xfrm>
            <a:off x="767408" y="1412776"/>
            <a:ext cx="6984776" cy="4154984"/>
          </a:xfrm>
          <a:prstGeom prst="rect">
            <a:avLst/>
          </a:prstGeom>
          <a:noFill/>
        </p:spPr>
        <p:txBody>
          <a:bodyPr wrap="square" rtlCol="0">
            <a:spAutoFit/>
          </a:bodyPr>
          <a:lstStyle/>
          <a:p>
            <a:pPr marL="342900" indent="-342900">
              <a:lnSpc>
                <a:spcPct val="150000"/>
              </a:lnSpc>
              <a:spcBef>
                <a:spcPct val="20000"/>
              </a:spcBef>
              <a:buFontTx/>
              <a:buChar char="•"/>
            </a:pPr>
            <a:r>
              <a:rPr lang="en-US" dirty="0">
                <a:solidFill>
                  <a:schemeClr val="accent1"/>
                </a:solidFill>
                <a:latin typeface="Montserrat" panose="00000500000000000000" pitchFamily="50" charset="0"/>
              </a:rPr>
              <a:t>E</a:t>
            </a:r>
            <a:r>
              <a:rPr lang="en-US" dirty="0">
                <a:solidFill>
                  <a:srgbClr val="000000"/>
                </a:solidFill>
                <a:latin typeface="Montserrat" panose="00000500000000000000" pitchFamily="50" charset="0"/>
              </a:rPr>
              <a:t>LIMINATION of the hazard</a:t>
            </a:r>
          </a:p>
          <a:p>
            <a:pPr marL="342900" indent="-342900">
              <a:lnSpc>
                <a:spcPct val="150000"/>
              </a:lnSpc>
              <a:spcBef>
                <a:spcPct val="20000"/>
              </a:spcBef>
              <a:buFontTx/>
              <a:buChar char="•"/>
            </a:pPr>
            <a:r>
              <a:rPr lang="en-US" dirty="0">
                <a:solidFill>
                  <a:schemeClr val="accent1"/>
                </a:solidFill>
                <a:latin typeface="Montserrat" panose="00000500000000000000" pitchFamily="50" charset="0"/>
              </a:rPr>
              <a:t>S</a:t>
            </a:r>
            <a:r>
              <a:rPr lang="en-US" dirty="0">
                <a:solidFill>
                  <a:srgbClr val="000000"/>
                </a:solidFill>
                <a:latin typeface="Montserrat" panose="00000500000000000000" pitchFamily="50" charset="0"/>
              </a:rPr>
              <a:t>UBSTITUTION e.g. of the equipment or substance</a:t>
            </a:r>
          </a:p>
          <a:p>
            <a:pPr marL="342900" indent="-342900">
              <a:lnSpc>
                <a:spcPct val="150000"/>
              </a:lnSpc>
              <a:spcBef>
                <a:spcPct val="20000"/>
              </a:spcBef>
              <a:buFontTx/>
              <a:buChar char="•"/>
            </a:pPr>
            <a:r>
              <a:rPr lang="en-US" dirty="0">
                <a:solidFill>
                  <a:schemeClr val="accent1"/>
                </a:solidFill>
                <a:latin typeface="Montserrat" panose="00000500000000000000" pitchFamily="50" charset="0"/>
              </a:rPr>
              <a:t>I</a:t>
            </a:r>
            <a:r>
              <a:rPr lang="en-US" dirty="0">
                <a:solidFill>
                  <a:srgbClr val="000000"/>
                </a:solidFill>
                <a:latin typeface="Montserrat" panose="00000500000000000000" pitchFamily="50" charset="0"/>
              </a:rPr>
              <a:t>SOLATION e.g. distance or enclosure</a:t>
            </a:r>
          </a:p>
          <a:p>
            <a:pPr marL="342900" indent="-342900">
              <a:lnSpc>
                <a:spcPct val="150000"/>
              </a:lnSpc>
              <a:spcBef>
                <a:spcPct val="20000"/>
              </a:spcBef>
              <a:buFontTx/>
              <a:buChar char="•"/>
            </a:pPr>
            <a:r>
              <a:rPr lang="en-US" dirty="0">
                <a:solidFill>
                  <a:schemeClr val="accent1"/>
                </a:solidFill>
                <a:latin typeface="Montserrat" panose="00000500000000000000" pitchFamily="50" charset="0"/>
              </a:rPr>
              <a:t>E</a:t>
            </a:r>
            <a:r>
              <a:rPr lang="en-US" dirty="0">
                <a:solidFill>
                  <a:srgbClr val="000000"/>
                </a:solidFill>
                <a:latin typeface="Montserrat" panose="00000500000000000000" pitchFamily="50" charset="0"/>
              </a:rPr>
              <a:t>NGINEERING controls e.g. guarding</a:t>
            </a:r>
          </a:p>
          <a:p>
            <a:pPr marL="342900" indent="-342900">
              <a:lnSpc>
                <a:spcPct val="150000"/>
              </a:lnSpc>
              <a:spcBef>
                <a:spcPct val="20000"/>
              </a:spcBef>
              <a:buFontTx/>
              <a:buChar char="•"/>
            </a:pPr>
            <a:r>
              <a:rPr lang="en-US" dirty="0">
                <a:solidFill>
                  <a:schemeClr val="accent1"/>
                </a:solidFill>
                <a:latin typeface="Montserrat" panose="00000500000000000000" pitchFamily="50" charset="0"/>
              </a:rPr>
              <a:t>A</a:t>
            </a:r>
            <a:r>
              <a:rPr lang="en-US" dirty="0">
                <a:solidFill>
                  <a:srgbClr val="000000"/>
                </a:solidFill>
                <a:latin typeface="Montserrat" panose="00000500000000000000" pitchFamily="50" charset="0"/>
              </a:rPr>
              <a:t>DMINISTRATIVE controls e.g. supervision, training</a:t>
            </a:r>
          </a:p>
          <a:p>
            <a:pPr marL="342900" indent="-342900">
              <a:lnSpc>
                <a:spcPct val="150000"/>
              </a:lnSpc>
              <a:spcBef>
                <a:spcPct val="20000"/>
              </a:spcBef>
              <a:buFontTx/>
              <a:buChar char="•"/>
            </a:pPr>
            <a:r>
              <a:rPr lang="en-US" dirty="0">
                <a:solidFill>
                  <a:schemeClr val="accent1"/>
                </a:solidFill>
                <a:latin typeface="Montserrat" panose="00000500000000000000" pitchFamily="50" charset="0"/>
              </a:rPr>
              <a:t>P</a:t>
            </a:r>
            <a:r>
              <a:rPr lang="en-US" dirty="0">
                <a:solidFill>
                  <a:srgbClr val="000000"/>
                </a:solidFill>
                <a:latin typeface="Montserrat" panose="00000500000000000000" pitchFamily="50" charset="0"/>
              </a:rPr>
              <a:t>ERSONAL PROTECTIVE EQUIPMENT</a:t>
            </a:r>
          </a:p>
          <a:p>
            <a:endParaRPr lang="en-AU" dirty="0"/>
          </a:p>
        </p:txBody>
      </p:sp>
      <p:sp>
        <p:nvSpPr>
          <p:cNvPr id="5" name="TextBox 4">
            <a:extLst>
              <a:ext uri="{FF2B5EF4-FFF2-40B4-BE49-F238E27FC236}">
                <a16:creationId xmlns:a16="http://schemas.microsoft.com/office/drawing/2014/main" id="{52D77044-AA01-4E0A-A27E-1A3F4BAA1456}"/>
              </a:ext>
            </a:extLst>
          </p:cNvPr>
          <p:cNvSpPr txBox="1"/>
          <p:nvPr/>
        </p:nvSpPr>
        <p:spPr>
          <a:xfrm>
            <a:off x="1160476" y="5445224"/>
            <a:ext cx="5400600" cy="461665"/>
          </a:xfrm>
          <a:prstGeom prst="rect">
            <a:avLst/>
          </a:prstGeom>
          <a:noFill/>
        </p:spPr>
        <p:txBody>
          <a:bodyPr wrap="square" rtlCol="0">
            <a:spAutoFit/>
          </a:bodyPr>
          <a:lstStyle/>
          <a:p>
            <a:r>
              <a:rPr lang="en-AU" dirty="0">
                <a:solidFill>
                  <a:schemeClr val="accent1"/>
                </a:solidFill>
              </a:rPr>
              <a:t>HINT: Types of Controls are ESIE As Pie</a:t>
            </a:r>
          </a:p>
        </p:txBody>
      </p:sp>
    </p:spTree>
    <p:extLst>
      <p:ext uri="{BB962C8B-B14F-4D97-AF65-F5344CB8AC3E}">
        <p14:creationId xmlns:p14="http://schemas.microsoft.com/office/powerpoint/2010/main" val="13420415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075" name="Rectangle 20"/>
          <p:cNvSpPr>
            <a:spLocks noChangeArrowheads="1"/>
          </p:cNvSpPr>
          <p:nvPr/>
        </p:nvSpPr>
        <p:spPr bwMode="auto">
          <a:xfrm>
            <a:off x="2567608" y="1916832"/>
            <a:ext cx="6497515" cy="2462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spAutoFit/>
          </a:bodyPr>
          <a:lstStyle/>
          <a:p>
            <a:pPr algn="l">
              <a:lnSpc>
                <a:spcPct val="100000"/>
              </a:lnSpc>
            </a:pPr>
            <a:r>
              <a:rPr lang="en-US" sz="2000" dirty="0">
                <a:latin typeface="Montserrat" panose="00000500000000000000" pitchFamily="50" charset="0"/>
              </a:rPr>
              <a:t>Ensuring your Work, Health and Safety is our primary concern and this induction is a starting point to achieving this.</a:t>
            </a:r>
          </a:p>
          <a:p>
            <a:pPr algn="l">
              <a:lnSpc>
                <a:spcPct val="100000"/>
              </a:lnSpc>
            </a:pPr>
            <a:endParaRPr lang="en-US" sz="2000" dirty="0">
              <a:latin typeface="Montserrat" panose="00000500000000000000" pitchFamily="50" charset="0"/>
            </a:endParaRPr>
          </a:p>
          <a:p>
            <a:pPr algn="l">
              <a:lnSpc>
                <a:spcPct val="100000"/>
              </a:lnSpc>
            </a:pPr>
            <a:r>
              <a:rPr lang="en-US" sz="2000" dirty="0">
                <a:latin typeface="Montserrat" panose="00000500000000000000" pitchFamily="50" charset="0"/>
              </a:rPr>
              <a:t>If you have any questions on any aspect of the induction,  then please ask . </a:t>
            </a:r>
          </a:p>
          <a:p>
            <a:pPr algn="l">
              <a:lnSpc>
                <a:spcPct val="100000"/>
              </a:lnSpc>
            </a:pPr>
            <a:endParaRPr lang="en-US" sz="2000" dirty="0">
              <a:latin typeface="Montserrat" panose="00000500000000000000" pitchFamily="50" charset="0"/>
            </a:endParaRPr>
          </a:p>
          <a:p>
            <a:pPr algn="l">
              <a:lnSpc>
                <a:spcPct val="100000"/>
              </a:lnSpc>
            </a:pPr>
            <a:r>
              <a:rPr lang="en-US" sz="2000" dirty="0">
                <a:latin typeface="Montserrat" panose="00000500000000000000" pitchFamily="50" charset="0"/>
              </a:rPr>
              <a:t>At the end there will be a short test on the information covered. </a:t>
            </a:r>
          </a:p>
        </p:txBody>
      </p:sp>
      <p:sp>
        <p:nvSpPr>
          <p:cNvPr id="3076" name="Rectangle 21"/>
          <p:cNvSpPr>
            <a:spLocks noChangeArrowheads="1"/>
          </p:cNvSpPr>
          <p:nvPr/>
        </p:nvSpPr>
        <p:spPr bwMode="auto">
          <a:xfrm>
            <a:off x="3935760" y="980728"/>
            <a:ext cx="6552728" cy="430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spAutoFit/>
          </a:bodyPr>
          <a:lstStyle/>
          <a:p>
            <a:pPr>
              <a:lnSpc>
                <a:spcPct val="100000"/>
              </a:lnSpc>
            </a:pPr>
            <a:r>
              <a:rPr lang="en-US" sz="2800" b="1" dirty="0">
                <a:solidFill>
                  <a:schemeClr val="tx2"/>
                </a:solidFill>
                <a:latin typeface="Montserrat" panose="00000500000000000000" pitchFamily="50" charset="0"/>
              </a:rPr>
              <a:t>Welcome to Allstate Recruitment Pty Ltd</a:t>
            </a:r>
          </a:p>
        </p:txBody>
      </p:sp>
      <p:pic>
        <p:nvPicPr>
          <p:cNvPr id="3" name="Picture 2">
            <a:extLst>
              <a:ext uri="{FF2B5EF4-FFF2-40B4-BE49-F238E27FC236}">
                <a16:creationId xmlns:a16="http://schemas.microsoft.com/office/drawing/2014/main" id="{1B5F246B-AAB6-4B5A-8C96-914E64717D9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00056" y="4222201"/>
            <a:ext cx="5260859" cy="1676403"/>
          </a:xfrm>
          <a:prstGeom prst="rect">
            <a:avLst/>
          </a:prstGeom>
        </p:spPr>
      </p:pic>
    </p:spTree>
    <p:extLst>
      <p:ext uri="{BB962C8B-B14F-4D97-AF65-F5344CB8AC3E}">
        <p14:creationId xmlns:p14="http://schemas.microsoft.com/office/powerpoint/2010/main" val="3430598065"/>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0482" name="Content Placeholder 2"/>
          <p:cNvSpPr>
            <a:spLocks noGrp="1"/>
          </p:cNvSpPr>
          <p:nvPr>
            <p:ph idx="1"/>
          </p:nvPr>
        </p:nvSpPr>
        <p:spPr>
          <a:xfrm>
            <a:off x="2567608" y="1916832"/>
            <a:ext cx="8229600" cy="3967162"/>
          </a:xfrm>
        </p:spPr>
        <p:txBody>
          <a:bodyPr/>
          <a:lstStyle/>
          <a:p>
            <a:pPr eaLnBrk="1" hangingPunct="1">
              <a:buClrTx/>
              <a:buFont typeface="Verdana" pitchFamily="34" charset="0"/>
              <a:buChar char="•"/>
            </a:pPr>
            <a:r>
              <a:rPr lang="en-AU" sz="2800" b="1" i="1" dirty="0"/>
              <a:t>Risk management</a:t>
            </a:r>
            <a:r>
              <a:rPr lang="en-AU" sz="2800" b="1" dirty="0"/>
              <a:t> </a:t>
            </a:r>
            <a:r>
              <a:rPr lang="en-AU" sz="2800" dirty="0"/>
              <a:t>is the systematic identification of hazards, the assessment (analysis and evaluation) of risks posed by the hazards and the control of those risks, either by eliminating the hazard entirely or by minimising the risk</a:t>
            </a:r>
          </a:p>
          <a:p>
            <a:pPr algn="r" eaLnBrk="1" hangingPunct="1">
              <a:buFontTx/>
              <a:buNone/>
            </a:pPr>
            <a:r>
              <a:rPr lang="en-AU" sz="1600" dirty="0"/>
              <a:t>    </a:t>
            </a:r>
          </a:p>
          <a:p>
            <a:pPr algn="r" eaLnBrk="1" hangingPunct="1">
              <a:buFontTx/>
              <a:buNone/>
            </a:pPr>
            <a:r>
              <a:rPr lang="en-AU" sz="1600" dirty="0"/>
              <a:t> AS/NZS4360:2004 </a:t>
            </a:r>
            <a:r>
              <a:rPr lang="en-AU" sz="1600" i="1" dirty="0"/>
              <a:t>Risk Management</a:t>
            </a:r>
            <a:endParaRPr lang="en-US" dirty="0"/>
          </a:p>
        </p:txBody>
      </p:sp>
      <p:sp>
        <p:nvSpPr>
          <p:cNvPr id="6" name="Title 1"/>
          <p:cNvSpPr txBox="1">
            <a:spLocks/>
          </p:cNvSpPr>
          <p:nvPr/>
        </p:nvSpPr>
        <p:spPr bwMode="auto">
          <a:xfrm rot="10800000" flipV="1">
            <a:off x="4943872" y="404664"/>
            <a:ext cx="8229600" cy="1000125"/>
          </a:xfrm>
          <a:prstGeom prst="rect">
            <a:avLst/>
          </a:prstGeom>
          <a:noFill/>
          <a:ln w="9525">
            <a:noFill/>
            <a:miter lim="800000"/>
            <a:headEnd/>
            <a:tailEnd/>
          </a:ln>
        </p:spPr>
        <p:txBody>
          <a:bodyPr lIns="0" rIns="0" bIns="0" anchor="b"/>
          <a:lstStyle/>
          <a:p>
            <a:pPr>
              <a:defRPr/>
            </a:pPr>
            <a:r>
              <a:rPr lang="en-AU" sz="2800" b="1" dirty="0">
                <a:latin typeface="Montserrat" panose="00000500000000000000" pitchFamily="50" charset="0"/>
                <a:ea typeface="+mj-ea"/>
                <a:cs typeface="+mj-cs"/>
              </a:rPr>
              <a:t>Definitions</a:t>
            </a:r>
            <a:endParaRPr lang="en-US" sz="2800" b="1" dirty="0">
              <a:latin typeface="Montserrat" panose="00000500000000000000" pitchFamily="50" charset="0"/>
              <a:ea typeface="+mj-ea"/>
              <a:cs typeface="+mj-cs"/>
            </a:endParaRPr>
          </a:p>
        </p:txBody>
      </p:sp>
    </p:spTree>
    <p:extLst>
      <p:ext uri="{BB962C8B-B14F-4D97-AF65-F5344CB8AC3E}">
        <p14:creationId xmlns:p14="http://schemas.microsoft.com/office/powerpoint/2010/main" val="3943879528"/>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23716" name="Rectangle 4"/>
          <p:cNvSpPr>
            <a:spLocks noChangeArrowheads="1"/>
          </p:cNvSpPr>
          <p:nvPr/>
        </p:nvSpPr>
        <p:spPr bwMode="auto">
          <a:xfrm>
            <a:off x="3719736" y="1006476"/>
            <a:ext cx="6501323" cy="615553"/>
          </a:xfrm>
          <a:prstGeom prst="rect">
            <a:avLst/>
          </a:prstGeom>
          <a:noFill/>
          <a:ln w="9525">
            <a:noFill/>
            <a:miter lim="800000"/>
            <a:headEnd/>
            <a:tailEnd/>
          </a:ln>
        </p:spPr>
        <p:txBody>
          <a:bodyPr wrap="square" lIns="0" tIns="0" rIns="0" bIns="0">
            <a:spAutoFit/>
          </a:bodyPr>
          <a:lstStyle/>
          <a:p>
            <a:pPr marL="101600" indent="-101600"/>
            <a:r>
              <a:rPr lang="en-AU" sz="2000" dirty="0">
                <a:solidFill>
                  <a:srgbClr val="000000"/>
                </a:solidFill>
                <a:latin typeface="Montserrat" panose="00000500000000000000" pitchFamily="50" charset="0"/>
              </a:rPr>
              <a:t>  A hazard is a source of danger which has the potential to cause harm, injury or damage</a:t>
            </a:r>
          </a:p>
        </p:txBody>
      </p:sp>
      <p:sp>
        <p:nvSpPr>
          <p:cNvPr id="1523717" name="Rectangle 5"/>
          <p:cNvSpPr>
            <a:spLocks noChangeArrowheads="1"/>
          </p:cNvSpPr>
          <p:nvPr/>
        </p:nvSpPr>
        <p:spPr bwMode="auto">
          <a:xfrm>
            <a:off x="1919536" y="1962619"/>
            <a:ext cx="6368330" cy="7078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gn="l">
              <a:lnSpc>
                <a:spcPct val="100000"/>
              </a:lnSpc>
            </a:pPr>
            <a:r>
              <a:rPr lang="en-US" sz="2000" dirty="0">
                <a:solidFill>
                  <a:srgbClr val="000000"/>
                </a:solidFill>
                <a:latin typeface="Montserrat" panose="00000500000000000000" pitchFamily="50" charset="0"/>
              </a:rPr>
              <a:t>There are three types of hazards - visible, hidden and developing.</a:t>
            </a:r>
          </a:p>
        </p:txBody>
      </p:sp>
      <p:sp>
        <p:nvSpPr>
          <p:cNvPr id="1523718" name="Rectangle 6"/>
          <p:cNvSpPr>
            <a:spLocks noChangeArrowheads="1"/>
          </p:cNvSpPr>
          <p:nvPr/>
        </p:nvSpPr>
        <p:spPr bwMode="auto">
          <a:xfrm>
            <a:off x="1770186" y="4545015"/>
            <a:ext cx="6192715" cy="13234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spAutoFit/>
          </a:bodyPr>
          <a:lstStyle/>
          <a:p>
            <a:pPr marL="187325" indent="-187325">
              <a:spcBef>
                <a:spcPct val="40000"/>
              </a:spcBef>
              <a:buFontTx/>
              <a:buChar char="•"/>
            </a:pPr>
            <a:r>
              <a:rPr lang="en-US" sz="2000" u="sng" dirty="0">
                <a:solidFill>
                  <a:srgbClr val="000000"/>
                </a:solidFill>
                <a:latin typeface="Montserrat" panose="00000500000000000000" pitchFamily="50" charset="0"/>
              </a:rPr>
              <a:t>Developing hazards - </a:t>
            </a:r>
            <a:r>
              <a:rPr lang="en-US" sz="2000" dirty="0">
                <a:solidFill>
                  <a:srgbClr val="000000"/>
                </a:solidFill>
                <a:latin typeface="Montserrat" panose="00000500000000000000" pitchFamily="50" charset="0"/>
              </a:rPr>
              <a:t> are the type of hazards which, if not fixed, could become worse.  For example wear and tear of equipment such as a piece of  lifting equipment </a:t>
            </a:r>
          </a:p>
        </p:txBody>
      </p:sp>
      <p:sp>
        <p:nvSpPr>
          <p:cNvPr id="34821" name="Rectangle 7"/>
          <p:cNvSpPr>
            <a:spLocks noChangeArrowheads="1"/>
          </p:cNvSpPr>
          <p:nvPr/>
        </p:nvSpPr>
        <p:spPr bwMode="auto">
          <a:xfrm>
            <a:off x="5591944" y="415139"/>
            <a:ext cx="6979627" cy="598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l"/>
            <a:r>
              <a:rPr lang="en-US" sz="2800" b="1" dirty="0">
                <a:solidFill>
                  <a:schemeClr val="tx2"/>
                </a:solidFill>
                <a:latin typeface="Montserrat" panose="00000500000000000000" pitchFamily="50" charset="0"/>
              </a:rPr>
              <a:t>Hazard Identification</a:t>
            </a:r>
            <a:endParaRPr lang="en-AU" sz="2800" b="1" dirty="0">
              <a:solidFill>
                <a:schemeClr val="tx2"/>
              </a:solidFill>
              <a:latin typeface="Montserrat" panose="00000500000000000000" pitchFamily="50" charset="0"/>
            </a:endParaRPr>
          </a:p>
        </p:txBody>
      </p:sp>
      <p:pic>
        <p:nvPicPr>
          <p:cNvPr id="34822" name="Picture 8" descr="j030284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80890" y="3356993"/>
            <a:ext cx="1940169" cy="1654175"/>
          </a:xfrm>
          <a:prstGeom prst="rect">
            <a:avLst/>
          </a:prstGeom>
          <a:noFill/>
          <a:ln w="28575">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1523721" name="Rectangle 9"/>
          <p:cNvSpPr>
            <a:spLocks noChangeArrowheads="1"/>
          </p:cNvSpPr>
          <p:nvPr/>
        </p:nvSpPr>
        <p:spPr bwMode="auto">
          <a:xfrm>
            <a:off x="1770186" y="2726078"/>
            <a:ext cx="6259389" cy="1015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spAutoFit/>
          </a:bodyPr>
          <a:lstStyle/>
          <a:p>
            <a:pPr marL="187325" indent="-187325">
              <a:spcBef>
                <a:spcPct val="40000"/>
              </a:spcBef>
              <a:buFontTx/>
              <a:buChar char="•"/>
            </a:pPr>
            <a:r>
              <a:rPr lang="en-US" sz="2000" u="sng" dirty="0">
                <a:solidFill>
                  <a:srgbClr val="000000"/>
                </a:solidFill>
                <a:latin typeface="Montserrat" panose="00000500000000000000" pitchFamily="50" charset="0"/>
              </a:rPr>
              <a:t>Visible hazards -</a:t>
            </a:r>
            <a:r>
              <a:rPr lang="en-US" sz="2000" dirty="0">
                <a:solidFill>
                  <a:srgbClr val="000000"/>
                </a:solidFill>
                <a:latin typeface="Montserrat" panose="00000500000000000000" pitchFamily="50" charset="0"/>
              </a:rPr>
              <a:t> are those that can be readily seen and identified for example a grinding  wheel.</a:t>
            </a:r>
          </a:p>
        </p:txBody>
      </p:sp>
      <p:sp>
        <p:nvSpPr>
          <p:cNvPr id="1523722" name="Rectangle 10"/>
          <p:cNvSpPr>
            <a:spLocks noChangeArrowheads="1"/>
          </p:cNvSpPr>
          <p:nvPr/>
        </p:nvSpPr>
        <p:spPr bwMode="auto">
          <a:xfrm>
            <a:off x="1775521" y="3738565"/>
            <a:ext cx="6152212" cy="7078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spAutoFit/>
          </a:bodyPr>
          <a:lstStyle/>
          <a:p>
            <a:pPr marL="187325" indent="-187325">
              <a:spcBef>
                <a:spcPct val="40000"/>
              </a:spcBef>
              <a:buFontTx/>
              <a:buChar char="•"/>
            </a:pPr>
            <a:r>
              <a:rPr lang="en-US" sz="2000" u="sng" dirty="0">
                <a:solidFill>
                  <a:srgbClr val="000000"/>
                </a:solidFill>
                <a:latin typeface="Montserrat" panose="00000500000000000000" pitchFamily="50" charset="0"/>
              </a:rPr>
              <a:t>Hidden hazards - </a:t>
            </a:r>
            <a:r>
              <a:rPr lang="en-US" sz="2000" dirty="0">
                <a:solidFill>
                  <a:srgbClr val="000000"/>
                </a:solidFill>
                <a:latin typeface="Montserrat" panose="00000500000000000000" pitchFamily="50" charset="0"/>
              </a:rPr>
              <a:t> are not readily seen for example an electrical equipment fault.</a:t>
            </a:r>
          </a:p>
        </p:txBody>
      </p:sp>
    </p:spTree>
    <p:extLst>
      <p:ext uri="{BB962C8B-B14F-4D97-AF65-F5344CB8AC3E}">
        <p14:creationId xmlns:p14="http://schemas.microsoft.com/office/powerpoint/2010/main" val="229558628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3000"/>
                                  </p:stCondLst>
                                  <p:childTnLst>
                                    <p:set>
                                      <p:cBhvr>
                                        <p:cTn id="6" dur="1" fill="hold">
                                          <p:stCondLst>
                                            <p:cond delay="499"/>
                                          </p:stCondLst>
                                        </p:cTn>
                                        <p:tgtEl>
                                          <p:spTgt spid="1523716"/>
                                        </p:tgtEl>
                                        <p:attrNameLst>
                                          <p:attrName>style.visibility</p:attrName>
                                        </p:attrNameLst>
                                      </p:cBhvr>
                                      <p:to>
                                        <p:strVal val="visible"/>
                                      </p:to>
                                    </p:set>
                                  </p:childTnLst>
                                </p:cTn>
                              </p:par>
                            </p:childTnLst>
                          </p:cTn>
                        </p:par>
                        <p:par>
                          <p:cTn id="7" fill="hold" nodeType="afterGroup">
                            <p:stCondLst>
                              <p:cond delay="3500"/>
                            </p:stCondLst>
                            <p:childTnLst>
                              <p:par>
                                <p:cTn id="8" presetID="1" presetClass="entr" presetSubtype="0" fill="hold" grpId="0" nodeType="afterEffect">
                                  <p:stCondLst>
                                    <p:cond delay="7000"/>
                                  </p:stCondLst>
                                  <p:childTnLst>
                                    <p:set>
                                      <p:cBhvr>
                                        <p:cTn id="9" dur="1" fill="hold">
                                          <p:stCondLst>
                                            <p:cond delay="499"/>
                                          </p:stCondLst>
                                        </p:cTn>
                                        <p:tgtEl>
                                          <p:spTgt spid="1523717"/>
                                        </p:tgtEl>
                                        <p:attrNameLst>
                                          <p:attrName>style.visibility</p:attrName>
                                        </p:attrNameLst>
                                      </p:cBhvr>
                                      <p:to>
                                        <p:strVal val="visible"/>
                                      </p:to>
                                    </p:set>
                                  </p:childTnLst>
                                </p:cTn>
                              </p:par>
                            </p:childTnLst>
                          </p:cTn>
                        </p:par>
                        <p:par>
                          <p:cTn id="10" fill="hold" nodeType="afterGroup">
                            <p:stCondLst>
                              <p:cond delay="11000"/>
                            </p:stCondLst>
                            <p:childTnLst>
                              <p:par>
                                <p:cTn id="11" presetID="2" presetClass="entr" presetSubtype="8" fill="hold" grpId="0" nodeType="afterEffect">
                                  <p:stCondLst>
                                    <p:cond delay="6000"/>
                                  </p:stCondLst>
                                  <p:childTnLst>
                                    <p:set>
                                      <p:cBhvr>
                                        <p:cTn id="12" dur="1" fill="hold">
                                          <p:stCondLst>
                                            <p:cond delay="0"/>
                                          </p:stCondLst>
                                        </p:cTn>
                                        <p:tgtEl>
                                          <p:spTgt spid="1523721"/>
                                        </p:tgtEl>
                                        <p:attrNameLst>
                                          <p:attrName>style.visibility</p:attrName>
                                        </p:attrNameLst>
                                      </p:cBhvr>
                                      <p:to>
                                        <p:strVal val="visible"/>
                                      </p:to>
                                    </p:set>
                                    <p:anim calcmode="lin" valueType="num">
                                      <p:cBhvr additive="base">
                                        <p:cTn id="13" dur="500" fill="hold"/>
                                        <p:tgtEl>
                                          <p:spTgt spid="1523721"/>
                                        </p:tgtEl>
                                        <p:attrNameLst>
                                          <p:attrName>ppt_x</p:attrName>
                                        </p:attrNameLst>
                                      </p:cBhvr>
                                      <p:tavLst>
                                        <p:tav tm="0">
                                          <p:val>
                                            <p:strVal val="0-#ppt_w/2"/>
                                          </p:val>
                                        </p:tav>
                                        <p:tav tm="100000">
                                          <p:val>
                                            <p:strVal val="#ppt_x"/>
                                          </p:val>
                                        </p:tav>
                                      </p:tavLst>
                                    </p:anim>
                                    <p:anim calcmode="lin" valueType="num">
                                      <p:cBhvr additive="base">
                                        <p:cTn id="14" dur="500" fill="hold"/>
                                        <p:tgtEl>
                                          <p:spTgt spid="1523721"/>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17500"/>
                            </p:stCondLst>
                            <p:childTnLst>
                              <p:par>
                                <p:cTn id="16" presetID="1" presetClass="entr" presetSubtype="0" fill="hold" grpId="0" nodeType="afterEffect">
                                  <p:stCondLst>
                                    <p:cond delay="7000"/>
                                  </p:stCondLst>
                                  <p:childTnLst>
                                    <p:set>
                                      <p:cBhvr>
                                        <p:cTn id="17" dur="1" fill="hold">
                                          <p:stCondLst>
                                            <p:cond delay="499"/>
                                          </p:stCondLst>
                                        </p:cTn>
                                        <p:tgtEl>
                                          <p:spTgt spid="1523722"/>
                                        </p:tgtEl>
                                        <p:attrNameLst>
                                          <p:attrName>style.visibility</p:attrName>
                                        </p:attrNameLst>
                                      </p:cBhvr>
                                      <p:to>
                                        <p:strVal val="visible"/>
                                      </p:to>
                                    </p:set>
                                  </p:childTnLst>
                                </p:cTn>
                              </p:par>
                            </p:childTnLst>
                          </p:cTn>
                        </p:par>
                        <p:par>
                          <p:cTn id="18" fill="hold" nodeType="afterGroup">
                            <p:stCondLst>
                              <p:cond delay="25000"/>
                            </p:stCondLst>
                            <p:childTnLst>
                              <p:par>
                                <p:cTn id="19" presetID="1" presetClass="entr" presetSubtype="0" fill="hold" grpId="0" nodeType="afterEffect">
                                  <p:stCondLst>
                                    <p:cond delay="7000"/>
                                  </p:stCondLst>
                                  <p:childTnLst>
                                    <p:set>
                                      <p:cBhvr>
                                        <p:cTn id="20" dur="1" fill="hold">
                                          <p:stCondLst>
                                            <p:cond delay="499"/>
                                          </p:stCondLst>
                                        </p:cTn>
                                        <p:tgtEl>
                                          <p:spTgt spid="15237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3716" grpId="0"/>
      <p:bldP spid="1523717" grpId="0" autoUpdateAnimBg="0"/>
      <p:bldP spid="1523718" grpId="0" autoUpdateAnimBg="0"/>
      <p:bldP spid="1523721" grpId="0" autoUpdateAnimBg="0"/>
      <p:bldP spid="1523722"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5842" name="Rectangle 4"/>
          <p:cNvSpPr>
            <a:spLocks noChangeArrowheads="1"/>
          </p:cNvSpPr>
          <p:nvPr/>
        </p:nvSpPr>
        <p:spPr bwMode="auto">
          <a:xfrm>
            <a:off x="4511824" y="764704"/>
            <a:ext cx="5467350" cy="404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1433" tIns="45717" rIns="91433" bIns="45717" anchor="ctr"/>
          <a:lstStyle/>
          <a:p>
            <a:pPr algn="l"/>
            <a:r>
              <a:rPr lang="en-US" sz="2800" b="1" dirty="0">
                <a:solidFill>
                  <a:schemeClr val="tx2"/>
                </a:solidFill>
                <a:latin typeface="Montserrat" panose="00000500000000000000" pitchFamily="50" charset="0"/>
              </a:rPr>
              <a:t>Hazard Identification</a:t>
            </a:r>
          </a:p>
        </p:txBody>
      </p:sp>
      <p:sp>
        <p:nvSpPr>
          <p:cNvPr id="35843" name="Rectangle 5"/>
          <p:cNvSpPr>
            <a:spLocks noChangeArrowheads="1"/>
          </p:cNvSpPr>
          <p:nvPr/>
        </p:nvSpPr>
        <p:spPr bwMode="auto">
          <a:xfrm>
            <a:off x="2423592" y="908720"/>
            <a:ext cx="5467350" cy="5213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1433" tIns="45717" rIns="91433" bIns="45717"/>
          <a:lstStyle/>
          <a:p>
            <a:pPr marL="342900" indent="-342900">
              <a:spcBef>
                <a:spcPct val="20000"/>
              </a:spcBef>
            </a:pPr>
            <a:endParaRPr lang="en-US" sz="2000" b="1" dirty="0">
              <a:solidFill>
                <a:srgbClr val="000000"/>
              </a:solidFill>
              <a:latin typeface="Montserrat" panose="00000500000000000000" pitchFamily="50" charset="0"/>
            </a:endParaRPr>
          </a:p>
          <a:p>
            <a:pPr marL="342900" indent="-342900">
              <a:spcBef>
                <a:spcPct val="20000"/>
              </a:spcBef>
            </a:pPr>
            <a:r>
              <a:rPr lang="en-US" sz="2000" b="1" dirty="0">
                <a:solidFill>
                  <a:srgbClr val="000000"/>
                </a:solidFill>
                <a:latin typeface="Montserrat" panose="00000500000000000000" pitchFamily="50" charset="0"/>
              </a:rPr>
              <a:t>Types of Hazards:</a:t>
            </a:r>
          </a:p>
          <a:p>
            <a:pPr marL="342900" indent="-342900">
              <a:spcBef>
                <a:spcPct val="20000"/>
              </a:spcBef>
            </a:pPr>
            <a:endParaRPr lang="en-US" sz="2000" b="1" dirty="0">
              <a:solidFill>
                <a:srgbClr val="000000"/>
              </a:solidFill>
              <a:latin typeface="Montserrat" panose="00000500000000000000" pitchFamily="50" charset="0"/>
            </a:endParaRPr>
          </a:p>
        </p:txBody>
      </p:sp>
      <p:sp>
        <p:nvSpPr>
          <p:cNvPr id="35844" name="Rectangle 6"/>
          <p:cNvSpPr>
            <a:spLocks noChangeArrowheads="1"/>
          </p:cNvSpPr>
          <p:nvPr/>
        </p:nvSpPr>
        <p:spPr bwMode="auto">
          <a:xfrm>
            <a:off x="2423592" y="1628800"/>
            <a:ext cx="5334000"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1376363" eaLnBrk="1" hangingPunct="1">
              <a:buFontTx/>
              <a:buChar char="•"/>
            </a:pPr>
            <a:r>
              <a:rPr lang="en-US" sz="1200" dirty="0">
                <a:latin typeface="Montserrat" panose="00000500000000000000" pitchFamily="50" charset="0"/>
              </a:rPr>
              <a:t> Impact</a:t>
            </a:r>
          </a:p>
          <a:p>
            <a:pPr defTabSz="1376363" eaLnBrk="1" hangingPunct="1">
              <a:buFontTx/>
              <a:buChar char="•"/>
            </a:pPr>
            <a:endParaRPr lang="en-US" sz="1200" dirty="0">
              <a:latin typeface="Montserrat" panose="00000500000000000000" pitchFamily="50" charset="0"/>
            </a:endParaRPr>
          </a:p>
          <a:p>
            <a:pPr defTabSz="1376363" eaLnBrk="1" hangingPunct="1">
              <a:buFontTx/>
              <a:buChar char="•"/>
            </a:pPr>
            <a:r>
              <a:rPr lang="en-US" sz="1200" dirty="0">
                <a:latin typeface="Montserrat" panose="00000500000000000000" pitchFamily="50" charset="0"/>
              </a:rPr>
              <a:t> Penetration</a:t>
            </a:r>
          </a:p>
          <a:p>
            <a:pPr defTabSz="1376363" eaLnBrk="1" hangingPunct="1">
              <a:buFontTx/>
              <a:buChar char="•"/>
            </a:pPr>
            <a:endParaRPr lang="en-US" sz="1200" dirty="0">
              <a:latin typeface="Montserrat" panose="00000500000000000000" pitchFamily="50" charset="0"/>
            </a:endParaRPr>
          </a:p>
          <a:p>
            <a:pPr defTabSz="1376363" eaLnBrk="1" hangingPunct="1">
              <a:buFontTx/>
              <a:buChar char="•"/>
            </a:pPr>
            <a:r>
              <a:rPr lang="en-US" sz="1200" dirty="0">
                <a:latin typeface="Montserrat" panose="00000500000000000000" pitchFamily="50" charset="0"/>
              </a:rPr>
              <a:t> Harmful airborne contaminants</a:t>
            </a:r>
          </a:p>
          <a:p>
            <a:pPr defTabSz="1376363" eaLnBrk="1" hangingPunct="1">
              <a:buFontTx/>
              <a:buChar char="•"/>
            </a:pPr>
            <a:endParaRPr lang="en-US" sz="1200" dirty="0">
              <a:latin typeface="Montserrat" panose="00000500000000000000" pitchFamily="50" charset="0"/>
            </a:endParaRPr>
          </a:p>
          <a:p>
            <a:pPr defTabSz="1376363" eaLnBrk="1" hangingPunct="1">
              <a:buFontTx/>
              <a:buChar char="•"/>
            </a:pPr>
            <a:r>
              <a:rPr lang="en-US" sz="1200" dirty="0">
                <a:latin typeface="Montserrat" panose="00000500000000000000" pitchFamily="50" charset="0"/>
              </a:rPr>
              <a:t> Repetitive motions</a:t>
            </a:r>
          </a:p>
          <a:p>
            <a:pPr defTabSz="1376363" eaLnBrk="1" hangingPunct="1">
              <a:buFontTx/>
              <a:buChar char="•"/>
            </a:pPr>
            <a:endParaRPr lang="en-US" sz="1200" dirty="0">
              <a:latin typeface="Montserrat" panose="00000500000000000000" pitchFamily="50" charset="0"/>
            </a:endParaRPr>
          </a:p>
          <a:p>
            <a:pPr defTabSz="1376363" eaLnBrk="1" hangingPunct="1">
              <a:buFontTx/>
              <a:buChar char="•"/>
            </a:pPr>
            <a:r>
              <a:rPr lang="en-US" sz="1200" dirty="0">
                <a:latin typeface="Montserrat" panose="00000500000000000000" pitchFamily="50" charset="0"/>
              </a:rPr>
              <a:t> Heat</a:t>
            </a:r>
          </a:p>
          <a:p>
            <a:pPr defTabSz="1376363" eaLnBrk="1" hangingPunct="1">
              <a:buFontTx/>
              <a:buChar char="•"/>
            </a:pPr>
            <a:endParaRPr lang="en-US" sz="1200" dirty="0">
              <a:latin typeface="Montserrat" panose="00000500000000000000" pitchFamily="50" charset="0"/>
            </a:endParaRPr>
          </a:p>
          <a:p>
            <a:pPr defTabSz="1376363" eaLnBrk="1" hangingPunct="1">
              <a:buFontTx/>
              <a:buChar char="•"/>
            </a:pPr>
            <a:r>
              <a:rPr lang="en-US" sz="1200" dirty="0">
                <a:latin typeface="Montserrat" panose="00000500000000000000" pitchFamily="50" charset="0"/>
              </a:rPr>
              <a:t> Compression</a:t>
            </a:r>
          </a:p>
          <a:p>
            <a:pPr defTabSz="1376363" eaLnBrk="1" hangingPunct="1">
              <a:buFontTx/>
              <a:buChar char="•"/>
            </a:pPr>
            <a:endParaRPr lang="en-US" sz="1200" dirty="0">
              <a:latin typeface="Montserrat" panose="00000500000000000000" pitchFamily="50" charset="0"/>
            </a:endParaRPr>
          </a:p>
          <a:p>
            <a:pPr defTabSz="1376363" eaLnBrk="1" hangingPunct="1">
              <a:buFontTx/>
              <a:buChar char="•"/>
            </a:pPr>
            <a:r>
              <a:rPr lang="en-US" sz="1200" dirty="0">
                <a:latin typeface="Montserrat" panose="00000500000000000000" pitchFamily="50" charset="0"/>
              </a:rPr>
              <a:t> Chemical exposures</a:t>
            </a:r>
          </a:p>
          <a:p>
            <a:pPr defTabSz="1376363" eaLnBrk="1" hangingPunct="1">
              <a:buFontTx/>
              <a:buChar char="•"/>
            </a:pPr>
            <a:endParaRPr lang="en-US" sz="1200" dirty="0">
              <a:latin typeface="Montserrat" panose="00000500000000000000" pitchFamily="50" charset="0"/>
            </a:endParaRPr>
          </a:p>
          <a:p>
            <a:pPr defTabSz="1376363" eaLnBrk="1" hangingPunct="1">
              <a:buFontTx/>
              <a:buChar char="•"/>
            </a:pPr>
            <a:r>
              <a:rPr lang="en-US" sz="1200" dirty="0">
                <a:latin typeface="Montserrat" panose="00000500000000000000" pitchFamily="50" charset="0"/>
              </a:rPr>
              <a:t> Sharp edges</a:t>
            </a:r>
          </a:p>
          <a:p>
            <a:pPr defTabSz="1376363" eaLnBrk="1" hangingPunct="1">
              <a:buFontTx/>
              <a:buChar char="•"/>
            </a:pPr>
            <a:endParaRPr lang="en-US" sz="1200" dirty="0">
              <a:latin typeface="Montserrat" panose="00000500000000000000" pitchFamily="50" charset="0"/>
            </a:endParaRPr>
          </a:p>
          <a:p>
            <a:pPr defTabSz="1376363" eaLnBrk="1" hangingPunct="1">
              <a:buFontTx/>
              <a:buChar char="•"/>
            </a:pPr>
            <a:r>
              <a:rPr lang="en-US" sz="1200" dirty="0">
                <a:latin typeface="Montserrat" panose="00000500000000000000" pitchFamily="50" charset="0"/>
              </a:rPr>
              <a:t> Potential for being caught between</a:t>
            </a:r>
          </a:p>
          <a:p>
            <a:pPr defTabSz="1376363" eaLnBrk="1" hangingPunct="1">
              <a:buFontTx/>
              <a:buChar char="•"/>
            </a:pPr>
            <a:endParaRPr lang="en-US" sz="1200" dirty="0">
              <a:latin typeface="Montserrat" panose="00000500000000000000" pitchFamily="50" charset="0"/>
            </a:endParaRPr>
          </a:p>
          <a:p>
            <a:pPr defTabSz="1376363" eaLnBrk="1" hangingPunct="1">
              <a:buFontTx/>
              <a:buChar char="•"/>
            </a:pPr>
            <a:r>
              <a:rPr lang="en-US" sz="1200" dirty="0">
                <a:latin typeface="Montserrat" panose="00000500000000000000" pitchFamily="50" charset="0"/>
              </a:rPr>
              <a:t> </a:t>
            </a:r>
            <a:r>
              <a:rPr lang="ja-JP" altLang="en-US" sz="1200" dirty="0">
                <a:latin typeface="Montserrat" panose="00000500000000000000" pitchFamily="50" charset="0"/>
              </a:rPr>
              <a:t>“</a:t>
            </a:r>
            <a:r>
              <a:rPr lang="en-US" sz="1200" dirty="0">
                <a:latin typeface="Montserrat" panose="00000500000000000000" pitchFamily="50" charset="0"/>
              </a:rPr>
              <a:t>Struck by</a:t>
            </a:r>
            <a:r>
              <a:rPr lang="ja-JP" altLang="en-US" sz="1200" dirty="0">
                <a:latin typeface="Montserrat" panose="00000500000000000000" pitchFamily="50" charset="0"/>
              </a:rPr>
              <a:t>”</a:t>
            </a:r>
            <a:r>
              <a:rPr lang="en-US" sz="1200" dirty="0">
                <a:latin typeface="Montserrat" panose="00000500000000000000" pitchFamily="50" charset="0"/>
              </a:rPr>
              <a:t> hazards</a:t>
            </a:r>
          </a:p>
          <a:p>
            <a:pPr defTabSz="1376363" eaLnBrk="1" hangingPunct="1">
              <a:buFontTx/>
              <a:buChar char="•"/>
            </a:pPr>
            <a:endParaRPr lang="en-US" sz="1200" dirty="0">
              <a:latin typeface="Montserrat" panose="00000500000000000000" pitchFamily="50" charset="0"/>
            </a:endParaRPr>
          </a:p>
          <a:p>
            <a:pPr defTabSz="1376363" eaLnBrk="1" hangingPunct="1">
              <a:buFontTx/>
              <a:buChar char="•"/>
            </a:pPr>
            <a:r>
              <a:rPr lang="en-US" sz="1200" dirty="0">
                <a:latin typeface="Montserrat" panose="00000500000000000000" pitchFamily="50" charset="0"/>
              </a:rPr>
              <a:t> Environmental hazards</a:t>
            </a:r>
            <a:r>
              <a:rPr lang="en-US" sz="1200" b="1" dirty="0">
                <a:latin typeface="Montserrat" panose="00000500000000000000" pitchFamily="50" charset="0"/>
              </a:rPr>
              <a:t> </a:t>
            </a:r>
          </a:p>
        </p:txBody>
      </p:sp>
      <p:pic>
        <p:nvPicPr>
          <p:cNvPr id="10240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20336" y="2380723"/>
            <a:ext cx="2304256" cy="22693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685191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6866" name="Rectangle 4"/>
          <p:cNvSpPr>
            <a:spLocks noChangeArrowheads="1"/>
          </p:cNvSpPr>
          <p:nvPr/>
        </p:nvSpPr>
        <p:spPr bwMode="auto">
          <a:xfrm>
            <a:off x="3647728" y="620688"/>
            <a:ext cx="7196045" cy="935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1433" tIns="45717" rIns="91433" bIns="45717" anchor="ctr"/>
          <a:lstStyle/>
          <a:p>
            <a:pPr algn="l"/>
            <a:r>
              <a:rPr lang="en-US" sz="2800" b="1" dirty="0">
                <a:solidFill>
                  <a:schemeClr val="tx2"/>
                </a:solidFill>
                <a:latin typeface="Montserrat" panose="00000500000000000000" pitchFamily="50" charset="0"/>
              </a:rPr>
              <a:t>Job Hazard Analysis (JHA)</a:t>
            </a:r>
          </a:p>
        </p:txBody>
      </p:sp>
      <p:sp>
        <p:nvSpPr>
          <p:cNvPr id="36867" name="Rectangle 5"/>
          <p:cNvSpPr>
            <a:spLocks noChangeArrowheads="1"/>
          </p:cNvSpPr>
          <p:nvPr/>
        </p:nvSpPr>
        <p:spPr bwMode="auto">
          <a:xfrm>
            <a:off x="2567608" y="1659573"/>
            <a:ext cx="6480720" cy="4608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1433" tIns="45717" rIns="91433" bIns="45717"/>
          <a:lstStyle/>
          <a:p>
            <a:pPr marL="538163" indent="-538163">
              <a:spcBef>
                <a:spcPct val="20000"/>
              </a:spcBef>
            </a:pPr>
            <a:r>
              <a:rPr lang="en-US" b="1" dirty="0">
                <a:solidFill>
                  <a:srgbClr val="000000"/>
                </a:solidFill>
                <a:latin typeface="Montserrat" panose="00000500000000000000" pitchFamily="50" charset="0"/>
              </a:rPr>
              <a:t>What is a Job Hazard Analysis?</a:t>
            </a:r>
          </a:p>
          <a:p>
            <a:pPr marL="538163" indent="-538163">
              <a:spcBef>
                <a:spcPct val="20000"/>
              </a:spcBef>
              <a:buFontTx/>
              <a:buChar char="•"/>
            </a:pPr>
            <a:endParaRPr lang="en-US" sz="1000" dirty="0">
              <a:solidFill>
                <a:srgbClr val="000000"/>
              </a:solidFill>
              <a:latin typeface="Times New Roman" charset="0"/>
            </a:endParaRPr>
          </a:p>
          <a:p>
            <a:pPr marL="538163" indent="-538163">
              <a:spcBef>
                <a:spcPct val="20000"/>
              </a:spcBef>
              <a:buFontTx/>
              <a:buChar char="•"/>
            </a:pPr>
            <a:r>
              <a:rPr lang="en-US" sz="2000" dirty="0">
                <a:solidFill>
                  <a:srgbClr val="000000"/>
                </a:solidFill>
                <a:latin typeface="Montserrat" panose="00000500000000000000" pitchFamily="50" charset="0"/>
              </a:rPr>
              <a:t>A Means of breaking the process down.</a:t>
            </a:r>
          </a:p>
          <a:p>
            <a:pPr marL="538163" indent="-538163">
              <a:spcBef>
                <a:spcPct val="20000"/>
              </a:spcBef>
              <a:buFontTx/>
              <a:buChar char="•"/>
            </a:pPr>
            <a:r>
              <a:rPr lang="en-US" sz="2000" dirty="0">
                <a:solidFill>
                  <a:srgbClr val="000000"/>
                </a:solidFill>
                <a:latin typeface="Montserrat" panose="00000500000000000000" pitchFamily="50" charset="0"/>
              </a:rPr>
              <a:t>A Method of identifying hazards.</a:t>
            </a:r>
          </a:p>
          <a:p>
            <a:pPr marL="538163" indent="-538163">
              <a:spcBef>
                <a:spcPct val="20000"/>
              </a:spcBef>
              <a:buFontTx/>
              <a:buChar char="•"/>
            </a:pPr>
            <a:r>
              <a:rPr lang="en-US" sz="2000" dirty="0">
                <a:solidFill>
                  <a:srgbClr val="000000"/>
                </a:solidFill>
                <a:latin typeface="Montserrat" panose="00000500000000000000" pitchFamily="50" charset="0"/>
              </a:rPr>
              <a:t>A Means for employees to understand the job. </a:t>
            </a:r>
          </a:p>
          <a:p>
            <a:pPr marL="538163" indent="-538163">
              <a:spcBef>
                <a:spcPct val="20000"/>
              </a:spcBef>
              <a:buFontTx/>
              <a:buChar char="•"/>
            </a:pPr>
            <a:r>
              <a:rPr lang="en-US" sz="2000" dirty="0">
                <a:solidFill>
                  <a:srgbClr val="000000"/>
                </a:solidFill>
                <a:latin typeface="Montserrat" panose="00000500000000000000" pitchFamily="50" charset="0"/>
              </a:rPr>
              <a:t>A Means for employees to understand hazards.</a:t>
            </a:r>
            <a:endParaRPr lang="en-AU" sz="2000" dirty="0">
              <a:solidFill>
                <a:srgbClr val="000000"/>
              </a:solidFill>
              <a:latin typeface="Montserrat" panose="00000500000000000000" pitchFamily="50" charset="0"/>
            </a:endParaRPr>
          </a:p>
          <a:p>
            <a:pPr marL="538163" indent="-538163">
              <a:spcBef>
                <a:spcPct val="20000"/>
              </a:spcBef>
              <a:buFontTx/>
              <a:buChar char="•"/>
            </a:pPr>
            <a:r>
              <a:rPr lang="en-AU" sz="2000" dirty="0">
                <a:solidFill>
                  <a:srgbClr val="000000"/>
                </a:solidFill>
                <a:latin typeface="Montserrat" panose="00000500000000000000" pitchFamily="50" charset="0"/>
              </a:rPr>
              <a:t>A Method of assessing and deciding upon CONTROLS.</a:t>
            </a:r>
          </a:p>
          <a:p>
            <a:pPr marL="538163" indent="-538163">
              <a:spcBef>
                <a:spcPct val="20000"/>
              </a:spcBef>
              <a:buFontTx/>
              <a:buChar char="•"/>
            </a:pPr>
            <a:r>
              <a:rPr lang="en-AU" sz="2000" dirty="0">
                <a:solidFill>
                  <a:srgbClr val="000000"/>
                </a:solidFill>
                <a:latin typeface="Montserrat" panose="00000500000000000000" pitchFamily="50" charset="0"/>
              </a:rPr>
              <a:t>A way to minimise the risk when performing a job.</a:t>
            </a:r>
            <a:endParaRPr lang="en-US" sz="2000" dirty="0">
              <a:solidFill>
                <a:srgbClr val="000000"/>
              </a:solidFill>
              <a:latin typeface="Montserrat" panose="00000500000000000000" pitchFamily="50" charset="0"/>
            </a:endParaRPr>
          </a:p>
          <a:p>
            <a:pPr marL="538163" indent="-538163">
              <a:spcBef>
                <a:spcPct val="20000"/>
              </a:spcBef>
              <a:buFontTx/>
              <a:buChar char="•"/>
            </a:pPr>
            <a:endParaRPr lang="en-US" sz="2000" b="1" dirty="0">
              <a:solidFill>
                <a:srgbClr val="000000"/>
              </a:solidFill>
              <a:latin typeface="Montserrat" panose="00000500000000000000" pitchFamily="50" charset="0"/>
            </a:endParaRPr>
          </a:p>
        </p:txBody>
      </p:sp>
      <p:pic>
        <p:nvPicPr>
          <p:cNvPr id="993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92344" y="640740"/>
            <a:ext cx="2745471" cy="19604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a:extLst>
              <a:ext uri="{FF2B5EF4-FFF2-40B4-BE49-F238E27FC236}">
                <a16:creationId xmlns:a16="http://schemas.microsoft.com/office/drawing/2014/main" id="{9AC065D2-DAA2-4737-A8D8-81F6E591925B}"/>
              </a:ext>
            </a:extLst>
          </p:cNvPr>
          <p:cNvSpPr txBox="1"/>
          <p:nvPr/>
        </p:nvSpPr>
        <p:spPr>
          <a:xfrm>
            <a:off x="1127448" y="5194695"/>
            <a:ext cx="8064896" cy="461665"/>
          </a:xfrm>
          <a:prstGeom prst="rect">
            <a:avLst/>
          </a:prstGeom>
          <a:noFill/>
        </p:spPr>
        <p:txBody>
          <a:bodyPr wrap="square" rtlCol="0">
            <a:spAutoFit/>
          </a:bodyPr>
          <a:lstStyle/>
          <a:p>
            <a:r>
              <a:rPr lang="en-AU" dirty="0">
                <a:solidFill>
                  <a:schemeClr val="accent1"/>
                </a:solidFill>
              </a:rPr>
              <a:t>Q. Is a JHA a system to help employees understand the risks?</a:t>
            </a:r>
          </a:p>
        </p:txBody>
      </p:sp>
    </p:spTree>
    <p:extLst>
      <p:ext uri="{BB962C8B-B14F-4D97-AF65-F5344CB8AC3E}">
        <p14:creationId xmlns:p14="http://schemas.microsoft.com/office/powerpoint/2010/main" val="41602004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7890" name="Rectangle 4"/>
          <p:cNvSpPr>
            <a:spLocks noChangeArrowheads="1"/>
          </p:cNvSpPr>
          <p:nvPr/>
        </p:nvSpPr>
        <p:spPr bwMode="auto">
          <a:xfrm>
            <a:off x="3791744" y="727906"/>
            <a:ext cx="7267645" cy="5928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1433" tIns="45717" rIns="91433" bIns="45717" anchor="ctr"/>
          <a:lstStyle/>
          <a:p>
            <a:r>
              <a:rPr lang="en-US" sz="2800" b="1" dirty="0">
                <a:solidFill>
                  <a:schemeClr val="tx2"/>
                </a:solidFill>
                <a:latin typeface="Montserrat" panose="00000500000000000000" pitchFamily="50" charset="0"/>
              </a:rPr>
              <a:t>JHA – Developing Hazard/Risk Controls</a:t>
            </a:r>
          </a:p>
        </p:txBody>
      </p:sp>
      <p:sp>
        <p:nvSpPr>
          <p:cNvPr id="37891" name="Rectangle 5"/>
          <p:cNvSpPr>
            <a:spLocks noChangeArrowheads="1"/>
          </p:cNvSpPr>
          <p:nvPr/>
        </p:nvSpPr>
        <p:spPr bwMode="auto">
          <a:xfrm>
            <a:off x="2288310" y="1692988"/>
            <a:ext cx="7574078" cy="499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1433" tIns="45717" rIns="91433" bIns="45717"/>
          <a:lstStyle/>
          <a:p>
            <a:pPr marL="342900" indent="-342900">
              <a:spcBef>
                <a:spcPct val="50000"/>
              </a:spcBef>
            </a:pPr>
            <a:r>
              <a:rPr lang="en-AU" sz="2000" b="1" dirty="0">
                <a:solidFill>
                  <a:srgbClr val="000000"/>
                </a:solidFill>
                <a:latin typeface="Montserrat" panose="00000500000000000000" pitchFamily="50" charset="0"/>
              </a:rPr>
              <a:t>Some questions to consider when developing “</a:t>
            </a:r>
            <a:r>
              <a:rPr lang="en-AU" sz="2000" b="1" i="1" dirty="0">
                <a:solidFill>
                  <a:srgbClr val="000000"/>
                </a:solidFill>
                <a:latin typeface="Montserrat" panose="00000500000000000000" pitchFamily="50" charset="0"/>
              </a:rPr>
              <a:t>Controls”</a:t>
            </a:r>
            <a:endParaRPr lang="en-US" sz="2000" b="1" i="1" dirty="0">
              <a:solidFill>
                <a:srgbClr val="000000"/>
              </a:solidFill>
              <a:latin typeface="Montserrat" panose="00000500000000000000" pitchFamily="50" charset="0"/>
            </a:endParaRPr>
          </a:p>
        </p:txBody>
      </p:sp>
      <p:sp>
        <p:nvSpPr>
          <p:cNvPr id="37892" name="Rectangle 6"/>
          <p:cNvSpPr>
            <a:spLocks noChangeArrowheads="1"/>
          </p:cNvSpPr>
          <p:nvPr/>
        </p:nvSpPr>
        <p:spPr bwMode="auto">
          <a:xfrm>
            <a:off x="2290988" y="2564904"/>
            <a:ext cx="7045372" cy="2554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marL="538163" indent="-538163" defTabSz="1376363" eaLnBrk="1" hangingPunct="1">
              <a:buFontTx/>
              <a:buChar char="•"/>
            </a:pPr>
            <a:r>
              <a:rPr lang="en-US" sz="2000" dirty="0">
                <a:latin typeface="Montserrat" panose="00000500000000000000" pitchFamily="50" charset="0"/>
              </a:rPr>
              <a:t> What PPE is available?</a:t>
            </a:r>
            <a:endParaRPr lang="en-US" sz="1000" dirty="0">
              <a:latin typeface="Montserrat" panose="00000500000000000000" pitchFamily="50" charset="0"/>
            </a:endParaRPr>
          </a:p>
          <a:p>
            <a:pPr marL="538163" indent="-538163" defTabSz="1376363" eaLnBrk="1" hangingPunct="1">
              <a:buFontTx/>
              <a:buChar char="•"/>
            </a:pPr>
            <a:r>
              <a:rPr lang="en-US" sz="2000" dirty="0">
                <a:latin typeface="Montserrat" panose="00000500000000000000" pitchFamily="50" charset="0"/>
              </a:rPr>
              <a:t> Has the worker been trained?</a:t>
            </a:r>
            <a:endParaRPr lang="en-US" sz="1000" dirty="0">
              <a:latin typeface="Montserrat" panose="00000500000000000000" pitchFamily="50" charset="0"/>
            </a:endParaRPr>
          </a:p>
          <a:p>
            <a:pPr marL="538163" indent="-538163" defTabSz="1376363" eaLnBrk="1" hangingPunct="1">
              <a:buFontTx/>
              <a:buChar char="•"/>
            </a:pPr>
            <a:r>
              <a:rPr lang="en-US" sz="2000" dirty="0">
                <a:latin typeface="Montserrat" panose="00000500000000000000" pitchFamily="50" charset="0"/>
              </a:rPr>
              <a:t> Is the worker positioned properly?</a:t>
            </a:r>
            <a:endParaRPr lang="en-US" sz="1000" dirty="0">
              <a:latin typeface="Montserrat" panose="00000500000000000000" pitchFamily="50" charset="0"/>
            </a:endParaRPr>
          </a:p>
          <a:p>
            <a:pPr marL="538163" indent="-538163" defTabSz="1376363" eaLnBrk="1" hangingPunct="1">
              <a:buFontTx/>
              <a:buChar char="•"/>
            </a:pPr>
            <a:r>
              <a:rPr lang="en-US" sz="2000" dirty="0">
                <a:latin typeface="Montserrat" panose="00000500000000000000" pitchFamily="50" charset="0"/>
              </a:rPr>
              <a:t> Is lockout/tag out or other permits required?</a:t>
            </a:r>
            <a:endParaRPr lang="en-AU" sz="1000" dirty="0">
              <a:latin typeface="Montserrat" panose="00000500000000000000" pitchFamily="50" charset="0"/>
            </a:endParaRPr>
          </a:p>
          <a:p>
            <a:pPr marL="538163" indent="-538163" defTabSz="1376363" eaLnBrk="1" hangingPunct="1">
              <a:buFontTx/>
              <a:buChar char="•"/>
            </a:pPr>
            <a:r>
              <a:rPr lang="en-AU" sz="2000" dirty="0">
                <a:latin typeface="Montserrat" panose="00000500000000000000" pitchFamily="50" charset="0"/>
              </a:rPr>
              <a:t> Are there any procedures available?</a:t>
            </a:r>
            <a:endParaRPr lang="en-US" sz="1000" dirty="0">
              <a:latin typeface="Montserrat" panose="00000500000000000000" pitchFamily="50" charset="0"/>
            </a:endParaRPr>
          </a:p>
          <a:p>
            <a:pPr marL="538163" indent="-538163" defTabSz="1376363" eaLnBrk="1" hangingPunct="1">
              <a:buFontTx/>
              <a:buChar char="•"/>
            </a:pPr>
            <a:r>
              <a:rPr lang="en-US" sz="2000" dirty="0">
                <a:latin typeface="Montserrat" panose="00000500000000000000" pitchFamily="50" charset="0"/>
              </a:rPr>
              <a:t> What are the sources of the hazard i.e. chemicals, noise </a:t>
            </a:r>
            <a:r>
              <a:rPr lang="en-US" sz="2000" dirty="0" err="1">
                <a:latin typeface="Montserrat" panose="00000500000000000000" pitchFamily="50" charset="0"/>
              </a:rPr>
              <a:t>etc</a:t>
            </a:r>
            <a:r>
              <a:rPr lang="en-US" sz="2000" dirty="0">
                <a:latin typeface="Montserrat" panose="00000500000000000000" pitchFamily="50" charset="0"/>
              </a:rPr>
              <a:t>?</a:t>
            </a:r>
            <a:endParaRPr lang="en-US" sz="1000" dirty="0">
              <a:latin typeface="Montserrat" panose="00000500000000000000" pitchFamily="50" charset="0"/>
            </a:endParaRPr>
          </a:p>
          <a:p>
            <a:pPr marL="538163" indent="-538163" defTabSz="1376363" eaLnBrk="1" hangingPunct="1">
              <a:buFontTx/>
              <a:buChar char="•"/>
            </a:pPr>
            <a:r>
              <a:rPr lang="en-US" sz="2000" dirty="0">
                <a:latin typeface="Montserrat" panose="00000500000000000000" pitchFamily="50" charset="0"/>
              </a:rPr>
              <a:t> Are slips, trips and falls a possibility? </a:t>
            </a:r>
            <a:endParaRPr lang="en-AU" sz="1000" dirty="0">
              <a:latin typeface="Montserrat" panose="00000500000000000000" pitchFamily="50" charset="0"/>
            </a:endParaRPr>
          </a:p>
          <a:p>
            <a:pPr marL="538163" indent="-538163" defTabSz="1376363" eaLnBrk="1" hangingPunct="1">
              <a:buFontTx/>
              <a:buChar char="•"/>
            </a:pPr>
            <a:r>
              <a:rPr lang="en-AU" sz="2000" dirty="0">
                <a:latin typeface="Montserrat" panose="00000500000000000000" pitchFamily="50" charset="0"/>
              </a:rPr>
              <a:t> How can the Hierarchy of Controls be implemented?</a:t>
            </a:r>
            <a:endParaRPr lang="en-US" sz="2000" dirty="0">
              <a:latin typeface="Montserrat" panose="00000500000000000000" pitchFamily="50" charset="0"/>
            </a:endParaRPr>
          </a:p>
        </p:txBody>
      </p:sp>
    </p:spTree>
    <p:extLst>
      <p:ext uri="{BB962C8B-B14F-4D97-AF65-F5344CB8AC3E}">
        <p14:creationId xmlns:p14="http://schemas.microsoft.com/office/powerpoint/2010/main" val="23811345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9938" name="Rectangle 4"/>
          <p:cNvSpPr>
            <a:spLocks noChangeArrowheads="1"/>
          </p:cNvSpPr>
          <p:nvPr/>
        </p:nvSpPr>
        <p:spPr bwMode="auto">
          <a:xfrm>
            <a:off x="3538068" y="1052736"/>
            <a:ext cx="6475462" cy="404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1433" tIns="45717" rIns="91433" bIns="45717" anchor="ctr"/>
          <a:lstStyle/>
          <a:p>
            <a:pPr algn="l"/>
            <a:r>
              <a:rPr lang="en-US" sz="2800" b="1" dirty="0">
                <a:solidFill>
                  <a:schemeClr val="tx2"/>
                </a:solidFill>
                <a:latin typeface="Montserrat" panose="00000500000000000000" pitchFamily="50" charset="0"/>
              </a:rPr>
              <a:t>Job Safety Analysis – Reducing The Risk</a:t>
            </a:r>
          </a:p>
        </p:txBody>
      </p:sp>
      <p:sp>
        <p:nvSpPr>
          <p:cNvPr id="39939" name="Rectangle 5"/>
          <p:cNvSpPr>
            <a:spLocks noChangeArrowheads="1"/>
          </p:cNvSpPr>
          <p:nvPr/>
        </p:nvSpPr>
        <p:spPr bwMode="auto">
          <a:xfrm>
            <a:off x="3961703" y="1844824"/>
            <a:ext cx="5628193" cy="18723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1433" tIns="45717" rIns="91433" bIns="45717"/>
          <a:lstStyle/>
          <a:p>
            <a:pPr algn="l">
              <a:lnSpc>
                <a:spcPct val="100000"/>
              </a:lnSpc>
              <a:spcBef>
                <a:spcPct val="20000"/>
              </a:spcBef>
            </a:pPr>
            <a:r>
              <a:rPr lang="en-AU" sz="2000" dirty="0">
                <a:solidFill>
                  <a:srgbClr val="000000"/>
                </a:solidFill>
                <a:latin typeface="Montserrat" panose="00000500000000000000" pitchFamily="50" charset="0"/>
              </a:rPr>
              <a:t>The Final Step to performing a JSA is to evaluate the intended controls to ensure that the risks have been reduced to as low as reasonably practicable.</a:t>
            </a:r>
            <a:endParaRPr lang="en-US" sz="2000" dirty="0">
              <a:solidFill>
                <a:srgbClr val="000000"/>
              </a:solidFill>
              <a:latin typeface="Montserrat" panose="00000500000000000000" pitchFamily="50" charset="0"/>
            </a:endParaRPr>
          </a:p>
          <a:p>
            <a:pPr algn="l">
              <a:lnSpc>
                <a:spcPct val="100000"/>
              </a:lnSpc>
              <a:spcBef>
                <a:spcPct val="20000"/>
              </a:spcBef>
              <a:buFontTx/>
              <a:buChar char="•"/>
            </a:pPr>
            <a:endParaRPr lang="en-US" sz="2000" dirty="0">
              <a:solidFill>
                <a:srgbClr val="000000"/>
              </a:solidFill>
              <a:latin typeface="Montserrat" panose="00000500000000000000" pitchFamily="50" charset="0"/>
            </a:endParaRPr>
          </a:p>
        </p:txBody>
      </p:sp>
      <p:pic>
        <p:nvPicPr>
          <p:cNvPr id="1003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13251" y="3328223"/>
            <a:ext cx="3273499" cy="23483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77228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03512" y="729686"/>
            <a:ext cx="7467600" cy="868362"/>
          </a:xfrm>
        </p:spPr>
        <p:txBody>
          <a:bodyPr/>
          <a:lstStyle/>
          <a:p>
            <a:pPr algn="ctr" eaLnBrk="1" fontAlgn="auto" hangingPunct="1">
              <a:spcAft>
                <a:spcPts val="0"/>
              </a:spcAft>
              <a:defRPr/>
            </a:pPr>
            <a:r>
              <a:rPr lang="en-AU" dirty="0">
                <a:solidFill>
                  <a:schemeClr val="tx1"/>
                </a:solidFill>
              </a:rPr>
              <a:t>Risk Matrix</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250163055"/>
              </p:ext>
            </p:extLst>
          </p:nvPr>
        </p:nvGraphicFramePr>
        <p:xfrm>
          <a:off x="4223792" y="1700808"/>
          <a:ext cx="6808269" cy="2962832"/>
        </p:xfrm>
        <a:graphic>
          <a:graphicData uri="http://schemas.openxmlformats.org/drawingml/2006/table">
            <a:tbl>
              <a:tblPr firstRow="1" bandRow="1">
                <a:tableStyleId>{2D5ABB26-0587-4C30-8999-92F81FD0307C}</a:tableStyleId>
              </a:tblPr>
              <a:tblGrid>
                <a:gridCol w="964166">
                  <a:extLst>
                    <a:ext uri="{9D8B030D-6E8A-4147-A177-3AD203B41FA5}">
                      <a16:colId xmlns:a16="http://schemas.microsoft.com/office/drawing/2014/main" val="20000"/>
                    </a:ext>
                  </a:extLst>
                </a:gridCol>
                <a:gridCol w="559545">
                  <a:extLst>
                    <a:ext uri="{9D8B030D-6E8A-4147-A177-3AD203B41FA5}">
                      <a16:colId xmlns:a16="http://schemas.microsoft.com/office/drawing/2014/main" val="20001"/>
                    </a:ext>
                  </a:extLst>
                </a:gridCol>
                <a:gridCol w="1033042">
                  <a:extLst>
                    <a:ext uri="{9D8B030D-6E8A-4147-A177-3AD203B41FA5}">
                      <a16:colId xmlns:a16="http://schemas.microsoft.com/office/drawing/2014/main" val="20002"/>
                    </a:ext>
                  </a:extLst>
                </a:gridCol>
                <a:gridCol w="1027584">
                  <a:extLst>
                    <a:ext uri="{9D8B030D-6E8A-4147-A177-3AD203B41FA5}">
                      <a16:colId xmlns:a16="http://schemas.microsoft.com/office/drawing/2014/main" val="20003"/>
                    </a:ext>
                  </a:extLst>
                </a:gridCol>
                <a:gridCol w="1033042">
                  <a:extLst>
                    <a:ext uri="{9D8B030D-6E8A-4147-A177-3AD203B41FA5}">
                      <a16:colId xmlns:a16="http://schemas.microsoft.com/office/drawing/2014/main" val="20004"/>
                    </a:ext>
                  </a:extLst>
                </a:gridCol>
                <a:gridCol w="1097608">
                  <a:extLst>
                    <a:ext uri="{9D8B030D-6E8A-4147-A177-3AD203B41FA5}">
                      <a16:colId xmlns:a16="http://schemas.microsoft.com/office/drawing/2014/main" val="20005"/>
                    </a:ext>
                  </a:extLst>
                </a:gridCol>
                <a:gridCol w="1093282">
                  <a:extLst>
                    <a:ext uri="{9D8B030D-6E8A-4147-A177-3AD203B41FA5}">
                      <a16:colId xmlns:a16="http://schemas.microsoft.com/office/drawing/2014/main" val="20006"/>
                    </a:ext>
                  </a:extLst>
                </a:gridCol>
              </a:tblGrid>
              <a:tr h="264307">
                <a:tc gridSpan="7">
                  <a:txBody>
                    <a:bodyPr/>
                    <a:lstStyle/>
                    <a:p>
                      <a:pPr algn="ctr"/>
                      <a:r>
                        <a:rPr lang="en-AU" sz="2000" b="1" dirty="0">
                          <a:solidFill>
                            <a:schemeClr val="bg1"/>
                          </a:solidFill>
                          <a:latin typeface="Montserrat" panose="00000500000000000000" pitchFamily="50" charset="0"/>
                        </a:rPr>
                        <a:t>CONSEQUENCE / SEVERITY</a:t>
                      </a:r>
                    </a:p>
                  </a:txBody>
                  <a:tcPr>
                    <a:solidFill>
                      <a:srgbClr val="3333FF"/>
                    </a:solidFill>
                  </a:tcPr>
                </a:tc>
                <a:tc hMerge="1">
                  <a:txBody>
                    <a:bodyPr/>
                    <a:lstStyle/>
                    <a:p>
                      <a:endParaRPr lang="en-AU" dirty="0"/>
                    </a:p>
                  </a:txBody>
                  <a:tcPr/>
                </a:tc>
                <a:tc hMerge="1">
                  <a:txBody>
                    <a:bodyPr/>
                    <a:lstStyle/>
                    <a:p>
                      <a:endParaRPr lang="en-AU" dirty="0"/>
                    </a:p>
                  </a:txBody>
                  <a:tcPr/>
                </a:tc>
                <a:tc hMerge="1">
                  <a:txBody>
                    <a:bodyPr/>
                    <a:lstStyle/>
                    <a:p>
                      <a:endParaRPr lang="en-AU" dirty="0"/>
                    </a:p>
                  </a:txBody>
                  <a:tcPr/>
                </a:tc>
                <a:tc hMerge="1">
                  <a:txBody>
                    <a:bodyPr/>
                    <a:lstStyle/>
                    <a:p>
                      <a:endParaRPr lang="en-AU" dirty="0"/>
                    </a:p>
                  </a:txBody>
                  <a:tcPr/>
                </a:tc>
                <a:tc hMerge="1">
                  <a:txBody>
                    <a:bodyPr/>
                    <a:lstStyle/>
                    <a:p>
                      <a:endParaRPr lang="en-AU" dirty="0"/>
                    </a:p>
                  </a:txBody>
                  <a:tcPr/>
                </a:tc>
                <a:tc hMerge="1">
                  <a:txBody>
                    <a:bodyPr/>
                    <a:lstStyle/>
                    <a:p>
                      <a:endParaRPr lang="en-AU" dirty="0"/>
                    </a:p>
                  </a:txBody>
                  <a:tcPr/>
                </a:tc>
                <a:extLst>
                  <a:ext uri="{0D108BD9-81ED-4DB2-BD59-A6C34878D82A}">
                    <a16:rowId xmlns:a16="http://schemas.microsoft.com/office/drawing/2014/main" val="10000"/>
                  </a:ext>
                </a:extLst>
              </a:tr>
              <a:tr h="358880">
                <a:tc rowSpan="6">
                  <a:txBody>
                    <a:bodyPr/>
                    <a:lstStyle/>
                    <a:p>
                      <a:pPr algn="ctr"/>
                      <a:r>
                        <a:rPr lang="en-AU" sz="2000" b="1" dirty="0">
                          <a:solidFill>
                            <a:schemeClr val="bg1"/>
                          </a:solidFill>
                          <a:latin typeface="Montserrat" panose="00000500000000000000" pitchFamily="50" charset="0"/>
                        </a:rPr>
                        <a:t>LIKELIHOOD</a:t>
                      </a:r>
                    </a:p>
                  </a:txBody>
                  <a:tcPr vert="vert270" anchor="ctr">
                    <a:lnR w="19050" cap="flat" cmpd="sng" algn="ctr">
                      <a:solidFill>
                        <a:schemeClr val="tx1"/>
                      </a:solidFill>
                      <a:prstDash val="solid"/>
                      <a:round/>
                      <a:headEnd type="none" w="med" len="med"/>
                      <a:tailEnd type="none" w="med" len="med"/>
                    </a:lnR>
                    <a:solidFill>
                      <a:srgbClr val="3333FF"/>
                    </a:solidFill>
                  </a:tcPr>
                </a:tc>
                <a:tc>
                  <a:txBody>
                    <a:bodyPr/>
                    <a:lstStyle/>
                    <a:p>
                      <a:pPr algn="ctr"/>
                      <a:endParaRPr lang="en-AU" sz="1400" b="1" dirty="0">
                        <a:latin typeface="Montserrat" panose="00000500000000000000" pitchFamily="50"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r>
                        <a:rPr lang="en-AU" sz="1600" b="1" dirty="0">
                          <a:solidFill>
                            <a:srgbClr val="FF0000"/>
                          </a:solidFill>
                          <a:latin typeface="Montserrat" panose="00000500000000000000" pitchFamily="50" charset="0"/>
                        </a:rPr>
                        <a:t>Negligible</a:t>
                      </a: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r>
                        <a:rPr lang="en-AU" sz="1600" b="1" dirty="0">
                          <a:solidFill>
                            <a:srgbClr val="FF0000"/>
                          </a:solidFill>
                          <a:latin typeface="Montserrat" panose="00000500000000000000" pitchFamily="50" charset="0"/>
                        </a:rPr>
                        <a:t>Minor</a:t>
                      </a: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r>
                        <a:rPr lang="en-AU" sz="1600" b="1" dirty="0">
                          <a:solidFill>
                            <a:srgbClr val="FF0000"/>
                          </a:solidFill>
                          <a:latin typeface="Montserrat" panose="00000500000000000000" pitchFamily="50" charset="0"/>
                        </a:rPr>
                        <a:t>Moderate</a:t>
                      </a: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r>
                        <a:rPr lang="en-AU" sz="1600" b="1" dirty="0">
                          <a:solidFill>
                            <a:srgbClr val="FF0000"/>
                          </a:solidFill>
                          <a:latin typeface="Montserrat" panose="00000500000000000000" pitchFamily="50" charset="0"/>
                        </a:rPr>
                        <a:t>Major</a:t>
                      </a: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r>
                        <a:rPr lang="en-AU" sz="1600" b="1" dirty="0">
                          <a:solidFill>
                            <a:srgbClr val="FF0000"/>
                          </a:solidFill>
                          <a:latin typeface="Montserrat" panose="00000500000000000000" pitchFamily="50" charset="0"/>
                        </a:rPr>
                        <a:t>Substantial</a:t>
                      </a: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3829">
                <a:tc vMerge="1">
                  <a:txBody>
                    <a:bodyPr/>
                    <a:lstStyle/>
                    <a:p>
                      <a:endParaRPr lang="en-AU" dirty="0"/>
                    </a:p>
                  </a:txBody>
                  <a:tcPr/>
                </a:tc>
                <a:tc>
                  <a:txBody>
                    <a:bodyPr/>
                    <a:lstStyle/>
                    <a:p>
                      <a:pPr algn="ctr"/>
                      <a:r>
                        <a:rPr lang="en-AU" sz="1600" b="1" dirty="0">
                          <a:solidFill>
                            <a:srgbClr val="FF0000"/>
                          </a:solidFill>
                          <a:latin typeface="Montserrat" panose="00000500000000000000" pitchFamily="50" charset="0"/>
                        </a:rPr>
                        <a:t>5</a:t>
                      </a: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r>
                        <a:rPr lang="en-AU" sz="1600" b="1" dirty="0">
                          <a:latin typeface="Montserrat" panose="00000500000000000000" pitchFamily="50" charset="0"/>
                        </a:rPr>
                        <a:t>High</a:t>
                      </a: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C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1" dirty="0">
                          <a:latin typeface="Montserrat" panose="00000500000000000000" pitchFamily="50" charset="0"/>
                        </a:rPr>
                        <a:t>High</a:t>
                      </a: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C000"/>
                    </a:solidFill>
                  </a:tcPr>
                </a:tc>
                <a:tc>
                  <a:txBody>
                    <a:bodyPr/>
                    <a:lstStyle/>
                    <a:p>
                      <a:pPr algn="ctr"/>
                      <a:r>
                        <a:rPr lang="en-AU" sz="1600" b="1" dirty="0">
                          <a:solidFill>
                            <a:schemeClr val="bg1"/>
                          </a:solidFill>
                          <a:latin typeface="Montserrat" panose="00000500000000000000" pitchFamily="50" charset="0"/>
                        </a:rPr>
                        <a:t>Extreme</a:t>
                      </a: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0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1" dirty="0">
                          <a:solidFill>
                            <a:schemeClr val="bg1"/>
                          </a:solidFill>
                          <a:latin typeface="Montserrat" panose="00000500000000000000" pitchFamily="50" charset="0"/>
                        </a:rPr>
                        <a:t>Extreme</a:t>
                      </a: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0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1" dirty="0">
                          <a:solidFill>
                            <a:schemeClr val="bg1"/>
                          </a:solidFill>
                          <a:latin typeface="Montserrat" panose="00000500000000000000" pitchFamily="50" charset="0"/>
                        </a:rPr>
                        <a:t>Extreme</a:t>
                      </a: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10002"/>
                  </a:ext>
                </a:extLst>
              </a:tr>
              <a:tr h="413854">
                <a:tc vMerge="1">
                  <a:txBody>
                    <a:bodyPr/>
                    <a:lstStyle/>
                    <a:p>
                      <a:endParaRPr lang="en-AU" dirty="0"/>
                    </a:p>
                  </a:txBody>
                  <a:tcPr/>
                </a:tc>
                <a:tc>
                  <a:txBody>
                    <a:bodyPr/>
                    <a:lstStyle/>
                    <a:p>
                      <a:pPr algn="ctr"/>
                      <a:r>
                        <a:rPr lang="en-AU" sz="1600" b="1" dirty="0">
                          <a:solidFill>
                            <a:srgbClr val="FF0000"/>
                          </a:solidFill>
                          <a:latin typeface="Montserrat" panose="00000500000000000000" pitchFamily="50" charset="0"/>
                        </a:rPr>
                        <a:t>4</a:t>
                      </a: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r>
                        <a:rPr lang="en-AU" sz="1600" b="1" dirty="0">
                          <a:latin typeface="Montserrat" panose="00000500000000000000" pitchFamily="50" charset="0"/>
                        </a:rPr>
                        <a:t>Moderate</a:t>
                      </a: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1" dirty="0">
                          <a:latin typeface="Montserrat" panose="00000500000000000000" pitchFamily="50" charset="0"/>
                        </a:rPr>
                        <a:t>High</a:t>
                      </a: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C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1" dirty="0">
                          <a:latin typeface="Montserrat" panose="00000500000000000000" pitchFamily="50" charset="0"/>
                        </a:rPr>
                        <a:t>High</a:t>
                      </a: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C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1" dirty="0">
                          <a:solidFill>
                            <a:schemeClr val="bg1"/>
                          </a:solidFill>
                          <a:latin typeface="Montserrat" panose="00000500000000000000" pitchFamily="50" charset="0"/>
                        </a:rPr>
                        <a:t>Extreme</a:t>
                      </a: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0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1" dirty="0">
                          <a:solidFill>
                            <a:schemeClr val="bg1"/>
                          </a:solidFill>
                          <a:latin typeface="Montserrat" panose="00000500000000000000" pitchFamily="50" charset="0"/>
                        </a:rPr>
                        <a:t>Extreme</a:t>
                      </a: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10003"/>
                  </a:ext>
                </a:extLst>
              </a:tr>
              <a:tr h="328322">
                <a:tc vMerge="1">
                  <a:txBody>
                    <a:bodyPr/>
                    <a:lstStyle/>
                    <a:p>
                      <a:endParaRPr lang="en-AU" dirty="0"/>
                    </a:p>
                  </a:txBody>
                  <a:tcPr/>
                </a:tc>
                <a:tc>
                  <a:txBody>
                    <a:bodyPr/>
                    <a:lstStyle/>
                    <a:p>
                      <a:pPr algn="ctr"/>
                      <a:r>
                        <a:rPr lang="en-AU" sz="1600" b="1" dirty="0">
                          <a:solidFill>
                            <a:srgbClr val="FF0000"/>
                          </a:solidFill>
                          <a:latin typeface="Montserrat" panose="00000500000000000000" pitchFamily="50" charset="0"/>
                        </a:rPr>
                        <a:t>3</a:t>
                      </a: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r>
                        <a:rPr lang="en-AU" sz="1600" b="1" dirty="0">
                          <a:latin typeface="Montserrat" panose="00000500000000000000" pitchFamily="50" charset="0"/>
                        </a:rPr>
                        <a:t>Low</a:t>
                      </a: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00FF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1" dirty="0">
                          <a:latin typeface="Montserrat" panose="00000500000000000000" pitchFamily="50" charset="0"/>
                        </a:rPr>
                        <a:t>Moderate</a:t>
                      </a: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1" dirty="0">
                          <a:latin typeface="Montserrat" panose="00000500000000000000" pitchFamily="50" charset="0"/>
                        </a:rPr>
                        <a:t>High</a:t>
                      </a: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C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1" dirty="0">
                          <a:solidFill>
                            <a:schemeClr val="bg1"/>
                          </a:solidFill>
                          <a:latin typeface="Montserrat" panose="00000500000000000000" pitchFamily="50" charset="0"/>
                        </a:rPr>
                        <a:t>Extreme</a:t>
                      </a: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0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1" dirty="0">
                          <a:solidFill>
                            <a:schemeClr val="bg1"/>
                          </a:solidFill>
                          <a:latin typeface="Montserrat" panose="00000500000000000000" pitchFamily="50" charset="0"/>
                        </a:rPr>
                        <a:t>Extreme</a:t>
                      </a: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10004"/>
                  </a:ext>
                </a:extLst>
              </a:tr>
              <a:tr h="346349">
                <a:tc vMerge="1">
                  <a:txBody>
                    <a:bodyPr/>
                    <a:lstStyle/>
                    <a:p>
                      <a:endParaRPr lang="en-AU" dirty="0"/>
                    </a:p>
                  </a:txBody>
                  <a:tcPr/>
                </a:tc>
                <a:tc>
                  <a:txBody>
                    <a:bodyPr/>
                    <a:lstStyle/>
                    <a:p>
                      <a:pPr algn="ctr"/>
                      <a:r>
                        <a:rPr lang="en-AU" sz="1600" b="1" dirty="0">
                          <a:solidFill>
                            <a:srgbClr val="FF0000"/>
                          </a:solidFill>
                          <a:latin typeface="Montserrat" panose="00000500000000000000" pitchFamily="50" charset="0"/>
                        </a:rPr>
                        <a:t>2</a:t>
                      </a: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1" dirty="0">
                          <a:latin typeface="Montserrat" panose="00000500000000000000" pitchFamily="50" charset="0"/>
                        </a:rPr>
                        <a:t>Low</a:t>
                      </a: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00FF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1" dirty="0">
                          <a:latin typeface="Montserrat" panose="00000500000000000000" pitchFamily="50" charset="0"/>
                        </a:rPr>
                        <a:t>Low</a:t>
                      </a: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00FF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1" dirty="0">
                          <a:latin typeface="Montserrat" panose="00000500000000000000" pitchFamily="50" charset="0"/>
                        </a:rPr>
                        <a:t>Moderate</a:t>
                      </a: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1" dirty="0">
                          <a:latin typeface="Montserrat" panose="00000500000000000000" pitchFamily="50" charset="0"/>
                        </a:rPr>
                        <a:t>High</a:t>
                      </a: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C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1" dirty="0">
                          <a:solidFill>
                            <a:schemeClr val="bg1"/>
                          </a:solidFill>
                          <a:latin typeface="Montserrat" panose="00000500000000000000" pitchFamily="50" charset="0"/>
                        </a:rPr>
                        <a:t>Extreme</a:t>
                      </a: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10005"/>
                  </a:ext>
                </a:extLst>
              </a:tr>
              <a:tr h="345632">
                <a:tc vMerge="1">
                  <a:txBody>
                    <a:bodyPr/>
                    <a:lstStyle/>
                    <a:p>
                      <a:endParaRPr lang="en-AU" dirty="0"/>
                    </a:p>
                  </a:txBody>
                  <a:tcPr/>
                </a:tc>
                <a:tc>
                  <a:txBody>
                    <a:bodyPr/>
                    <a:lstStyle/>
                    <a:p>
                      <a:pPr algn="ctr"/>
                      <a:r>
                        <a:rPr lang="en-AU" sz="1600" b="1" dirty="0">
                          <a:solidFill>
                            <a:srgbClr val="FF0000"/>
                          </a:solidFill>
                          <a:latin typeface="Montserrat" panose="00000500000000000000" pitchFamily="50" charset="0"/>
                        </a:rPr>
                        <a:t>1</a:t>
                      </a: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1" dirty="0">
                          <a:latin typeface="Montserrat" panose="00000500000000000000" pitchFamily="50" charset="0"/>
                        </a:rPr>
                        <a:t>Low</a:t>
                      </a:r>
                    </a:p>
                    <a:p>
                      <a:pPr marL="0" marR="0" indent="0" algn="ctr" defTabSz="914400" rtl="0" eaLnBrk="1" fontAlgn="auto" latinLnBrk="0" hangingPunct="1">
                        <a:lnSpc>
                          <a:spcPct val="100000"/>
                        </a:lnSpc>
                        <a:spcBef>
                          <a:spcPts val="0"/>
                        </a:spcBef>
                        <a:spcAft>
                          <a:spcPts val="0"/>
                        </a:spcAft>
                        <a:buClrTx/>
                        <a:buSzTx/>
                        <a:buFontTx/>
                        <a:buNone/>
                        <a:tabLst/>
                        <a:defRPr/>
                      </a:pPr>
                      <a:endParaRPr lang="en-AU" sz="1200" b="1" dirty="0">
                        <a:latin typeface="Montserrat" panose="00000500000000000000" pitchFamily="50" charset="0"/>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00FF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1" dirty="0">
                          <a:latin typeface="Montserrat" panose="00000500000000000000" pitchFamily="50" charset="0"/>
                        </a:rPr>
                        <a:t>Low</a:t>
                      </a: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00FF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1" dirty="0">
                          <a:latin typeface="Montserrat" panose="00000500000000000000" pitchFamily="50" charset="0"/>
                        </a:rPr>
                        <a:t>Moderate</a:t>
                      </a: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1" dirty="0">
                          <a:latin typeface="Montserrat" panose="00000500000000000000" pitchFamily="50" charset="0"/>
                        </a:rPr>
                        <a:t>High</a:t>
                      </a: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C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1" dirty="0">
                          <a:latin typeface="Montserrat" panose="00000500000000000000" pitchFamily="50" charset="0"/>
                        </a:rPr>
                        <a:t>High</a:t>
                      </a: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C000"/>
                    </a:solidFill>
                  </a:tcPr>
                </a:tc>
                <a:extLst>
                  <a:ext uri="{0D108BD9-81ED-4DB2-BD59-A6C34878D82A}">
                    <a16:rowId xmlns:a16="http://schemas.microsoft.com/office/drawing/2014/main" val="10006"/>
                  </a:ext>
                </a:extLst>
              </a:tr>
            </a:tbl>
          </a:graphicData>
        </a:graphic>
      </p:graphicFrame>
      <p:sp>
        <p:nvSpPr>
          <p:cNvPr id="56324" name="TextBox 8"/>
          <p:cNvSpPr txBox="1">
            <a:spLocks noChangeArrowheads="1"/>
          </p:cNvSpPr>
          <p:nvPr/>
        </p:nvSpPr>
        <p:spPr bwMode="auto">
          <a:xfrm>
            <a:off x="1271464" y="1663006"/>
            <a:ext cx="2640906" cy="3908762"/>
          </a:xfrm>
          <a:prstGeom prst="rect">
            <a:avLst/>
          </a:prstGeom>
          <a:noFill/>
          <a:ln w="9525">
            <a:noFill/>
            <a:miter lim="800000"/>
            <a:headEnd/>
            <a:tailEnd/>
          </a:ln>
        </p:spPr>
        <p:txBody>
          <a:bodyPr wrap="square">
            <a:spAutoFit/>
          </a:bodyPr>
          <a:lstStyle/>
          <a:p>
            <a:pPr eaLnBrk="0" hangingPunct="0"/>
            <a:r>
              <a:rPr lang="en-AU" sz="1600" b="1" dirty="0">
                <a:latin typeface="Montserrat" panose="00000500000000000000" pitchFamily="50" charset="0"/>
              </a:rPr>
              <a:t>5 = Almost Certain</a:t>
            </a:r>
            <a:r>
              <a:rPr lang="en-AU" sz="1600" dirty="0">
                <a:latin typeface="Montserrat" panose="00000500000000000000" pitchFamily="50" charset="0"/>
              </a:rPr>
              <a:t> - Common/Frequent Occurrence</a:t>
            </a:r>
          </a:p>
          <a:p>
            <a:pPr eaLnBrk="0" hangingPunct="0"/>
            <a:r>
              <a:rPr lang="en-AU" sz="1600" b="1" dirty="0">
                <a:latin typeface="Montserrat" panose="00000500000000000000" pitchFamily="50" charset="0"/>
              </a:rPr>
              <a:t>4 = Likely</a:t>
            </a:r>
            <a:r>
              <a:rPr lang="en-AU" sz="1600" dirty="0">
                <a:latin typeface="Montserrat" panose="00000500000000000000" pitchFamily="50" charset="0"/>
              </a:rPr>
              <a:t> - Is known to occur or “It has happened regularly"</a:t>
            </a:r>
          </a:p>
          <a:p>
            <a:pPr eaLnBrk="0" hangingPunct="0"/>
            <a:r>
              <a:rPr lang="en-AU" sz="1600" b="1" dirty="0">
                <a:latin typeface="Montserrat" panose="00000500000000000000" pitchFamily="50" charset="0"/>
              </a:rPr>
              <a:t>3 = Possible</a:t>
            </a:r>
            <a:r>
              <a:rPr lang="en-AU" sz="1600" dirty="0">
                <a:latin typeface="Montserrat" panose="00000500000000000000" pitchFamily="50" charset="0"/>
              </a:rPr>
              <a:t> - Could occur or “I’ve heard of it happening”</a:t>
            </a:r>
          </a:p>
          <a:p>
            <a:pPr eaLnBrk="0" hangingPunct="0"/>
            <a:r>
              <a:rPr lang="en-AU" sz="1600" b="1" dirty="0">
                <a:latin typeface="Montserrat" panose="00000500000000000000" pitchFamily="50" charset="0"/>
              </a:rPr>
              <a:t>2 = Unlikely</a:t>
            </a:r>
            <a:r>
              <a:rPr lang="en-AU" sz="1600" dirty="0">
                <a:latin typeface="Montserrat" panose="00000500000000000000" pitchFamily="50" charset="0"/>
              </a:rPr>
              <a:t> - Not likely to occur very often</a:t>
            </a:r>
          </a:p>
          <a:p>
            <a:pPr eaLnBrk="0" hangingPunct="0"/>
            <a:r>
              <a:rPr lang="en-AU" sz="1600" b="1" dirty="0">
                <a:latin typeface="Montserrat" panose="00000500000000000000" pitchFamily="50" charset="0"/>
              </a:rPr>
              <a:t>1 = Rare</a:t>
            </a:r>
            <a:r>
              <a:rPr lang="en-AU" sz="1600" dirty="0">
                <a:latin typeface="Montserrat" panose="00000500000000000000" pitchFamily="50" charset="0"/>
              </a:rPr>
              <a:t> - Conceivable but only in exceptional circumstances</a:t>
            </a:r>
          </a:p>
          <a:p>
            <a:pPr eaLnBrk="0" hangingPunct="0"/>
            <a:endParaRPr lang="en-AU" dirty="0"/>
          </a:p>
        </p:txBody>
      </p:sp>
    </p:spTree>
    <p:extLst>
      <p:ext uri="{BB962C8B-B14F-4D97-AF65-F5344CB8AC3E}">
        <p14:creationId xmlns:p14="http://schemas.microsoft.com/office/powerpoint/2010/main" val="2861286777"/>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60B4680-7CF5-477D-A79E-B29B463A5ED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62259" y="1844824"/>
            <a:ext cx="2906026" cy="3874701"/>
          </a:xfrm>
          <a:prstGeom prst="rect">
            <a:avLst/>
          </a:prstGeom>
        </p:spPr>
      </p:pic>
      <p:sp>
        <p:nvSpPr>
          <p:cNvPr id="17410" name="Rectangle 4"/>
          <p:cNvSpPr>
            <a:spLocks noChangeArrowheads="1"/>
          </p:cNvSpPr>
          <p:nvPr/>
        </p:nvSpPr>
        <p:spPr bwMode="auto">
          <a:xfrm>
            <a:off x="3719736" y="836712"/>
            <a:ext cx="5467350" cy="404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1433" tIns="45717" rIns="91433" bIns="45717" anchor="ctr"/>
          <a:lstStyle/>
          <a:p>
            <a:pPr algn="l"/>
            <a:r>
              <a:rPr lang="en-US" sz="2800" b="1" dirty="0">
                <a:solidFill>
                  <a:schemeClr val="tx2"/>
                </a:solidFill>
                <a:latin typeface="Montserrat" panose="00000500000000000000" pitchFamily="50" charset="0"/>
              </a:rPr>
              <a:t>Evacuation Procedures</a:t>
            </a:r>
          </a:p>
        </p:txBody>
      </p:sp>
      <p:sp>
        <p:nvSpPr>
          <p:cNvPr id="1487877" name="Rectangle 5"/>
          <p:cNvSpPr>
            <a:spLocks noChangeArrowheads="1"/>
          </p:cNvSpPr>
          <p:nvPr/>
        </p:nvSpPr>
        <p:spPr bwMode="auto">
          <a:xfrm>
            <a:off x="1775520" y="1916832"/>
            <a:ext cx="6627862" cy="5213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3" tIns="45717" rIns="91433" bIns="45717"/>
          <a:lstStyle/>
          <a:p>
            <a:pPr marL="444500" indent="-444500">
              <a:spcBef>
                <a:spcPct val="10000"/>
              </a:spcBef>
              <a:defRPr/>
            </a:pPr>
            <a:r>
              <a:rPr lang="en-AU" sz="2000" dirty="0">
                <a:solidFill>
                  <a:srgbClr val="000000"/>
                </a:solidFill>
                <a:latin typeface="Montserrat" panose="00000500000000000000" pitchFamily="50" charset="0"/>
              </a:rPr>
              <a:t>If the site evacuation alarm sounds you must:</a:t>
            </a:r>
          </a:p>
          <a:p>
            <a:pPr marL="444500" indent="-444500">
              <a:spcAft>
                <a:spcPct val="50000"/>
              </a:spcAft>
              <a:defRPr/>
            </a:pPr>
            <a:endParaRPr lang="en-AU" sz="2000" dirty="0">
              <a:solidFill>
                <a:srgbClr val="000000"/>
              </a:solidFill>
              <a:latin typeface="Montserrat" panose="00000500000000000000" pitchFamily="50" charset="0"/>
            </a:endParaRPr>
          </a:p>
          <a:p>
            <a:pPr marL="444500" indent="-444500">
              <a:spcAft>
                <a:spcPct val="50000"/>
              </a:spcAft>
              <a:defRPr/>
            </a:pPr>
            <a:r>
              <a:rPr lang="en-AU" sz="2000" dirty="0">
                <a:solidFill>
                  <a:srgbClr val="000000"/>
                </a:solidFill>
                <a:latin typeface="Montserrat" panose="00000500000000000000" pitchFamily="50" charset="0"/>
              </a:rPr>
              <a:t>1.  Leave the area quickly</a:t>
            </a:r>
          </a:p>
          <a:p>
            <a:pPr marL="444500" indent="-444500">
              <a:spcAft>
                <a:spcPct val="50000"/>
              </a:spcAft>
              <a:defRPr/>
            </a:pPr>
            <a:r>
              <a:rPr lang="en-AU" sz="2000" dirty="0">
                <a:solidFill>
                  <a:srgbClr val="000000"/>
                </a:solidFill>
                <a:latin typeface="Montserrat" panose="00000500000000000000" pitchFamily="50" charset="0"/>
              </a:rPr>
              <a:t>2.  DO NOT RUN</a:t>
            </a:r>
          </a:p>
          <a:p>
            <a:pPr marL="444500" indent="-444500">
              <a:spcAft>
                <a:spcPct val="50000"/>
              </a:spcAft>
              <a:defRPr/>
            </a:pPr>
            <a:r>
              <a:rPr lang="en-AU" sz="2000" dirty="0">
                <a:solidFill>
                  <a:srgbClr val="000000"/>
                </a:solidFill>
                <a:latin typeface="Montserrat" panose="00000500000000000000" pitchFamily="50" charset="0"/>
              </a:rPr>
              <a:t>3.  Go directly to the nominated Emergency Muster / Evacuation Point</a:t>
            </a:r>
          </a:p>
          <a:p>
            <a:pPr marL="444500" indent="-444500">
              <a:spcAft>
                <a:spcPct val="50000"/>
              </a:spcAft>
              <a:buFontTx/>
              <a:buAutoNum type="arabicPeriod" startAt="4"/>
              <a:defRPr/>
            </a:pPr>
            <a:r>
              <a:rPr lang="en-AU" sz="2000" dirty="0">
                <a:solidFill>
                  <a:srgbClr val="000000"/>
                </a:solidFill>
                <a:latin typeface="Montserrat" panose="00000500000000000000" pitchFamily="50" charset="0"/>
              </a:rPr>
              <a:t>Remain at the Muster / Evacuation Point until you are authorised to leave by a manager</a:t>
            </a:r>
          </a:p>
          <a:p>
            <a:pPr marL="444500" indent="-444500">
              <a:spcAft>
                <a:spcPct val="50000"/>
              </a:spcAft>
              <a:buFontTx/>
              <a:buAutoNum type="arabicPeriod" startAt="4"/>
              <a:defRPr/>
            </a:pPr>
            <a:r>
              <a:rPr lang="en-AU" sz="2000" dirty="0">
                <a:solidFill>
                  <a:srgbClr val="000000"/>
                </a:solidFill>
                <a:latin typeface="Montserrat" panose="00000500000000000000" pitchFamily="50" charset="0"/>
              </a:rPr>
              <a:t>DO NOT enter the affected area until authorised by a manager.</a:t>
            </a:r>
            <a:endParaRPr lang="en-US" sz="2000" dirty="0">
              <a:solidFill>
                <a:srgbClr val="000000"/>
              </a:solidFill>
              <a:latin typeface="Montserrat" panose="00000500000000000000" pitchFamily="50" charset="0"/>
            </a:endParaRPr>
          </a:p>
          <a:p>
            <a:pPr marL="444500" indent="-444500">
              <a:lnSpc>
                <a:spcPct val="200000"/>
              </a:lnSpc>
              <a:buFontTx/>
              <a:buChar char="•"/>
              <a:defRPr/>
            </a:pPr>
            <a:endParaRPr lang="en-US" sz="2000" b="1" dirty="0">
              <a:solidFill>
                <a:srgbClr val="000000"/>
              </a:solidFill>
              <a:latin typeface="Montserrat" panose="00000500000000000000" pitchFamily="50" charset="0"/>
            </a:endParaRPr>
          </a:p>
        </p:txBody>
      </p:sp>
      <p:pic>
        <p:nvPicPr>
          <p:cNvPr id="101378"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t="14183" b="11623"/>
          <a:stretch/>
        </p:blipFill>
        <p:spPr bwMode="auto">
          <a:xfrm>
            <a:off x="8899148" y="332656"/>
            <a:ext cx="2232248" cy="1656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a:extLst>
              <a:ext uri="{FF2B5EF4-FFF2-40B4-BE49-F238E27FC236}">
                <a16:creationId xmlns:a16="http://schemas.microsoft.com/office/drawing/2014/main" id="{3BAC58D1-4B08-4E95-8449-CF2BBEC7B247}"/>
              </a:ext>
            </a:extLst>
          </p:cNvPr>
          <p:cNvSpPr txBox="1"/>
          <p:nvPr/>
        </p:nvSpPr>
        <p:spPr>
          <a:xfrm>
            <a:off x="7464152" y="5780031"/>
            <a:ext cx="4608512" cy="261610"/>
          </a:xfrm>
          <a:prstGeom prst="rect">
            <a:avLst/>
          </a:prstGeom>
          <a:noFill/>
        </p:spPr>
        <p:txBody>
          <a:bodyPr wrap="square" rtlCol="0">
            <a:spAutoFit/>
          </a:bodyPr>
          <a:lstStyle/>
          <a:p>
            <a:r>
              <a:rPr lang="en-AU" sz="1100" dirty="0"/>
              <a:t>Muster Point at Allstate Recruitment Office along Industry St at front of office</a:t>
            </a:r>
          </a:p>
        </p:txBody>
      </p:sp>
    </p:spTree>
    <p:extLst>
      <p:ext uri="{BB962C8B-B14F-4D97-AF65-F5344CB8AC3E}">
        <p14:creationId xmlns:p14="http://schemas.microsoft.com/office/powerpoint/2010/main" val="222185799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88901" name="Rectangle 5"/>
          <p:cNvSpPr>
            <a:spLocks noChangeArrowheads="1"/>
          </p:cNvSpPr>
          <p:nvPr/>
        </p:nvSpPr>
        <p:spPr bwMode="auto">
          <a:xfrm>
            <a:off x="2098160" y="1474337"/>
            <a:ext cx="6912768" cy="615553"/>
          </a:xfrm>
          <a:prstGeom prst="rect">
            <a:avLst/>
          </a:prstGeom>
          <a:noFill/>
          <a:ln>
            <a:noFill/>
          </a:ln>
        </p:spPr>
        <p:txBody>
          <a:bodyPr wrap="square" lIns="0" tIns="0" rIns="0" bIns="0">
            <a:spAutoFit/>
          </a:bodyPr>
          <a:lstStyle/>
          <a:p>
            <a:pPr eaLnBrk="1" hangingPunct="1"/>
            <a:r>
              <a:rPr lang="en-AU" sz="2000" dirty="0">
                <a:solidFill>
                  <a:srgbClr val="000000"/>
                </a:solidFill>
                <a:latin typeface="Montserrat" panose="00000500000000000000" pitchFamily="50" charset="0"/>
              </a:rPr>
              <a:t>TO ACTIVATE AN EMERGENCY ALERT PHONE 000</a:t>
            </a:r>
          </a:p>
          <a:p>
            <a:pPr algn="l" eaLnBrk="1" hangingPunct="1">
              <a:lnSpc>
                <a:spcPct val="100000"/>
              </a:lnSpc>
            </a:pPr>
            <a:r>
              <a:rPr lang="en-AU" sz="2000" dirty="0">
                <a:solidFill>
                  <a:srgbClr val="000000"/>
                </a:solidFill>
                <a:latin typeface="Montserrat" panose="00000500000000000000" pitchFamily="50" charset="0"/>
              </a:rPr>
              <a:t> </a:t>
            </a:r>
          </a:p>
        </p:txBody>
      </p:sp>
      <p:sp>
        <p:nvSpPr>
          <p:cNvPr id="1488902" name="Rectangle 6"/>
          <p:cNvSpPr>
            <a:spLocks noChangeArrowheads="1"/>
          </p:cNvSpPr>
          <p:nvPr/>
        </p:nvSpPr>
        <p:spPr bwMode="auto">
          <a:xfrm>
            <a:off x="2135560" y="1956322"/>
            <a:ext cx="4536504" cy="307777"/>
          </a:xfrm>
          <a:prstGeom prst="rect">
            <a:avLst/>
          </a:prstGeom>
          <a:noFill/>
          <a:ln>
            <a:noFill/>
          </a:ln>
        </p:spPr>
        <p:txBody>
          <a:bodyPr wrap="square" lIns="0" tIns="0" rIns="0" bIns="0">
            <a:spAutoFit/>
          </a:bodyPr>
          <a:lstStyle/>
          <a:p>
            <a:pPr eaLnBrk="1" hangingPunct="1">
              <a:lnSpc>
                <a:spcPct val="100000"/>
              </a:lnSpc>
            </a:pPr>
            <a:r>
              <a:rPr lang="en-AU" sz="2000" dirty="0">
                <a:solidFill>
                  <a:srgbClr val="000000"/>
                </a:solidFill>
                <a:latin typeface="Montserrat" panose="00000500000000000000" pitchFamily="50" charset="0"/>
              </a:rPr>
              <a:t>Or Your Worksite Emergency No.</a:t>
            </a:r>
          </a:p>
        </p:txBody>
      </p:sp>
      <p:sp>
        <p:nvSpPr>
          <p:cNvPr id="18437" name="Rectangle 7"/>
          <p:cNvSpPr>
            <a:spLocks noChangeArrowheads="1"/>
          </p:cNvSpPr>
          <p:nvPr/>
        </p:nvSpPr>
        <p:spPr bwMode="auto">
          <a:xfrm>
            <a:off x="3791744" y="781292"/>
            <a:ext cx="53589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l"/>
            <a:r>
              <a:rPr lang="en-US" sz="2800" b="1" dirty="0">
                <a:solidFill>
                  <a:schemeClr val="tx2"/>
                </a:solidFill>
                <a:latin typeface="Montserrat" panose="00000500000000000000" pitchFamily="50" charset="0"/>
              </a:rPr>
              <a:t>Emergency Response</a:t>
            </a:r>
          </a:p>
        </p:txBody>
      </p:sp>
      <p:sp>
        <p:nvSpPr>
          <p:cNvPr id="18457" name="Rectangle 10"/>
          <p:cNvSpPr>
            <a:spLocks noChangeArrowheads="1"/>
          </p:cNvSpPr>
          <p:nvPr/>
        </p:nvSpPr>
        <p:spPr bwMode="auto">
          <a:xfrm>
            <a:off x="2701199" y="2420884"/>
            <a:ext cx="2853345" cy="30777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622300" indent="-622300" eaLnBrk="1" hangingPunct="1">
              <a:buFont typeface="Wingdings" charset="0"/>
              <a:buChar char="§"/>
            </a:pPr>
            <a:r>
              <a:rPr lang="en-AU" sz="2000" dirty="0">
                <a:solidFill>
                  <a:srgbClr val="000000"/>
                </a:solidFill>
                <a:latin typeface="Montserrat" panose="00000500000000000000" pitchFamily="50" charset="0"/>
              </a:rPr>
              <a:t>State your Name</a:t>
            </a:r>
            <a:r>
              <a:rPr lang="en-AU" sz="2000" dirty="0">
                <a:solidFill>
                  <a:srgbClr val="000000"/>
                </a:solidFill>
                <a:latin typeface="Times New Roman" charset="0"/>
              </a:rPr>
              <a:t> </a:t>
            </a:r>
            <a:endParaRPr lang="en-AU" sz="2000" dirty="0">
              <a:solidFill>
                <a:srgbClr val="000000"/>
              </a:solidFill>
              <a:latin typeface="Montserrat" panose="00000500000000000000" pitchFamily="50" charset="0"/>
            </a:endParaRPr>
          </a:p>
        </p:txBody>
      </p:sp>
      <p:sp>
        <p:nvSpPr>
          <p:cNvPr id="18455" name="Rectangle 13"/>
          <p:cNvSpPr>
            <a:spLocks noChangeArrowheads="1"/>
          </p:cNvSpPr>
          <p:nvPr/>
        </p:nvSpPr>
        <p:spPr bwMode="auto">
          <a:xfrm>
            <a:off x="2712923" y="2817764"/>
            <a:ext cx="4084451" cy="30777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622300" indent="-622300" eaLnBrk="1" hangingPunct="1">
              <a:buFont typeface="Wingdings" charset="0"/>
              <a:buChar char="§"/>
            </a:pPr>
            <a:r>
              <a:rPr lang="en-AU" sz="2000" dirty="0">
                <a:solidFill>
                  <a:srgbClr val="000000"/>
                </a:solidFill>
                <a:latin typeface="Montserrat" panose="00000500000000000000" pitchFamily="50" charset="0"/>
              </a:rPr>
              <a:t>Location of the Emergency</a:t>
            </a:r>
          </a:p>
        </p:txBody>
      </p:sp>
      <p:sp>
        <p:nvSpPr>
          <p:cNvPr id="18453" name="Rectangle 16"/>
          <p:cNvSpPr>
            <a:spLocks noChangeArrowheads="1"/>
          </p:cNvSpPr>
          <p:nvPr/>
        </p:nvSpPr>
        <p:spPr bwMode="auto">
          <a:xfrm>
            <a:off x="2712923" y="3862338"/>
            <a:ext cx="4547088" cy="61595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622300" indent="-622300" eaLnBrk="1" hangingPunct="1">
              <a:buFont typeface="Wingdings" charset="0"/>
              <a:buChar char="§"/>
            </a:pPr>
            <a:r>
              <a:rPr lang="en-AU" sz="2000" dirty="0">
                <a:solidFill>
                  <a:srgbClr val="000000"/>
                </a:solidFill>
                <a:latin typeface="Montserrat" panose="00000500000000000000" pitchFamily="50" charset="0"/>
              </a:rPr>
              <a:t>Advise if any personnel are involved and how many</a:t>
            </a:r>
          </a:p>
        </p:txBody>
      </p:sp>
      <p:sp>
        <p:nvSpPr>
          <p:cNvPr id="18451" name="Rectangle 19"/>
          <p:cNvSpPr>
            <a:spLocks noChangeArrowheads="1"/>
          </p:cNvSpPr>
          <p:nvPr/>
        </p:nvSpPr>
        <p:spPr bwMode="auto">
          <a:xfrm>
            <a:off x="2712922" y="4462414"/>
            <a:ext cx="4602222" cy="30777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622300" indent="-622300" eaLnBrk="1" hangingPunct="1">
              <a:buFont typeface="Wingdings" charset="0"/>
              <a:buChar char="§"/>
            </a:pPr>
            <a:r>
              <a:rPr lang="en-AU" sz="2000" dirty="0">
                <a:solidFill>
                  <a:srgbClr val="000000"/>
                </a:solidFill>
                <a:latin typeface="Montserrat" panose="00000500000000000000" pitchFamily="50" charset="0"/>
              </a:rPr>
              <a:t>Give Assistance where possible</a:t>
            </a:r>
          </a:p>
        </p:txBody>
      </p:sp>
      <p:sp>
        <p:nvSpPr>
          <p:cNvPr id="18449" name="Rectangle 22"/>
          <p:cNvSpPr>
            <a:spLocks noChangeArrowheads="1"/>
          </p:cNvSpPr>
          <p:nvPr/>
        </p:nvSpPr>
        <p:spPr bwMode="auto">
          <a:xfrm>
            <a:off x="2607415" y="3200351"/>
            <a:ext cx="4695092" cy="708025"/>
          </a:xfrm>
          <a:prstGeom prst="rect">
            <a:avLst/>
          </a:prstGeom>
          <a:no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622300" indent="-622300" eaLnBrk="1" hangingPunct="1">
              <a:buFont typeface="Wingdings" charset="0"/>
              <a:buChar char="§"/>
            </a:pPr>
            <a:r>
              <a:rPr lang="en-AU" sz="2000" dirty="0">
                <a:solidFill>
                  <a:srgbClr val="000000"/>
                </a:solidFill>
                <a:latin typeface="Montserrat" panose="00000500000000000000" pitchFamily="50" charset="0"/>
              </a:rPr>
              <a:t>Brief description of the nature of the emergency</a:t>
            </a:r>
          </a:p>
        </p:txBody>
      </p:sp>
      <p:sp>
        <p:nvSpPr>
          <p:cNvPr id="1488919" name="Text Box 23"/>
          <p:cNvSpPr txBox="1">
            <a:spLocks noChangeArrowheads="1"/>
          </p:cNvSpPr>
          <p:nvPr/>
        </p:nvSpPr>
        <p:spPr bwMode="auto">
          <a:xfrm>
            <a:off x="2063552" y="5229200"/>
            <a:ext cx="7992888" cy="707886"/>
          </a:xfrm>
          <a:prstGeom prst="rect">
            <a:avLst/>
          </a:prstGeom>
          <a:noFill/>
          <a:ln>
            <a:noFill/>
          </a:ln>
          <a:effectLst/>
        </p:spPr>
        <p:txBody>
          <a:bodyPr wrap="square">
            <a:spAutoFit/>
          </a:bodyPr>
          <a:lstStyle>
            <a:lvl1pPr>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9pPr>
          </a:lstStyle>
          <a:p>
            <a:pPr eaLnBrk="1" hangingPunct="1">
              <a:lnSpc>
                <a:spcPct val="100000"/>
              </a:lnSpc>
              <a:spcBef>
                <a:spcPct val="50000"/>
              </a:spcBef>
            </a:pPr>
            <a:r>
              <a:rPr lang="en-AU" sz="2000" dirty="0">
                <a:solidFill>
                  <a:schemeClr val="accent1"/>
                </a:solidFill>
                <a:latin typeface="Montserrat" panose="00000500000000000000" pitchFamily="50" charset="0"/>
              </a:rPr>
              <a:t>In the event of an evacuation signal, ensure your work equipment is made safe, and proceed directly to the evacuation assembly point</a:t>
            </a:r>
          </a:p>
        </p:txBody>
      </p:sp>
      <p:sp>
        <p:nvSpPr>
          <p:cNvPr id="18447" name="Text Box 26"/>
          <p:cNvSpPr txBox="1">
            <a:spLocks noChangeArrowheads="1"/>
          </p:cNvSpPr>
          <p:nvPr/>
        </p:nvSpPr>
        <p:spPr bwMode="auto">
          <a:xfrm>
            <a:off x="3233133" y="4681495"/>
            <a:ext cx="4290646" cy="400051"/>
          </a:xfrm>
          <a:prstGeom prst="rect">
            <a:avLst/>
          </a:prstGeom>
          <a:no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9pPr>
          </a:lstStyle>
          <a:p>
            <a:pPr algn="l" eaLnBrk="1" hangingPunct="1">
              <a:lnSpc>
                <a:spcPct val="100000"/>
              </a:lnSpc>
              <a:spcBef>
                <a:spcPct val="50000"/>
              </a:spcBef>
            </a:pPr>
            <a:r>
              <a:rPr lang="en-AU" sz="2000" dirty="0">
                <a:solidFill>
                  <a:srgbClr val="000000"/>
                </a:solidFill>
                <a:latin typeface="Montserrat" panose="00000500000000000000" pitchFamily="50" charset="0"/>
              </a:rPr>
              <a:t>Standby for Instructions</a:t>
            </a:r>
          </a:p>
        </p:txBody>
      </p:sp>
      <p:pic>
        <p:nvPicPr>
          <p:cNvPr id="1126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28248" y="2121049"/>
            <a:ext cx="3411752" cy="20683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8758830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88901"/>
                                        </p:tgtEl>
                                        <p:attrNameLst>
                                          <p:attrName>style.visibility</p:attrName>
                                        </p:attrNameLst>
                                      </p:cBhvr>
                                      <p:to>
                                        <p:strVal val="visible"/>
                                      </p:to>
                                    </p:set>
                                    <p:anim calcmode="lin" valueType="num">
                                      <p:cBhvr additive="base">
                                        <p:cTn id="7" dur="500" fill="hold"/>
                                        <p:tgtEl>
                                          <p:spTgt spid="1488901"/>
                                        </p:tgtEl>
                                        <p:attrNameLst>
                                          <p:attrName>ppt_x</p:attrName>
                                        </p:attrNameLst>
                                      </p:cBhvr>
                                      <p:tavLst>
                                        <p:tav tm="0">
                                          <p:val>
                                            <p:strVal val="0-#ppt_w/2"/>
                                          </p:val>
                                        </p:tav>
                                        <p:tav tm="100000">
                                          <p:val>
                                            <p:strVal val="#ppt_x"/>
                                          </p:val>
                                        </p:tav>
                                      </p:tavLst>
                                    </p:anim>
                                    <p:anim calcmode="lin" valueType="num">
                                      <p:cBhvr additive="base">
                                        <p:cTn id="8" dur="500" fill="hold"/>
                                        <p:tgtEl>
                                          <p:spTgt spid="1488901"/>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488902"/>
                                        </p:tgtEl>
                                        <p:attrNameLst>
                                          <p:attrName>style.visibility</p:attrName>
                                        </p:attrNameLst>
                                      </p:cBhvr>
                                      <p:to>
                                        <p:strVal val="visible"/>
                                      </p:to>
                                    </p:set>
                                    <p:anim calcmode="lin" valueType="num">
                                      <p:cBhvr additive="base">
                                        <p:cTn id="13" dur="500" fill="hold"/>
                                        <p:tgtEl>
                                          <p:spTgt spid="1488902"/>
                                        </p:tgtEl>
                                        <p:attrNameLst>
                                          <p:attrName>ppt_x</p:attrName>
                                        </p:attrNameLst>
                                      </p:cBhvr>
                                      <p:tavLst>
                                        <p:tav tm="0">
                                          <p:val>
                                            <p:strVal val="0-#ppt_w/2"/>
                                          </p:val>
                                        </p:tav>
                                        <p:tav tm="100000">
                                          <p:val>
                                            <p:strVal val="#ppt_x"/>
                                          </p:val>
                                        </p:tav>
                                      </p:tavLst>
                                    </p:anim>
                                    <p:anim calcmode="lin" valueType="num">
                                      <p:cBhvr additive="base">
                                        <p:cTn id="14" dur="500" fill="hold"/>
                                        <p:tgtEl>
                                          <p:spTgt spid="1488902"/>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488919"/>
                                        </p:tgtEl>
                                        <p:attrNameLst>
                                          <p:attrName>style.visibility</p:attrName>
                                        </p:attrNameLst>
                                      </p:cBhvr>
                                      <p:to>
                                        <p:strVal val="visible"/>
                                      </p:to>
                                    </p:set>
                                    <p:anim calcmode="lin" valueType="num">
                                      <p:cBhvr additive="base">
                                        <p:cTn id="19" dur="500" fill="hold"/>
                                        <p:tgtEl>
                                          <p:spTgt spid="1488919"/>
                                        </p:tgtEl>
                                        <p:attrNameLst>
                                          <p:attrName>ppt_x</p:attrName>
                                        </p:attrNameLst>
                                      </p:cBhvr>
                                      <p:tavLst>
                                        <p:tav tm="0">
                                          <p:val>
                                            <p:strVal val="0-#ppt_w/2"/>
                                          </p:val>
                                        </p:tav>
                                        <p:tav tm="100000">
                                          <p:val>
                                            <p:strVal val="#ppt_x"/>
                                          </p:val>
                                        </p:tav>
                                      </p:tavLst>
                                    </p:anim>
                                    <p:anim calcmode="lin" valueType="num">
                                      <p:cBhvr additive="base">
                                        <p:cTn id="20" dur="500" fill="hold"/>
                                        <p:tgtEl>
                                          <p:spTgt spid="14889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8901" grpId="0" autoUpdateAnimBg="0"/>
      <p:bldP spid="1488902" grpId="0"/>
      <p:bldP spid="1488919"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6626" name="Rectangle 4"/>
          <p:cNvSpPr>
            <a:spLocks noChangeArrowheads="1"/>
          </p:cNvSpPr>
          <p:nvPr/>
        </p:nvSpPr>
        <p:spPr bwMode="auto">
          <a:xfrm>
            <a:off x="3696433" y="908720"/>
            <a:ext cx="5467350" cy="404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1433" tIns="45717" rIns="91433" bIns="45717" anchor="ctr"/>
          <a:lstStyle/>
          <a:p>
            <a:pPr algn="l"/>
            <a:r>
              <a:rPr lang="en-US" sz="2800" b="1" dirty="0">
                <a:solidFill>
                  <a:schemeClr val="tx2"/>
                </a:solidFill>
                <a:latin typeface="Montserrat" panose="00000500000000000000" pitchFamily="50" charset="0"/>
              </a:rPr>
              <a:t>Housekeeping</a:t>
            </a:r>
          </a:p>
        </p:txBody>
      </p:sp>
      <p:sp>
        <p:nvSpPr>
          <p:cNvPr id="26627" name="Rectangle 5"/>
          <p:cNvSpPr>
            <a:spLocks noChangeArrowheads="1"/>
          </p:cNvSpPr>
          <p:nvPr/>
        </p:nvSpPr>
        <p:spPr bwMode="auto">
          <a:xfrm>
            <a:off x="1775520" y="1664494"/>
            <a:ext cx="7776864" cy="5213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1433" tIns="45717" rIns="91433" bIns="45717"/>
          <a:lstStyle/>
          <a:p>
            <a:pPr marL="342900" indent="-342900">
              <a:spcBef>
                <a:spcPct val="20000"/>
              </a:spcBef>
            </a:pPr>
            <a:r>
              <a:rPr lang="en-US" sz="2000" b="1" dirty="0">
                <a:solidFill>
                  <a:srgbClr val="000000"/>
                </a:solidFill>
                <a:latin typeface="Montserrat" panose="00000500000000000000" pitchFamily="50" charset="0"/>
              </a:rPr>
              <a:t>Some General Housekeeping Rules</a:t>
            </a:r>
          </a:p>
          <a:p>
            <a:pPr marL="342900" indent="-342900">
              <a:lnSpc>
                <a:spcPct val="150000"/>
              </a:lnSpc>
              <a:spcBef>
                <a:spcPct val="20000"/>
              </a:spcBef>
              <a:buFontTx/>
              <a:buAutoNum type="arabicPeriod"/>
            </a:pPr>
            <a:r>
              <a:rPr lang="en-US" sz="2000" dirty="0">
                <a:solidFill>
                  <a:srgbClr val="000000"/>
                </a:solidFill>
                <a:latin typeface="Montserrat" panose="00000500000000000000" pitchFamily="50" charset="0"/>
              </a:rPr>
              <a:t>Keep clearways and walkways free of materials</a:t>
            </a:r>
          </a:p>
          <a:p>
            <a:pPr marL="342900" indent="-342900">
              <a:lnSpc>
                <a:spcPct val="150000"/>
              </a:lnSpc>
              <a:spcBef>
                <a:spcPct val="20000"/>
              </a:spcBef>
              <a:buFontTx/>
              <a:buAutoNum type="arabicPeriod"/>
            </a:pPr>
            <a:r>
              <a:rPr lang="en-US" sz="2000" dirty="0">
                <a:solidFill>
                  <a:srgbClr val="000000"/>
                </a:solidFill>
                <a:latin typeface="Montserrat" panose="00000500000000000000" pitchFamily="50" charset="0"/>
              </a:rPr>
              <a:t>Hang up or store all gear after using it e.g. Leads and Hoses</a:t>
            </a:r>
          </a:p>
          <a:p>
            <a:pPr marL="342900" indent="-342900">
              <a:lnSpc>
                <a:spcPct val="150000"/>
              </a:lnSpc>
              <a:spcBef>
                <a:spcPct val="20000"/>
              </a:spcBef>
              <a:buFontTx/>
              <a:buAutoNum type="arabicPeriod"/>
            </a:pPr>
            <a:r>
              <a:rPr lang="en-US" sz="2000" dirty="0">
                <a:solidFill>
                  <a:srgbClr val="000000"/>
                </a:solidFill>
                <a:latin typeface="Montserrat" panose="00000500000000000000" pitchFamily="50" charset="0"/>
              </a:rPr>
              <a:t>On any job clean up as you go </a:t>
            </a:r>
          </a:p>
          <a:p>
            <a:pPr marL="342900" indent="-342900">
              <a:lnSpc>
                <a:spcPct val="150000"/>
              </a:lnSpc>
              <a:spcBef>
                <a:spcPct val="20000"/>
              </a:spcBef>
              <a:buFontTx/>
              <a:buAutoNum type="arabicPeriod"/>
            </a:pPr>
            <a:r>
              <a:rPr lang="en-US" sz="2000" dirty="0">
                <a:solidFill>
                  <a:srgbClr val="000000"/>
                </a:solidFill>
                <a:latin typeface="Montserrat" panose="00000500000000000000" pitchFamily="50" charset="0"/>
              </a:rPr>
              <a:t>Never stack materials in access ways, electrical switchboards or fire fighting equipment</a:t>
            </a:r>
          </a:p>
          <a:p>
            <a:pPr marL="342900" indent="-342900">
              <a:lnSpc>
                <a:spcPct val="150000"/>
              </a:lnSpc>
              <a:spcBef>
                <a:spcPct val="20000"/>
              </a:spcBef>
              <a:buFontTx/>
              <a:buAutoNum type="arabicPeriod"/>
            </a:pPr>
            <a:r>
              <a:rPr lang="en-US" sz="2000" dirty="0">
                <a:solidFill>
                  <a:srgbClr val="000000"/>
                </a:solidFill>
                <a:latin typeface="Montserrat" panose="00000500000000000000" pitchFamily="50" charset="0"/>
              </a:rPr>
              <a:t>Don</a:t>
            </a:r>
            <a:r>
              <a:rPr lang="ja-JP" altLang="en-US" sz="2000" dirty="0">
                <a:solidFill>
                  <a:srgbClr val="000000"/>
                </a:solidFill>
                <a:latin typeface="Montserrat" panose="00000500000000000000" pitchFamily="50" charset="0"/>
              </a:rPr>
              <a:t>’</a:t>
            </a:r>
            <a:r>
              <a:rPr lang="en-US" sz="2000" dirty="0">
                <a:solidFill>
                  <a:srgbClr val="000000"/>
                </a:solidFill>
                <a:latin typeface="Montserrat" panose="00000500000000000000" pitchFamily="50" charset="0"/>
              </a:rPr>
              <a:t>t be afraid to use a broom and Clean up any spills immediately</a:t>
            </a:r>
          </a:p>
          <a:p>
            <a:pPr marL="342900" indent="-342900">
              <a:lnSpc>
                <a:spcPct val="150000"/>
              </a:lnSpc>
              <a:spcBef>
                <a:spcPct val="20000"/>
              </a:spcBef>
              <a:buFontTx/>
              <a:buAutoNum type="arabicPeriod"/>
            </a:pPr>
            <a:r>
              <a:rPr lang="en-US" sz="2000" dirty="0">
                <a:solidFill>
                  <a:schemeClr val="accent1"/>
                </a:solidFill>
                <a:latin typeface="Montserrat" panose="00000500000000000000" pitchFamily="50" charset="0"/>
              </a:rPr>
              <a:t>Electrical leads should run 2.4m above the ground where applicable</a:t>
            </a:r>
          </a:p>
        </p:txBody>
      </p:sp>
      <p:pic>
        <p:nvPicPr>
          <p:cNvPr id="11981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79977" y="980728"/>
            <a:ext cx="1820088" cy="12133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981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26412" y="3573016"/>
            <a:ext cx="1573653" cy="20982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701476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2567608" y="1052736"/>
            <a:ext cx="7272808" cy="2653034"/>
          </a:xfrm>
          <a:prstGeom prst="rect">
            <a:avLst/>
          </a:prstGeom>
        </p:spPr>
        <p:txBody>
          <a:bodyPr wrap="square">
            <a:spAutoFit/>
          </a:bodyPr>
          <a:lstStyle/>
          <a:p>
            <a:pPr algn="ctr">
              <a:lnSpc>
                <a:spcPct val="70000"/>
              </a:lnSpc>
              <a:spcBef>
                <a:spcPct val="50000"/>
              </a:spcBef>
            </a:pPr>
            <a:r>
              <a:rPr lang="en-AU" sz="2800" b="1" dirty="0">
                <a:solidFill>
                  <a:schemeClr val="tx2"/>
                </a:solidFill>
                <a:latin typeface="Montserrat" panose="00000500000000000000" pitchFamily="50" charset="0"/>
              </a:rPr>
              <a:t>Our Objective</a:t>
            </a:r>
          </a:p>
          <a:p>
            <a:endParaRPr lang="en-US" dirty="0"/>
          </a:p>
          <a:p>
            <a:pPr algn="ctr"/>
            <a:r>
              <a:rPr lang="en-AU" dirty="0">
                <a:latin typeface="Montserrat" panose="00000500000000000000"/>
              </a:rPr>
              <a:t>Our objective is to provide quality staff sourced through superior recruitment, use of industry contacts and mobilisation services to ensure your projects and shutdowns are manned by the most experienced and reliable employees possible.</a:t>
            </a:r>
          </a:p>
        </p:txBody>
      </p:sp>
      <p:pic>
        <p:nvPicPr>
          <p:cNvPr id="1003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99856" y="3915485"/>
            <a:ext cx="2916324" cy="18897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908735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673A3E4-7105-408A-9AD9-55A7D58E4F33}"/>
              </a:ext>
            </a:extLst>
          </p:cNvPr>
          <p:cNvSpPr txBox="1"/>
          <p:nvPr/>
        </p:nvSpPr>
        <p:spPr>
          <a:xfrm>
            <a:off x="839416" y="1844824"/>
            <a:ext cx="10513168" cy="3637984"/>
          </a:xfrm>
          <a:prstGeom prst="rect">
            <a:avLst/>
          </a:prstGeom>
          <a:noFill/>
        </p:spPr>
        <p:txBody>
          <a:bodyPr wrap="square" rtlCol="0">
            <a:spAutoFit/>
          </a:bodyPr>
          <a:lstStyle/>
          <a:p>
            <a:r>
              <a:rPr lang="en-AU" sz="3600" dirty="0"/>
              <a:t>Allstate employees are required to work on client sites.</a:t>
            </a:r>
          </a:p>
          <a:p>
            <a:endParaRPr lang="en-AU" dirty="0"/>
          </a:p>
          <a:p>
            <a:r>
              <a:rPr lang="en-AU" dirty="0"/>
              <a:t>When you are on their site;</a:t>
            </a:r>
          </a:p>
          <a:p>
            <a:pPr marL="342900" indent="-342900">
              <a:lnSpc>
                <a:spcPct val="150000"/>
              </a:lnSpc>
              <a:buFont typeface="Arial" panose="020B0604020202020204" pitchFamily="34" charset="0"/>
              <a:buChar char="•"/>
            </a:pPr>
            <a:r>
              <a:rPr lang="en-AU" sz="2000" dirty="0"/>
              <a:t>Obey all site rules and regulations</a:t>
            </a:r>
          </a:p>
          <a:p>
            <a:pPr marL="342900" indent="-342900">
              <a:lnSpc>
                <a:spcPct val="150000"/>
              </a:lnSpc>
              <a:buFont typeface="Arial" panose="020B0604020202020204" pitchFamily="34" charset="0"/>
              <a:buChar char="•"/>
            </a:pPr>
            <a:r>
              <a:rPr lang="en-AU" sz="2000" dirty="0"/>
              <a:t>Follow their Policy and Procedures (unless it is unsafe)</a:t>
            </a:r>
          </a:p>
          <a:p>
            <a:pPr marL="342900" indent="-342900">
              <a:lnSpc>
                <a:spcPct val="150000"/>
              </a:lnSpc>
              <a:buFont typeface="Arial" panose="020B0604020202020204" pitchFamily="34" charset="0"/>
              <a:buChar char="•"/>
            </a:pPr>
            <a:r>
              <a:rPr lang="en-AU" sz="2000" dirty="0"/>
              <a:t>Familiarise yourself with their protocols via a site induction</a:t>
            </a:r>
          </a:p>
          <a:p>
            <a:pPr marL="342900" indent="-342900">
              <a:lnSpc>
                <a:spcPct val="150000"/>
              </a:lnSpc>
              <a:buFont typeface="Arial" panose="020B0604020202020204" pitchFamily="34" charset="0"/>
              <a:buChar char="•"/>
            </a:pPr>
            <a:r>
              <a:rPr lang="en-AU" sz="2000" dirty="0"/>
              <a:t>Report to your Site Supervisor first and your Allstate Supervisor second</a:t>
            </a:r>
          </a:p>
          <a:p>
            <a:pPr marL="342900" indent="-342900">
              <a:lnSpc>
                <a:spcPct val="150000"/>
              </a:lnSpc>
              <a:buFont typeface="Arial" panose="020B0604020202020204" pitchFamily="34" charset="0"/>
              <a:buChar char="•"/>
            </a:pPr>
            <a:r>
              <a:rPr lang="en-AU" sz="2000" dirty="0"/>
              <a:t>Report and accidents or incidents to both Supervisors as soon as possible</a:t>
            </a:r>
          </a:p>
        </p:txBody>
      </p:sp>
    </p:spTree>
    <p:extLst>
      <p:ext uri="{BB962C8B-B14F-4D97-AF65-F5344CB8AC3E}">
        <p14:creationId xmlns:p14="http://schemas.microsoft.com/office/powerpoint/2010/main" val="4249028900"/>
      </p:ext>
    </p:extLst>
  </p:cSld>
  <p:clrMapOvr>
    <a:masterClrMapping/>
  </p:clrMapOvr>
  <p:transition spd="slow">
    <p:wipe dir="r"/>
  </p:transition>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7653" name="Text Box 17"/>
          <p:cNvSpPr txBox="1">
            <a:spLocks noChangeArrowheads="1"/>
          </p:cNvSpPr>
          <p:nvPr/>
        </p:nvSpPr>
        <p:spPr bwMode="auto">
          <a:xfrm>
            <a:off x="3871546" y="659645"/>
            <a:ext cx="6975231"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9pPr>
          </a:lstStyle>
          <a:p>
            <a:pPr algn="l" eaLnBrk="1" hangingPunct="1">
              <a:lnSpc>
                <a:spcPct val="100000"/>
              </a:lnSpc>
              <a:spcBef>
                <a:spcPct val="50000"/>
              </a:spcBef>
            </a:pPr>
            <a:r>
              <a:rPr lang="en-AU" sz="2800" b="1" dirty="0">
                <a:solidFill>
                  <a:schemeClr val="tx2"/>
                </a:solidFill>
                <a:latin typeface="Montserrat" panose="00000500000000000000" pitchFamily="50" charset="0"/>
              </a:rPr>
              <a:t>Personal Protective Equipment (PPE)</a:t>
            </a:r>
          </a:p>
        </p:txBody>
      </p:sp>
      <p:sp>
        <p:nvSpPr>
          <p:cNvPr id="27654" name="Rectangle 18"/>
          <p:cNvSpPr>
            <a:spLocks noChangeArrowheads="1"/>
          </p:cNvSpPr>
          <p:nvPr/>
        </p:nvSpPr>
        <p:spPr bwMode="auto">
          <a:xfrm>
            <a:off x="623393" y="1490008"/>
            <a:ext cx="7976208"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defTabSz="1376363" eaLnBrk="1" hangingPunct="1"/>
            <a:r>
              <a:rPr lang="en-US" sz="2000" dirty="0">
                <a:solidFill>
                  <a:srgbClr val="000000"/>
                </a:solidFill>
                <a:latin typeface="Montserrat" panose="00000500000000000000" pitchFamily="50" charset="0"/>
              </a:rPr>
              <a:t>The minimum PPE requirement in operational areas is Hard Hat (except workshops), Safety Glasses, Steel Capped Boots, long sleeve Hi-Visibility shirts and long pants.</a:t>
            </a:r>
          </a:p>
          <a:p>
            <a:pPr defTabSz="1376363" eaLnBrk="1" hangingPunct="1"/>
            <a:endParaRPr lang="en-US" sz="2000" dirty="0">
              <a:solidFill>
                <a:srgbClr val="000000"/>
              </a:solidFill>
              <a:latin typeface="Montserrat" panose="00000500000000000000" pitchFamily="50" charset="0"/>
            </a:endParaRPr>
          </a:p>
        </p:txBody>
      </p:sp>
      <p:sp>
        <p:nvSpPr>
          <p:cNvPr id="27655" name="Text Box 22"/>
          <p:cNvSpPr txBox="1">
            <a:spLocks noChangeArrowheads="1"/>
          </p:cNvSpPr>
          <p:nvPr/>
        </p:nvSpPr>
        <p:spPr bwMode="auto">
          <a:xfrm>
            <a:off x="6893170" y="4797426"/>
            <a:ext cx="465992" cy="461665"/>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28575" cap="rnd">
                <a:solidFill>
                  <a:schemeClr val="bg1"/>
                </a:solidFill>
                <a:prstDash val="sysDot"/>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9pPr>
          </a:lstStyle>
          <a:p>
            <a:pPr>
              <a:spcBef>
                <a:spcPct val="50000"/>
              </a:spcBef>
            </a:pPr>
            <a:endParaRPr lang="en-US" dirty="0">
              <a:latin typeface="Montserrat" panose="00000500000000000000" pitchFamily="50" charset="0"/>
            </a:endParaRPr>
          </a:p>
        </p:txBody>
      </p:sp>
      <p:pic>
        <p:nvPicPr>
          <p:cNvPr id="96286" name="Picture 3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99601" y="1490008"/>
            <a:ext cx="2952328" cy="41699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a:extLst>
              <a:ext uri="{FF2B5EF4-FFF2-40B4-BE49-F238E27FC236}">
                <a16:creationId xmlns:a16="http://schemas.microsoft.com/office/drawing/2014/main" id="{058BA5B6-6BBB-4F37-8DC1-B2790F6C03A0}"/>
              </a:ext>
            </a:extLst>
          </p:cNvPr>
          <p:cNvSpPr>
            <a:spLocks noChangeArrowheads="1"/>
          </p:cNvSpPr>
          <p:nvPr/>
        </p:nvSpPr>
        <p:spPr bwMode="auto">
          <a:xfrm>
            <a:off x="839416" y="2616525"/>
            <a:ext cx="7249258" cy="3240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1433" tIns="45717" rIns="91433" bIns="45717"/>
          <a:lstStyle/>
          <a:p>
            <a:pPr marL="342900" indent="-342900">
              <a:spcBef>
                <a:spcPct val="20000"/>
              </a:spcBef>
              <a:buFontTx/>
              <a:buChar char="•"/>
            </a:pPr>
            <a:r>
              <a:rPr lang="en-US" sz="1600" dirty="0">
                <a:latin typeface="Montserrat" panose="00000500000000000000" pitchFamily="50" charset="0"/>
              </a:rPr>
              <a:t>All PPE is to conform to Australian Standards.</a:t>
            </a:r>
          </a:p>
          <a:p>
            <a:pPr marL="342900" indent="-342900">
              <a:spcBef>
                <a:spcPct val="20000"/>
              </a:spcBef>
              <a:buFontTx/>
              <a:buChar char="•"/>
            </a:pPr>
            <a:r>
              <a:rPr lang="en-US" sz="1600" dirty="0">
                <a:latin typeface="Montserrat" panose="00000500000000000000" pitchFamily="50" charset="0"/>
              </a:rPr>
              <a:t>Mandatory signs show PPE required for specific areas.</a:t>
            </a:r>
          </a:p>
          <a:p>
            <a:pPr marL="342900" indent="-342900">
              <a:spcBef>
                <a:spcPct val="20000"/>
              </a:spcBef>
              <a:buFontTx/>
              <a:buChar char="•"/>
            </a:pPr>
            <a:r>
              <a:rPr lang="en-US" sz="1600" dirty="0">
                <a:latin typeface="Montserrat" panose="00000500000000000000" pitchFamily="50" charset="0"/>
              </a:rPr>
              <a:t>PPE is to be hazard specific.</a:t>
            </a:r>
          </a:p>
          <a:p>
            <a:pPr marL="342900" indent="-342900">
              <a:spcBef>
                <a:spcPct val="20000"/>
              </a:spcBef>
              <a:buFontTx/>
              <a:buChar char="•"/>
            </a:pPr>
            <a:r>
              <a:rPr lang="en-US" sz="1600" dirty="0">
                <a:latin typeface="Montserrat" panose="00000500000000000000" pitchFamily="50" charset="0"/>
              </a:rPr>
              <a:t>Training will be provided in the correct use of PPE.</a:t>
            </a:r>
          </a:p>
          <a:p>
            <a:pPr marL="342900" indent="-342900">
              <a:spcBef>
                <a:spcPct val="20000"/>
              </a:spcBef>
              <a:buFontTx/>
              <a:buChar char="•"/>
            </a:pPr>
            <a:r>
              <a:rPr lang="en-US" sz="1600" dirty="0">
                <a:latin typeface="Montserrat" panose="00000500000000000000" pitchFamily="50" charset="0"/>
              </a:rPr>
              <a:t>Maintenance of PPE is the responsibility of the person using it.</a:t>
            </a:r>
          </a:p>
          <a:p>
            <a:pPr marL="342900" indent="-342900">
              <a:spcBef>
                <a:spcPct val="20000"/>
              </a:spcBef>
              <a:buFontTx/>
              <a:buChar char="•"/>
            </a:pPr>
            <a:r>
              <a:rPr lang="en-US" sz="1600" dirty="0">
                <a:latin typeface="Montserrat" panose="00000500000000000000" pitchFamily="50" charset="0"/>
              </a:rPr>
              <a:t>Hearing protection to be worn whenever mandatory signs are posted or a noise hazard exists.</a:t>
            </a:r>
          </a:p>
          <a:p>
            <a:pPr marL="342900" indent="-342900">
              <a:spcBef>
                <a:spcPct val="20000"/>
              </a:spcBef>
              <a:buFontTx/>
              <a:buChar char="•"/>
            </a:pPr>
            <a:r>
              <a:rPr lang="en-US" sz="1600" dirty="0">
                <a:solidFill>
                  <a:srgbClr val="000000"/>
                </a:solidFill>
                <a:latin typeface="Montserrat" panose="00000500000000000000" pitchFamily="50" charset="0"/>
              </a:rPr>
              <a:t>Eye protection must be worn at all times in  operational areas. (No exceptions)</a:t>
            </a:r>
          </a:p>
          <a:p>
            <a:pPr marL="342900" indent="-342900">
              <a:spcBef>
                <a:spcPct val="20000"/>
              </a:spcBef>
              <a:buFontTx/>
              <a:buChar char="•"/>
            </a:pPr>
            <a:r>
              <a:rPr lang="en-US" sz="1600" dirty="0">
                <a:solidFill>
                  <a:srgbClr val="000000"/>
                </a:solidFill>
                <a:latin typeface="Montserrat" panose="00000500000000000000" pitchFamily="50" charset="0"/>
              </a:rPr>
              <a:t>Mono-goggles and a face shield for using chemicals.	</a:t>
            </a:r>
          </a:p>
          <a:p>
            <a:pPr marL="342900" indent="-342900">
              <a:spcBef>
                <a:spcPct val="20000"/>
              </a:spcBef>
              <a:buFontTx/>
              <a:buChar char="•"/>
            </a:pPr>
            <a:r>
              <a:rPr lang="en-US" sz="1600" dirty="0">
                <a:solidFill>
                  <a:srgbClr val="000000"/>
                </a:solidFill>
                <a:latin typeface="Montserrat" panose="00000500000000000000" pitchFamily="50" charset="0"/>
              </a:rPr>
              <a:t>Contact lenses are not eye protection and </a:t>
            </a:r>
            <a:r>
              <a:rPr lang="en-US" sz="1600" u="sng" dirty="0">
                <a:solidFill>
                  <a:srgbClr val="000000"/>
                </a:solidFill>
                <a:latin typeface="Montserrat" panose="00000500000000000000" pitchFamily="50" charset="0"/>
              </a:rPr>
              <a:t>must not be used for Hot Work.</a:t>
            </a:r>
          </a:p>
          <a:p>
            <a:pPr marL="342900" indent="-342900">
              <a:spcBef>
                <a:spcPct val="20000"/>
              </a:spcBef>
              <a:buFontTx/>
              <a:buChar char="•"/>
            </a:pPr>
            <a:r>
              <a:rPr lang="en-US" sz="1600" dirty="0">
                <a:solidFill>
                  <a:srgbClr val="000000"/>
                </a:solidFill>
                <a:latin typeface="Montserrat" panose="00000500000000000000" pitchFamily="50" charset="0"/>
              </a:rPr>
              <a:t>Report all eye injuries Immediately to your Supervisor </a:t>
            </a:r>
          </a:p>
          <a:p>
            <a:pPr marL="342900" indent="-342900">
              <a:spcBef>
                <a:spcPct val="20000"/>
              </a:spcBef>
              <a:buFontTx/>
              <a:buChar char="•"/>
            </a:pPr>
            <a:endParaRPr lang="en-US" sz="1800" dirty="0">
              <a:latin typeface="Montserrat" panose="00000500000000000000" pitchFamily="50" charset="0"/>
            </a:endParaRPr>
          </a:p>
          <a:p>
            <a:pPr marL="342900" indent="-342900">
              <a:spcBef>
                <a:spcPct val="20000"/>
              </a:spcBef>
              <a:buFontTx/>
              <a:buChar char="•"/>
            </a:pPr>
            <a:endParaRPr lang="en-US" sz="1800" b="1" dirty="0">
              <a:latin typeface="Montserrat" panose="00000500000000000000" pitchFamily="50" charset="0"/>
            </a:endParaRPr>
          </a:p>
          <a:p>
            <a:pPr marL="342900" indent="-342900">
              <a:spcBef>
                <a:spcPct val="20000"/>
              </a:spcBef>
              <a:buFontTx/>
              <a:buChar char="•"/>
            </a:pPr>
            <a:endParaRPr lang="en-US" sz="1800" dirty="0">
              <a:latin typeface="Montserrat" panose="00000500000000000000" pitchFamily="50" charset="0"/>
            </a:endParaRPr>
          </a:p>
        </p:txBody>
      </p:sp>
    </p:spTree>
    <p:extLst>
      <p:ext uri="{BB962C8B-B14F-4D97-AF65-F5344CB8AC3E}">
        <p14:creationId xmlns:p14="http://schemas.microsoft.com/office/powerpoint/2010/main" val="5933317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2530" name="Rectangle 4"/>
          <p:cNvSpPr>
            <a:spLocks noChangeArrowheads="1"/>
          </p:cNvSpPr>
          <p:nvPr/>
        </p:nvSpPr>
        <p:spPr bwMode="auto">
          <a:xfrm>
            <a:off x="3863752" y="866201"/>
            <a:ext cx="5467350" cy="404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1433" tIns="45717" rIns="91433" bIns="45717" anchor="ctr"/>
          <a:lstStyle/>
          <a:p>
            <a:pPr algn="l"/>
            <a:r>
              <a:rPr lang="en-US" sz="2800" b="1" dirty="0">
                <a:solidFill>
                  <a:schemeClr val="tx2"/>
                </a:solidFill>
                <a:latin typeface="Montserrat" panose="00000500000000000000" pitchFamily="50" charset="0"/>
              </a:rPr>
              <a:t>Discipline</a:t>
            </a:r>
          </a:p>
        </p:txBody>
      </p:sp>
      <p:sp>
        <p:nvSpPr>
          <p:cNvPr id="22531" name="Rectangle 5"/>
          <p:cNvSpPr>
            <a:spLocks noChangeArrowheads="1"/>
          </p:cNvSpPr>
          <p:nvPr/>
        </p:nvSpPr>
        <p:spPr bwMode="auto">
          <a:xfrm>
            <a:off x="2211700" y="908843"/>
            <a:ext cx="7672754" cy="5040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1433" tIns="45717" rIns="91433" bIns="45717"/>
          <a:lstStyle/>
          <a:p>
            <a:pPr marL="342900" indent="-342900">
              <a:spcBef>
                <a:spcPct val="50000"/>
              </a:spcBef>
            </a:pPr>
            <a:endParaRPr lang="en-US" sz="2000" b="1" dirty="0">
              <a:solidFill>
                <a:srgbClr val="000000"/>
              </a:solidFill>
              <a:latin typeface="Montserrat" panose="00000500000000000000" pitchFamily="50" charset="0"/>
            </a:endParaRPr>
          </a:p>
          <a:p>
            <a:pPr marL="342900" indent="-342900">
              <a:spcBef>
                <a:spcPct val="50000"/>
              </a:spcBef>
            </a:pPr>
            <a:r>
              <a:rPr lang="en-US" sz="2000" b="1" dirty="0">
                <a:solidFill>
                  <a:srgbClr val="000000"/>
                </a:solidFill>
                <a:latin typeface="Montserrat" panose="00000500000000000000" pitchFamily="50" charset="0"/>
              </a:rPr>
              <a:t>The following actions will result in disciplinary action:</a:t>
            </a:r>
            <a:endParaRPr lang="en-US" sz="2000" dirty="0">
              <a:solidFill>
                <a:srgbClr val="000000"/>
              </a:solidFill>
              <a:latin typeface="Montserrat" panose="00000500000000000000" pitchFamily="50" charset="0"/>
            </a:endParaRPr>
          </a:p>
        </p:txBody>
      </p:sp>
      <p:sp>
        <p:nvSpPr>
          <p:cNvPr id="22532" name="Rectangle 6"/>
          <p:cNvSpPr>
            <a:spLocks noChangeArrowheads="1"/>
          </p:cNvSpPr>
          <p:nvPr/>
        </p:nvSpPr>
        <p:spPr bwMode="auto">
          <a:xfrm>
            <a:off x="2307546" y="1858361"/>
            <a:ext cx="7845669"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723900" indent="-723900" defTabSz="1376363" eaLnBrk="1" hangingPunct="1">
              <a:buClr>
                <a:srgbClr val="FF0000"/>
              </a:buClr>
              <a:buFont typeface="Tahoma" charset="0"/>
              <a:buChar char="×"/>
            </a:pPr>
            <a:r>
              <a:rPr lang="en-US" sz="1800" dirty="0">
                <a:latin typeface="Montserrat" panose="00000500000000000000" pitchFamily="50" charset="0"/>
              </a:rPr>
              <a:t>Fighting</a:t>
            </a:r>
            <a:r>
              <a:rPr lang="en-US" sz="1800" dirty="0">
                <a:solidFill>
                  <a:schemeClr val="bg1"/>
                </a:solidFill>
                <a:latin typeface="Montserrat" panose="00000500000000000000" pitchFamily="50" charset="0"/>
              </a:rPr>
              <a:t> </a:t>
            </a:r>
            <a:r>
              <a:rPr lang="en-US" sz="1800" dirty="0">
                <a:latin typeface="Montserrat" panose="00000500000000000000" pitchFamily="50" charset="0"/>
              </a:rPr>
              <a:t>and harassment of others</a:t>
            </a:r>
          </a:p>
          <a:p>
            <a:pPr marL="723900" indent="-723900" defTabSz="1376363" eaLnBrk="1" hangingPunct="1">
              <a:buClr>
                <a:srgbClr val="FF0000"/>
              </a:buClr>
            </a:pPr>
            <a:r>
              <a:rPr lang="en-US" sz="1800" dirty="0">
                <a:latin typeface="Montserrat" panose="00000500000000000000" pitchFamily="50" charset="0"/>
              </a:rPr>
              <a:t>  </a:t>
            </a:r>
          </a:p>
          <a:p>
            <a:pPr marL="723900" indent="-723900" defTabSz="1376363" eaLnBrk="1" hangingPunct="1">
              <a:buClr>
                <a:srgbClr val="FF0000"/>
              </a:buClr>
              <a:buFont typeface="Tahoma" charset="0"/>
              <a:buChar char="×"/>
            </a:pPr>
            <a:r>
              <a:rPr lang="en-US" sz="1800" dirty="0">
                <a:latin typeface="Montserrat" panose="00000500000000000000" pitchFamily="50" charset="0"/>
              </a:rPr>
              <a:t>Anti social behavior within the workplace/accommodation</a:t>
            </a:r>
          </a:p>
          <a:p>
            <a:pPr marL="723900" indent="-723900" defTabSz="1376363" eaLnBrk="1" hangingPunct="1">
              <a:buClr>
                <a:srgbClr val="FF0000"/>
              </a:buClr>
            </a:pPr>
            <a:r>
              <a:rPr lang="en-US" sz="1800" dirty="0">
                <a:latin typeface="Montserrat" panose="00000500000000000000" pitchFamily="50" charset="0"/>
              </a:rPr>
              <a:t>  </a:t>
            </a:r>
          </a:p>
          <a:p>
            <a:pPr marL="723900" indent="-723900" defTabSz="1376363" eaLnBrk="1" hangingPunct="1">
              <a:buClr>
                <a:srgbClr val="FF0000"/>
              </a:buClr>
              <a:buFont typeface="Tahoma" charset="0"/>
              <a:buChar char="×"/>
            </a:pPr>
            <a:r>
              <a:rPr lang="en-US" sz="1800" dirty="0">
                <a:latin typeface="Montserrat" panose="00000500000000000000" pitchFamily="50" charset="0"/>
              </a:rPr>
              <a:t>Deliberate disregard of Rules, Permit requirements, or safe working Procedures</a:t>
            </a:r>
          </a:p>
          <a:p>
            <a:pPr marL="723900" indent="-723900" defTabSz="1376363" eaLnBrk="1" hangingPunct="1">
              <a:buClr>
                <a:srgbClr val="FF0000"/>
              </a:buClr>
            </a:pPr>
            <a:endParaRPr lang="en-US" sz="1800" dirty="0">
              <a:latin typeface="Montserrat" panose="00000500000000000000" pitchFamily="50" charset="0"/>
            </a:endParaRPr>
          </a:p>
          <a:p>
            <a:pPr marL="723900" indent="-723900" defTabSz="1376363" eaLnBrk="1" hangingPunct="1">
              <a:buClr>
                <a:srgbClr val="FF0000"/>
              </a:buClr>
              <a:buFont typeface="Tahoma" charset="0"/>
              <a:buChar char="×"/>
            </a:pPr>
            <a:r>
              <a:rPr lang="en-US" sz="1800" dirty="0">
                <a:latin typeface="Montserrat" panose="00000500000000000000" pitchFamily="50" charset="0"/>
              </a:rPr>
              <a:t>Drug and alcohol abuse</a:t>
            </a:r>
          </a:p>
          <a:p>
            <a:pPr marL="723900" indent="-723900" defTabSz="1376363" eaLnBrk="1" hangingPunct="1">
              <a:buClr>
                <a:srgbClr val="FF0000"/>
              </a:buClr>
            </a:pPr>
            <a:r>
              <a:rPr lang="en-US" sz="1800" dirty="0">
                <a:latin typeface="Montserrat" panose="00000500000000000000" pitchFamily="50" charset="0"/>
              </a:rPr>
              <a:t>  </a:t>
            </a:r>
          </a:p>
          <a:p>
            <a:pPr marL="723900" indent="-723900" defTabSz="1376363" eaLnBrk="1" hangingPunct="1">
              <a:buClr>
                <a:srgbClr val="FF0000"/>
              </a:buClr>
              <a:buFont typeface="Tahoma" charset="0"/>
              <a:buChar char="×"/>
            </a:pPr>
            <a:r>
              <a:rPr lang="en-US" sz="1800" dirty="0">
                <a:latin typeface="Montserrat" panose="00000500000000000000" pitchFamily="50" charset="0"/>
              </a:rPr>
              <a:t>Intentional removal of another persons </a:t>
            </a:r>
            <a:r>
              <a:rPr lang="ja-JP" altLang="en-US" sz="1800" dirty="0">
                <a:latin typeface="Montserrat" panose="00000500000000000000" pitchFamily="50" charset="0"/>
              </a:rPr>
              <a:t>“</a:t>
            </a:r>
            <a:r>
              <a:rPr lang="en-US" sz="1800" dirty="0">
                <a:latin typeface="Montserrat" panose="00000500000000000000" pitchFamily="50" charset="0"/>
              </a:rPr>
              <a:t>Danger Tag</a:t>
            </a:r>
            <a:r>
              <a:rPr lang="ja-JP" altLang="en-US" sz="1800" dirty="0">
                <a:latin typeface="Montserrat" panose="00000500000000000000" pitchFamily="50" charset="0"/>
              </a:rPr>
              <a:t>”</a:t>
            </a:r>
            <a:endParaRPr lang="en-US" sz="1800" dirty="0">
              <a:latin typeface="Montserrat" panose="00000500000000000000" pitchFamily="50" charset="0"/>
            </a:endParaRPr>
          </a:p>
          <a:p>
            <a:pPr marL="723900" indent="-723900" defTabSz="1376363" eaLnBrk="1" hangingPunct="1">
              <a:buClr>
                <a:srgbClr val="FF0000"/>
              </a:buClr>
            </a:pPr>
            <a:r>
              <a:rPr lang="en-US" sz="1800" dirty="0">
                <a:latin typeface="Montserrat" panose="00000500000000000000" pitchFamily="50" charset="0"/>
              </a:rPr>
              <a:t>  </a:t>
            </a:r>
          </a:p>
          <a:p>
            <a:pPr marL="723900" indent="-723900" defTabSz="1376363" eaLnBrk="1" hangingPunct="1">
              <a:buClr>
                <a:srgbClr val="FF0000"/>
              </a:buClr>
              <a:buFont typeface="Tahoma" charset="0"/>
              <a:buChar char="×"/>
            </a:pPr>
            <a:r>
              <a:rPr lang="en-US" sz="1800" dirty="0">
                <a:latin typeface="Montserrat" panose="00000500000000000000" pitchFamily="50" charset="0"/>
              </a:rPr>
              <a:t>Willful damage to</a:t>
            </a:r>
            <a:r>
              <a:rPr lang="en-US" sz="1800" dirty="0">
                <a:solidFill>
                  <a:schemeClr val="bg1"/>
                </a:solidFill>
                <a:latin typeface="Montserrat" panose="00000500000000000000" pitchFamily="50" charset="0"/>
              </a:rPr>
              <a:t> </a:t>
            </a:r>
            <a:r>
              <a:rPr lang="en-US" sz="1800" dirty="0">
                <a:latin typeface="Montserrat" panose="00000500000000000000" pitchFamily="50" charset="0"/>
              </a:rPr>
              <a:t>property of Allstate Recruitment Pty Ltd or others</a:t>
            </a:r>
          </a:p>
          <a:p>
            <a:pPr marL="723900" indent="-723900" defTabSz="1376363" eaLnBrk="1" hangingPunct="1">
              <a:buClr>
                <a:srgbClr val="FF0000"/>
              </a:buClr>
            </a:pPr>
            <a:r>
              <a:rPr lang="en-US" sz="1800" dirty="0">
                <a:solidFill>
                  <a:schemeClr val="bg1"/>
                </a:solidFill>
                <a:latin typeface="Montserrat" panose="00000500000000000000" pitchFamily="50" charset="0"/>
              </a:rPr>
              <a:t>  </a:t>
            </a:r>
          </a:p>
          <a:p>
            <a:pPr marL="723900" indent="-723900" defTabSz="1376363" eaLnBrk="1" hangingPunct="1">
              <a:buClr>
                <a:srgbClr val="FF0000"/>
              </a:buClr>
              <a:buFont typeface="Tahoma" charset="0"/>
              <a:buChar char="×"/>
            </a:pPr>
            <a:r>
              <a:rPr lang="en-US" sz="1800" dirty="0">
                <a:latin typeface="Montserrat" panose="00000500000000000000" pitchFamily="50" charset="0"/>
              </a:rPr>
              <a:t>Being in the possession of offensive weapons at work</a:t>
            </a:r>
            <a:endParaRPr lang="en-AU" sz="1800" dirty="0">
              <a:latin typeface="Montserrat" panose="00000500000000000000" pitchFamily="50" charset="0"/>
            </a:endParaRPr>
          </a:p>
        </p:txBody>
      </p:sp>
      <p:pic>
        <p:nvPicPr>
          <p:cNvPr id="1157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32304" y="571736"/>
            <a:ext cx="2778780" cy="18491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a:extLst>
              <a:ext uri="{FF2B5EF4-FFF2-40B4-BE49-F238E27FC236}">
                <a16:creationId xmlns:a16="http://schemas.microsoft.com/office/drawing/2014/main" id="{AF0E68CA-780E-4BE1-86E5-FF69EF043833}"/>
              </a:ext>
            </a:extLst>
          </p:cNvPr>
          <p:cNvSpPr txBox="1"/>
          <p:nvPr/>
        </p:nvSpPr>
        <p:spPr>
          <a:xfrm>
            <a:off x="8421494" y="3471642"/>
            <a:ext cx="3600400" cy="830997"/>
          </a:xfrm>
          <a:prstGeom prst="rect">
            <a:avLst/>
          </a:prstGeom>
          <a:noFill/>
        </p:spPr>
        <p:txBody>
          <a:bodyPr wrap="square" rtlCol="0">
            <a:spAutoFit/>
          </a:bodyPr>
          <a:lstStyle/>
          <a:p>
            <a:r>
              <a:rPr lang="en-AU" dirty="0">
                <a:solidFill>
                  <a:schemeClr val="accent1"/>
                </a:solidFill>
              </a:rPr>
              <a:t>Q. Are drugs and firearms allowed in the workplace?</a:t>
            </a:r>
          </a:p>
        </p:txBody>
      </p:sp>
    </p:spTree>
    <p:extLst>
      <p:ext uri="{BB962C8B-B14F-4D97-AF65-F5344CB8AC3E}">
        <p14:creationId xmlns:p14="http://schemas.microsoft.com/office/powerpoint/2010/main" val="20242157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EDBB1F19-7E23-4C17-8308-384243CEF35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20675" y="1820235"/>
            <a:ext cx="3147814" cy="4197085"/>
          </a:xfrm>
          <a:prstGeom prst="rect">
            <a:avLst/>
          </a:prstGeom>
        </p:spPr>
      </p:pic>
      <p:sp>
        <p:nvSpPr>
          <p:cNvPr id="1491972" name="Text Box 4"/>
          <p:cNvSpPr txBox="1">
            <a:spLocks noChangeArrowheads="1"/>
          </p:cNvSpPr>
          <p:nvPr/>
        </p:nvSpPr>
        <p:spPr bwMode="auto">
          <a:xfrm>
            <a:off x="1415480" y="2390949"/>
            <a:ext cx="4809392" cy="43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9pPr>
          </a:lstStyle>
          <a:p>
            <a:pPr algn="l">
              <a:lnSpc>
                <a:spcPct val="100000"/>
              </a:lnSpc>
            </a:pPr>
            <a:r>
              <a:rPr lang="en-AU" sz="2000" dirty="0">
                <a:solidFill>
                  <a:srgbClr val="000000"/>
                </a:solidFill>
                <a:latin typeface="Montserrat" panose="00000500000000000000" pitchFamily="50" charset="0"/>
              </a:rPr>
              <a:t>First aid order of priority</a:t>
            </a:r>
          </a:p>
          <a:p>
            <a:pPr marL="342900" indent="-342900">
              <a:buFont typeface="Arial" panose="020B0604020202020204" pitchFamily="34" charset="0"/>
              <a:buChar char="•"/>
            </a:pPr>
            <a:r>
              <a:rPr lang="en-AU" sz="2000" dirty="0">
                <a:solidFill>
                  <a:srgbClr val="000000"/>
                </a:solidFill>
                <a:latin typeface="Montserrat" panose="00000500000000000000" pitchFamily="50" charset="0"/>
              </a:rPr>
              <a:t>RAISE THE ALARM</a:t>
            </a:r>
          </a:p>
          <a:p>
            <a:pPr marL="342900" indent="-342900">
              <a:buFont typeface="Arial" panose="020B0604020202020204" pitchFamily="34" charset="0"/>
              <a:buChar char="•"/>
            </a:pPr>
            <a:r>
              <a:rPr lang="en-AU" sz="2000" dirty="0">
                <a:solidFill>
                  <a:srgbClr val="000000"/>
                </a:solidFill>
                <a:latin typeface="Montserrat" panose="00000500000000000000" pitchFamily="50" charset="0"/>
              </a:rPr>
              <a:t>Ensure YOU are not endangered, for example from electric current</a:t>
            </a:r>
          </a:p>
          <a:p>
            <a:pPr marL="342900" indent="-342900">
              <a:buFont typeface="Arial" panose="020B0604020202020204" pitchFamily="34" charset="0"/>
              <a:buChar char="•"/>
            </a:pPr>
            <a:r>
              <a:rPr lang="en-AU" sz="2000" dirty="0">
                <a:solidFill>
                  <a:srgbClr val="000000"/>
                </a:solidFill>
                <a:latin typeface="Montserrat" panose="00000500000000000000" pitchFamily="50" charset="0"/>
              </a:rPr>
              <a:t>Protect the person from further injuries</a:t>
            </a:r>
          </a:p>
          <a:p>
            <a:pPr marL="342900" indent="-342900">
              <a:buFont typeface="Arial" panose="020B0604020202020204" pitchFamily="34" charset="0"/>
              <a:buChar char="•"/>
            </a:pPr>
            <a:r>
              <a:rPr lang="en-AU" sz="2000" dirty="0">
                <a:solidFill>
                  <a:srgbClr val="000000"/>
                </a:solidFill>
                <a:latin typeface="Montserrat" panose="00000500000000000000" pitchFamily="50" charset="0"/>
              </a:rPr>
              <a:t>Apply  first aid / or get first aid assistance </a:t>
            </a:r>
          </a:p>
          <a:p>
            <a:pPr marL="342900" indent="-342900">
              <a:buFont typeface="Arial" panose="020B0604020202020204" pitchFamily="34" charset="0"/>
              <a:buChar char="•"/>
            </a:pPr>
            <a:r>
              <a:rPr lang="en-AU" sz="2000" dirty="0">
                <a:solidFill>
                  <a:srgbClr val="000000"/>
                </a:solidFill>
                <a:latin typeface="Montserrat" panose="00000500000000000000" pitchFamily="50" charset="0"/>
              </a:rPr>
              <a:t>Reassure the injured person</a:t>
            </a:r>
          </a:p>
          <a:p>
            <a:endParaRPr lang="en-AU" sz="2000" dirty="0">
              <a:solidFill>
                <a:srgbClr val="000000"/>
              </a:solidFill>
              <a:latin typeface="Montserrat" panose="00000500000000000000" pitchFamily="50" charset="0"/>
            </a:endParaRPr>
          </a:p>
          <a:p>
            <a:endParaRPr lang="en-AU" sz="2000" dirty="0">
              <a:solidFill>
                <a:srgbClr val="000000"/>
              </a:solidFill>
              <a:latin typeface="Montserrat" panose="00000500000000000000" pitchFamily="50" charset="0"/>
            </a:endParaRPr>
          </a:p>
          <a:p>
            <a:endParaRPr lang="en-AU" sz="2000" dirty="0">
              <a:solidFill>
                <a:srgbClr val="000000"/>
              </a:solidFill>
              <a:latin typeface="Montserrat" panose="00000500000000000000" pitchFamily="50" charset="0"/>
            </a:endParaRPr>
          </a:p>
          <a:p>
            <a:endParaRPr lang="en-AU" sz="2000" dirty="0">
              <a:solidFill>
                <a:srgbClr val="000000"/>
              </a:solidFill>
              <a:latin typeface="Montserrat" panose="00000500000000000000" pitchFamily="50" charset="0"/>
            </a:endParaRPr>
          </a:p>
          <a:p>
            <a:pPr algn="l">
              <a:lnSpc>
                <a:spcPct val="100000"/>
              </a:lnSpc>
            </a:pPr>
            <a:endParaRPr lang="en-AU" sz="2000" dirty="0">
              <a:solidFill>
                <a:srgbClr val="000000"/>
              </a:solidFill>
              <a:latin typeface="Montserrat" panose="00000500000000000000" pitchFamily="50" charset="0"/>
            </a:endParaRPr>
          </a:p>
        </p:txBody>
      </p:sp>
      <p:sp>
        <p:nvSpPr>
          <p:cNvPr id="21511" name="Rectangle 9"/>
          <p:cNvSpPr>
            <a:spLocks noChangeArrowheads="1"/>
          </p:cNvSpPr>
          <p:nvPr/>
        </p:nvSpPr>
        <p:spPr bwMode="auto">
          <a:xfrm>
            <a:off x="3935760" y="1350335"/>
            <a:ext cx="4807927" cy="46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l"/>
            <a:r>
              <a:rPr lang="en-US" sz="2800" b="1" dirty="0">
                <a:solidFill>
                  <a:schemeClr val="tx2"/>
                </a:solidFill>
                <a:latin typeface="Montserrat" panose="00000500000000000000" pitchFamily="50" charset="0"/>
              </a:rPr>
              <a:t>First Aid</a:t>
            </a:r>
          </a:p>
        </p:txBody>
      </p:sp>
      <p:pic>
        <p:nvPicPr>
          <p:cNvPr id="114690"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3693" r="12363"/>
          <a:stretch/>
        </p:blipFill>
        <p:spPr bwMode="auto">
          <a:xfrm>
            <a:off x="6044462" y="197406"/>
            <a:ext cx="1944216" cy="26293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a:extLst>
              <a:ext uri="{FF2B5EF4-FFF2-40B4-BE49-F238E27FC236}">
                <a16:creationId xmlns:a16="http://schemas.microsoft.com/office/drawing/2014/main" id="{76C4F66E-A9F9-4002-9063-41B1C6288662}"/>
              </a:ext>
            </a:extLst>
          </p:cNvPr>
          <p:cNvSpPr txBox="1"/>
          <p:nvPr/>
        </p:nvSpPr>
        <p:spPr>
          <a:xfrm>
            <a:off x="1127448" y="5194695"/>
            <a:ext cx="6048672" cy="830997"/>
          </a:xfrm>
          <a:prstGeom prst="rect">
            <a:avLst/>
          </a:prstGeom>
          <a:noFill/>
        </p:spPr>
        <p:txBody>
          <a:bodyPr wrap="square" rtlCol="0">
            <a:spAutoFit/>
          </a:bodyPr>
          <a:lstStyle/>
          <a:p>
            <a:r>
              <a:rPr lang="en-AU" dirty="0">
                <a:solidFill>
                  <a:schemeClr val="accent1"/>
                </a:solidFill>
              </a:rPr>
              <a:t>Q. If a workmate is injured, should you stay with them and/or move them?</a:t>
            </a:r>
          </a:p>
        </p:txBody>
      </p:sp>
    </p:spTree>
    <p:extLst>
      <p:ext uri="{BB962C8B-B14F-4D97-AF65-F5344CB8AC3E}">
        <p14:creationId xmlns:p14="http://schemas.microsoft.com/office/powerpoint/2010/main" val="210167237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89924" name="Rectangle 4"/>
          <p:cNvSpPr>
            <a:spLocks noChangeArrowheads="1"/>
          </p:cNvSpPr>
          <p:nvPr/>
        </p:nvSpPr>
        <p:spPr bwMode="auto">
          <a:xfrm>
            <a:off x="2423592" y="1988840"/>
            <a:ext cx="62103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defRPr/>
            </a:pPr>
            <a:r>
              <a:rPr lang="en-US" sz="2000" b="1" dirty="0">
                <a:solidFill>
                  <a:srgbClr val="000000"/>
                </a:solidFill>
                <a:latin typeface="Montserrat" panose="00000500000000000000" pitchFamily="50" charset="0"/>
              </a:rPr>
              <a:t>Use </a:t>
            </a:r>
            <a:r>
              <a:rPr lang="en-AU" sz="2000" b="1" dirty="0">
                <a:solidFill>
                  <a:srgbClr val="000000"/>
                </a:solidFill>
                <a:latin typeface="Montserrat" panose="00000500000000000000" pitchFamily="50" charset="0"/>
              </a:rPr>
              <a:t>of Fire Extinguishers</a:t>
            </a:r>
            <a:endParaRPr lang="en-US" sz="2000" b="1" dirty="0">
              <a:solidFill>
                <a:srgbClr val="000000"/>
              </a:solidFill>
              <a:latin typeface="Montserrat" panose="00000500000000000000" pitchFamily="50" charset="0"/>
            </a:endParaRPr>
          </a:p>
        </p:txBody>
      </p:sp>
      <p:sp>
        <p:nvSpPr>
          <p:cNvPr id="1489925" name="Text Box 5"/>
          <p:cNvSpPr txBox="1">
            <a:spLocks noChangeArrowheads="1"/>
          </p:cNvSpPr>
          <p:nvPr/>
        </p:nvSpPr>
        <p:spPr bwMode="auto">
          <a:xfrm>
            <a:off x="771769" y="2573853"/>
            <a:ext cx="6011538" cy="27392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marL="381000" indent="-381000">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9pPr>
          </a:lstStyle>
          <a:p>
            <a:pPr algn="l" eaLnBrk="1" hangingPunct="1">
              <a:lnSpc>
                <a:spcPct val="100000"/>
              </a:lnSpc>
              <a:spcBef>
                <a:spcPct val="30000"/>
              </a:spcBef>
              <a:buFontTx/>
              <a:buChar char="•"/>
            </a:pPr>
            <a:r>
              <a:rPr lang="en-AU" sz="2000" dirty="0">
                <a:latin typeface="Montserrat" panose="00000500000000000000" pitchFamily="50" charset="0"/>
              </a:rPr>
              <a:t>It is essential that you know where the fire extinguishers are located.</a:t>
            </a:r>
          </a:p>
          <a:p>
            <a:pPr algn="l" eaLnBrk="1" hangingPunct="1">
              <a:lnSpc>
                <a:spcPct val="100000"/>
              </a:lnSpc>
              <a:spcBef>
                <a:spcPct val="30000"/>
              </a:spcBef>
              <a:buFontTx/>
              <a:buChar char="•"/>
            </a:pPr>
            <a:r>
              <a:rPr lang="en-AU" sz="2000" dirty="0">
                <a:latin typeface="Montserrat" panose="00000500000000000000" pitchFamily="50" charset="0"/>
              </a:rPr>
              <a:t>Remember in the event of fire the first priority is to raise the alarm and then only attempt to put out a fire if it is safe to do so- If you are unsure do not place yourself in danger.</a:t>
            </a:r>
          </a:p>
          <a:p>
            <a:pPr algn="l" eaLnBrk="1" hangingPunct="1">
              <a:lnSpc>
                <a:spcPct val="100000"/>
              </a:lnSpc>
              <a:spcBef>
                <a:spcPct val="30000"/>
              </a:spcBef>
              <a:buFontTx/>
              <a:buChar char="•"/>
            </a:pPr>
            <a:r>
              <a:rPr lang="en-AU" sz="2000" dirty="0">
                <a:latin typeface="Montserrat" panose="00000500000000000000" pitchFamily="50" charset="0"/>
              </a:rPr>
              <a:t>All fire extinguishes are coloured and labelled to indicate the type</a:t>
            </a:r>
          </a:p>
        </p:txBody>
      </p:sp>
      <p:sp>
        <p:nvSpPr>
          <p:cNvPr id="19460" name="Text Box 6"/>
          <p:cNvSpPr txBox="1">
            <a:spLocks noChangeArrowheads="1"/>
          </p:cNvSpPr>
          <p:nvPr/>
        </p:nvSpPr>
        <p:spPr bwMode="auto">
          <a:xfrm>
            <a:off x="3719736" y="836712"/>
            <a:ext cx="390378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9pPr>
          </a:lstStyle>
          <a:p>
            <a:pPr algn="l" eaLnBrk="1" hangingPunct="1">
              <a:lnSpc>
                <a:spcPct val="100000"/>
              </a:lnSpc>
              <a:spcBef>
                <a:spcPct val="50000"/>
              </a:spcBef>
            </a:pPr>
            <a:r>
              <a:rPr lang="en-US" sz="2800" b="1" dirty="0">
                <a:solidFill>
                  <a:schemeClr val="tx2"/>
                </a:solidFill>
                <a:latin typeface="Montserrat" panose="00000500000000000000" pitchFamily="50" charset="0"/>
              </a:rPr>
              <a:t>Fire Control</a:t>
            </a:r>
            <a:endParaRPr lang="en-AU" sz="2800" b="1" dirty="0">
              <a:solidFill>
                <a:schemeClr val="tx2"/>
              </a:solidFill>
              <a:latin typeface="Montserrat" panose="00000500000000000000" pitchFamily="50" charset="0"/>
            </a:endParaRPr>
          </a:p>
        </p:txBody>
      </p:sp>
      <p:pic>
        <p:nvPicPr>
          <p:cNvPr id="1136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84232" y="369218"/>
            <a:ext cx="3184460" cy="20768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5" descr="Wormald_-_Foam_Extinguisher">
            <a:extLst>
              <a:ext uri="{FF2B5EF4-FFF2-40B4-BE49-F238E27FC236}">
                <a16:creationId xmlns:a16="http://schemas.microsoft.com/office/drawing/2014/main" id="{A3384ED9-CA8C-4564-8150-94227D97C29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56033" y="2949324"/>
            <a:ext cx="1005254" cy="238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Dry_Chemical_Powder_FX">
            <a:extLst>
              <a:ext uri="{FF2B5EF4-FFF2-40B4-BE49-F238E27FC236}">
                <a16:creationId xmlns:a16="http://schemas.microsoft.com/office/drawing/2014/main" id="{1179B27C-C60B-44B2-AE84-6EC92E819D1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80486" y="2931166"/>
            <a:ext cx="973015"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CO2_Ext">
            <a:extLst>
              <a:ext uri="{FF2B5EF4-FFF2-40B4-BE49-F238E27FC236}">
                <a16:creationId xmlns:a16="http://schemas.microsoft.com/office/drawing/2014/main" id="{2A868419-6DF6-47C7-8639-2AE16B51578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390454" y="2931814"/>
            <a:ext cx="1043354"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a16="http://schemas.microsoft.com/office/drawing/2014/main" id="{29F2B6D0-D546-4C4C-973C-DB8AE35AA57F}"/>
              </a:ext>
            </a:extLst>
          </p:cNvPr>
          <p:cNvSpPr>
            <a:spLocks noChangeArrowheads="1"/>
          </p:cNvSpPr>
          <p:nvPr/>
        </p:nvSpPr>
        <p:spPr bwMode="auto">
          <a:xfrm>
            <a:off x="7407013" y="2535038"/>
            <a:ext cx="75533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1376363" eaLnBrk="1" hangingPunct="1"/>
            <a:r>
              <a:rPr lang="en-AU" sz="1400" b="1" dirty="0">
                <a:latin typeface="Montserrat" panose="00000500000000000000" pitchFamily="50" charset="0"/>
              </a:rPr>
              <a:t>Foam </a:t>
            </a:r>
          </a:p>
        </p:txBody>
      </p:sp>
      <p:sp>
        <p:nvSpPr>
          <p:cNvPr id="10" name="Rectangle 9">
            <a:extLst>
              <a:ext uri="{FF2B5EF4-FFF2-40B4-BE49-F238E27FC236}">
                <a16:creationId xmlns:a16="http://schemas.microsoft.com/office/drawing/2014/main" id="{CF80AB11-B8D1-43CD-A6E1-F96021C1B995}"/>
              </a:ext>
            </a:extLst>
          </p:cNvPr>
          <p:cNvSpPr>
            <a:spLocks noChangeArrowheads="1"/>
          </p:cNvSpPr>
          <p:nvPr/>
        </p:nvSpPr>
        <p:spPr bwMode="auto">
          <a:xfrm>
            <a:off x="8157407" y="2466807"/>
            <a:ext cx="120712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defTabSz="1376363" eaLnBrk="1" hangingPunct="1"/>
            <a:r>
              <a:rPr lang="en-AU" sz="1400" b="1" dirty="0">
                <a:latin typeface="Montserrat" panose="00000500000000000000" pitchFamily="50" charset="0"/>
              </a:rPr>
              <a:t>Dry Chemical </a:t>
            </a:r>
          </a:p>
          <a:p>
            <a:pPr algn="ctr" defTabSz="1376363" eaLnBrk="1" hangingPunct="1"/>
            <a:r>
              <a:rPr lang="en-AU" sz="1400" b="1" dirty="0">
                <a:latin typeface="Montserrat" panose="00000500000000000000" pitchFamily="50" charset="0"/>
              </a:rPr>
              <a:t>Powder</a:t>
            </a:r>
            <a:endParaRPr lang="en-US" sz="1400" b="1" dirty="0">
              <a:latin typeface="Montserrat" panose="00000500000000000000" pitchFamily="50" charset="0"/>
            </a:endParaRPr>
          </a:p>
        </p:txBody>
      </p:sp>
      <p:sp>
        <p:nvSpPr>
          <p:cNvPr id="11" name="Rectangle 10">
            <a:extLst>
              <a:ext uri="{FF2B5EF4-FFF2-40B4-BE49-F238E27FC236}">
                <a16:creationId xmlns:a16="http://schemas.microsoft.com/office/drawing/2014/main" id="{A8D23DD7-9B21-48B6-83DC-ADC91DF6EC27}"/>
              </a:ext>
            </a:extLst>
          </p:cNvPr>
          <p:cNvSpPr>
            <a:spLocks noChangeArrowheads="1"/>
          </p:cNvSpPr>
          <p:nvPr/>
        </p:nvSpPr>
        <p:spPr bwMode="auto">
          <a:xfrm>
            <a:off x="9598980" y="2535038"/>
            <a:ext cx="56457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1376363" eaLnBrk="1" hangingPunct="1"/>
            <a:r>
              <a:rPr lang="en-AU" sz="1400" b="1" dirty="0">
                <a:latin typeface="Montserrat" panose="00000500000000000000" pitchFamily="50" charset="0"/>
              </a:rPr>
              <a:t>CO2</a:t>
            </a:r>
            <a:endParaRPr lang="en-US" sz="1400" b="1" dirty="0">
              <a:latin typeface="Montserrat" panose="00000500000000000000" pitchFamily="50" charset="0"/>
            </a:endParaRPr>
          </a:p>
        </p:txBody>
      </p:sp>
      <p:sp>
        <p:nvSpPr>
          <p:cNvPr id="12" name="Rectangle 11">
            <a:extLst>
              <a:ext uri="{FF2B5EF4-FFF2-40B4-BE49-F238E27FC236}">
                <a16:creationId xmlns:a16="http://schemas.microsoft.com/office/drawing/2014/main" id="{CB585D92-8BF9-4AB7-9866-BA33C1D112E8}"/>
              </a:ext>
            </a:extLst>
          </p:cNvPr>
          <p:cNvSpPr>
            <a:spLocks noChangeArrowheads="1"/>
          </p:cNvSpPr>
          <p:nvPr/>
        </p:nvSpPr>
        <p:spPr bwMode="auto">
          <a:xfrm>
            <a:off x="7100773" y="5501978"/>
            <a:ext cx="103628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gn="ctr" defTabSz="1376363" eaLnBrk="1" hangingPunct="1"/>
            <a:r>
              <a:rPr lang="en-US" sz="1400" b="1" dirty="0">
                <a:latin typeface="Montserrat" panose="00000500000000000000" pitchFamily="50" charset="0"/>
              </a:rPr>
              <a:t>Flammable</a:t>
            </a:r>
          </a:p>
          <a:p>
            <a:pPr algn="ctr" defTabSz="1376363" eaLnBrk="1" hangingPunct="1"/>
            <a:r>
              <a:rPr lang="en-US" sz="1400" b="1" dirty="0">
                <a:latin typeface="Montserrat" panose="00000500000000000000" pitchFamily="50" charset="0"/>
              </a:rPr>
              <a:t>liquids</a:t>
            </a:r>
          </a:p>
        </p:txBody>
      </p:sp>
      <p:sp>
        <p:nvSpPr>
          <p:cNvPr id="13" name="Rectangle 12">
            <a:extLst>
              <a:ext uri="{FF2B5EF4-FFF2-40B4-BE49-F238E27FC236}">
                <a16:creationId xmlns:a16="http://schemas.microsoft.com/office/drawing/2014/main" id="{D8C88B63-22CF-4F92-9183-3B0DF0FE85B3}"/>
              </a:ext>
            </a:extLst>
          </p:cNvPr>
          <p:cNvSpPr>
            <a:spLocks noChangeArrowheads="1"/>
          </p:cNvSpPr>
          <p:nvPr/>
        </p:nvSpPr>
        <p:spPr bwMode="auto">
          <a:xfrm>
            <a:off x="8236703" y="5501978"/>
            <a:ext cx="103628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gn="ctr" defTabSz="1376363" eaLnBrk="1" hangingPunct="1"/>
            <a:r>
              <a:rPr lang="en-US" sz="1400" b="1" dirty="0">
                <a:latin typeface="Montserrat" panose="00000500000000000000" pitchFamily="50" charset="0"/>
              </a:rPr>
              <a:t>All types of </a:t>
            </a:r>
          </a:p>
          <a:p>
            <a:pPr algn="ctr" defTabSz="1376363" eaLnBrk="1" hangingPunct="1"/>
            <a:r>
              <a:rPr lang="en-US" sz="1400" b="1" dirty="0">
                <a:latin typeface="Montserrat" panose="00000500000000000000" pitchFamily="50" charset="0"/>
              </a:rPr>
              <a:t>fires</a:t>
            </a:r>
          </a:p>
        </p:txBody>
      </p:sp>
      <p:sp>
        <p:nvSpPr>
          <p:cNvPr id="14" name="Rectangle 13">
            <a:extLst>
              <a:ext uri="{FF2B5EF4-FFF2-40B4-BE49-F238E27FC236}">
                <a16:creationId xmlns:a16="http://schemas.microsoft.com/office/drawing/2014/main" id="{EACE5878-AFFD-40FC-81C9-B67CE9E5B88C}"/>
              </a:ext>
            </a:extLst>
          </p:cNvPr>
          <p:cNvSpPr>
            <a:spLocks noChangeArrowheads="1"/>
          </p:cNvSpPr>
          <p:nvPr/>
        </p:nvSpPr>
        <p:spPr bwMode="auto">
          <a:xfrm>
            <a:off x="9472280" y="5485197"/>
            <a:ext cx="906057"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gn="ctr" defTabSz="1376363" eaLnBrk="1" hangingPunct="1"/>
            <a:r>
              <a:rPr lang="en-US" sz="1400" b="1" dirty="0">
                <a:latin typeface="Montserrat" panose="00000500000000000000" pitchFamily="50" charset="0"/>
              </a:rPr>
              <a:t>Electrical </a:t>
            </a:r>
          </a:p>
          <a:p>
            <a:pPr algn="ctr" defTabSz="1376363" eaLnBrk="1" hangingPunct="1"/>
            <a:r>
              <a:rPr lang="en-US" sz="1400" b="1" dirty="0">
                <a:latin typeface="Montserrat" panose="00000500000000000000" pitchFamily="50" charset="0"/>
              </a:rPr>
              <a:t>fires</a:t>
            </a:r>
          </a:p>
        </p:txBody>
      </p:sp>
      <p:pic>
        <p:nvPicPr>
          <p:cNvPr id="15" name="Picture 16">
            <a:extLst>
              <a:ext uri="{FF2B5EF4-FFF2-40B4-BE49-F238E27FC236}">
                <a16:creationId xmlns:a16="http://schemas.microsoft.com/office/drawing/2014/main" id="{67C253A5-3821-419A-A734-351E9FDB662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563999" y="2911179"/>
            <a:ext cx="1395046" cy="2447925"/>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28575" cap="rnd">
                <a:solidFill>
                  <a:schemeClr val="bg1"/>
                </a:solidFill>
                <a:prstDash val="sysDot"/>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16" name="Rectangle 17">
            <a:extLst>
              <a:ext uri="{FF2B5EF4-FFF2-40B4-BE49-F238E27FC236}">
                <a16:creationId xmlns:a16="http://schemas.microsoft.com/office/drawing/2014/main" id="{C83C0AA0-4B66-4674-8A17-6C37349A3E62}"/>
              </a:ext>
            </a:extLst>
          </p:cNvPr>
          <p:cNvSpPr>
            <a:spLocks noChangeArrowheads="1"/>
          </p:cNvSpPr>
          <p:nvPr/>
        </p:nvSpPr>
        <p:spPr bwMode="auto">
          <a:xfrm>
            <a:off x="10962585" y="2479378"/>
            <a:ext cx="752129"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1376363" eaLnBrk="1" hangingPunct="1"/>
            <a:r>
              <a:rPr lang="en-AU" sz="1400" b="1" dirty="0">
                <a:latin typeface="Montserrat" panose="00000500000000000000" pitchFamily="50" charset="0"/>
              </a:rPr>
              <a:t>Water</a:t>
            </a:r>
            <a:endParaRPr lang="en-US" sz="1400" b="1" dirty="0">
              <a:latin typeface="Montserrat" panose="00000500000000000000" pitchFamily="50" charset="0"/>
            </a:endParaRPr>
          </a:p>
        </p:txBody>
      </p:sp>
      <p:sp>
        <p:nvSpPr>
          <p:cNvPr id="17" name="Rectangle 18">
            <a:extLst>
              <a:ext uri="{FF2B5EF4-FFF2-40B4-BE49-F238E27FC236}">
                <a16:creationId xmlns:a16="http://schemas.microsoft.com/office/drawing/2014/main" id="{04CE043A-2409-4CCF-9602-A58CFA908B88}"/>
              </a:ext>
            </a:extLst>
          </p:cNvPr>
          <p:cNvSpPr>
            <a:spLocks noChangeArrowheads="1"/>
          </p:cNvSpPr>
          <p:nvPr/>
        </p:nvSpPr>
        <p:spPr bwMode="auto">
          <a:xfrm>
            <a:off x="10962585" y="5359104"/>
            <a:ext cx="822047"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gn="ctr" defTabSz="1376363" eaLnBrk="1" hangingPunct="1"/>
            <a:r>
              <a:rPr lang="en-US" sz="1400" b="1" dirty="0">
                <a:latin typeface="Montserrat" panose="00000500000000000000" pitchFamily="50" charset="0"/>
              </a:rPr>
              <a:t>Paper or wood </a:t>
            </a:r>
          </a:p>
          <a:p>
            <a:pPr algn="ctr" defTabSz="1376363" eaLnBrk="1" hangingPunct="1"/>
            <a:r>
              <a:rPr lang="en-US" sz="1400" b="1" dirty="0">
                <a:latin typeface="Montserrat" panose="00000500000000000000" pitchFamily="50" charset="0"/>
              </a:rPr>
              <a:t>fires</a:t>
            </a:r>
          </a:p>
        </p:txBody>
      </p:sp>
    </p:spTree>
    <p:extLst>
      <p:ext uri="{BB962C8B-B14F-4D97-AF65-F5344CB8AC3E}">
        <p14:creationId xmlns:p14="http://schemas.microsoft.com/office/powerpoint/2010/main" val="294767848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2000"/>
                                  </p:stCondLst>
                                  <p:childTnLst>
                                    <p:set>
                                      <p:cBhvr>
                                        <p:cTn id="6" dur="1" fill="hold">
                                          <p:stCondLst>
                                            <p:cond delay="499"/>
                                          </p:stCondLst>
                                        </p:cTn>
                                        <p:tgtEl>
                                          <p:spTgt spid="1489925"/>
                                        </p:tgtEl>
                                        <p:attrNameLst>
                                          <p:attrName>style.visibility</p:attrName>
                                        </p:attrNameLst>
                                      </p:cBhvr>
                                      <p:to>
                                        <p:strVal val="visible"/>
                                      </p:to>
                                    </p:set>
                                  </p:childTnLst>
                                  <p:subTnLst>
                                    <p:set>
                                      <p:cBhvr override="childStyle">
                                        <p:cTn dur="1" fill="hold" display="0" masterRel="nextClick" afterEffect="1"/>
                                        <p:tgtEl>
                                          <p:spTgt spid="1489925"/>
                                        </p:tgtEl>
                                        <p:attrNameLst>
                                          <p:attrName>style.visibility</p:attrName>
                                        </p:attrNameLst>
                                      </p:cBhvr>
                                      <p:to>
                                        <p:strVal val="hidden"/>
                                      </p:to>
                                    </p:set>
                                  </p:subTnLst>
                                </p:cTn>
                              </p:par>
                              <p:par>
                                <p:cTn id="7" presetID="17" presetClass="entr" presetSubtype="10" fill="hold" nodeType="withEffect">
                                  <p:stCondLst>
                                    <p:cond delay="0"/>
                                  </p:stCondLst>
                                  <p:childTnLst>
                                    <p:set>
                                      <p:cBhvr>
                                        <p:cTn id="8" dur="1" fill="hold">
                                          <p:stCondLst>
                                            <p:cond delay="0"/>
                                          </p:stCondLst>
                                        </p:cTn>
                                        <p:tgtEl>
                                          <p:spTgt spid="6"/>
                                        </p:tgtEl>
                                        <p:attrNameLst>
                                          <p:attrName>style.visibility</p:attrName>
                                        </p:attrNameLst>
                                      </p:cBhvr>
                                      <p:to>
                                        <p:strVal val="visible"/>
                                      </p:to>
                                    </p:set>
                                    <p:anim calcmode="lin" valueType="num">
                                      <p:cBhvr>
                                        <p:cTn id="9" dur="500" fill="hold"/>
                                        <p:tgtEl>
                                          <p:spTgt spid="6"/>
                                        </p:tgtEl>
                                        <p:attrNameLst>
                                          <p:attrName>ppt_w</p:attrName>
                                        </p:attrNameLst>
                                      </p:cBhvr>
                                      <p:tavLst>
                                        <p:tav tm="0">
                                          <p:val>
                                            <p:fltVal val="0"/>
                                          </p:val>
                                        </p:tav>
                                        <p:tav tm="100000">
                                          <p:val>
                                            <p:strVal val="#ppt_w"/>
                                          </p:val>
                                        </p:tav>
                                      </p:tavLst>
                                    </p:anim>
                                    <p:anim calcmode="lin" valueType="num">
                                      <p:cBhvr>
                                        <p:cTn id="10" dur="500" fill="hold"/>
                                        <p:tgtEl>
                                          <p:spTgt spid="6"/>
                                        </p:tgtEl>
                                        <p:attrNameLst>
                                          <p:attrName>ppt_h</p:attrName>
                                        </p:attrNameLst>
                                      </p:cBhvr>
                                      <p:tavLst>
                                        <p:tav tm="0">
                                          <p:val>
                                            <p:strVal val="#ppt_h"/>
                                          </p:val>
                                        </p:tav>
                                        <p:tav tm="100000">
                                          <p:val>
                                            <p:strVal val="#ppt_h"/>
                                          </p:val>
                                        </p:tav>
                                      </p:tavLst>
                                    </p:anim>
                                  </p:childTnLst>
                                </p:cTn>
                              </p:par>
                              <p:par>
                                <p:cTn id="11" presetID="17" presetClass="entr" presetSubtype="1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strVal val="#ppt_h"/>
                                          </p:val>
                                        </p:tav>
                                        <p:tav tm="100000">
                                          <p:val>
                                            <p:strVal val="#ppt_h"/>
                                          </p:val>
                                        </p:tav>
                                      </p:tavLst>
                                    </p:anim>
                                  </p:childTnLst>
                                </p:cTn>
                              </p:par>
                              <p:par>
                                <p:cTn id="15" presetID="17" presetClass="entr" presetSubtype="1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9925" grpId="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3554" name="Rectangle 4"/>
          <p:cNvSpPr>
            <a:spLocks noChangeArrowheads="1"/>
          </p:cNvSpPr>
          <p:nvPr/>
        </p:nvSpPr>
        <p:spPr bwMode="auto">
          <a:xfrm>
            <a:off x="3287688" y="1292528"/>
            <a:ext cx="6979627" cy="547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l"/>
            <a:r>
              <a:rPr lang="en-US" sz="2800" b="1" dirty="0">
                <a:solidFill>
                  <a:schemeClr val="tx2"/>
                </a:solidFill>
                <a:latin typeface="Montserrat" panose="00000500000000000000" pitchFamily="50" charset="0"/>
              </a:rPr>
              <a:t>     Fitness for Work</a:t>
            </a:r>
            <a:endParaRPr lang="en-AU" sz="2800" b="1" dirty="0">
              <a:solidFill>
                <a:schemeClr val="tx2"/>
              </a:solidFill>
              <a:latin typeface="Montserrat" panose="00000500000000000000" pitchFamily="50" charset="0"/>
            </a:endParaRPr>
          </a:p>
        </p:txBody>
      </p:sp>
      <p:sp>
        <p:nvSpPr>
          <p:cNvPr id="1494022" name="Text Box 6"/>
          <p:cNvSpPr txBox="1">
            <a:spLocks noChangeArrowheads="1"/>
          </p:cNvSpPr>
          <p:nvPr/>
        </p:nvSpPr>
        <p:spPr bwMode="auto">
          <a:xfrm>
            <a:off x="2384182" y="4668838"/>
            <a:ext cx="5402873" cy="366712"/>
          </a:xfrm>
          <a:prstGeom prst="rect">
            <a:avLst/>
          </a:prstGeom>
          <a:noFill/>
          <a:ln>
            <a:noFill/>
          </a:ln>
          <a:effectLst/>
          <a:extLst>
            <a:ext uri="{909E8E84-426E-40DD-AFC4-6F175D3DCCD1}">
              <a14:hiddenFill xmlns:a14="http://schemas.microsoft.com/office/drawing/2010/main">
                <a:solidFill>
                  <a:srgbClr val="DDDDDD"/>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marL="187325" indent="-187325">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9pPr>
          </a:lstStyle>
          <a:p>
            <a:pPr algn="l" eaLnBrk="1" hangingPunct="1">
              <a:lnSpc>
                <a:spcPct val="100000"/>
              </a:lnSpc>
              <a:spcBef>
                <a:spcPct val="50000"/>
              </a:spcBef>
              <a:buClr>
                <a:schemeClr val="bg1"/>
              </a:buClr>
              <a:buSzPct val="130000"/>
              <a:buFontTx/>
              <a:buChar char="•"/>
            </a:pPr>
            <a:endParaRPr lang="en-AU" sz="1800" dirty="0">
              <a:solidFill>
                <a:schemeClr val="bg1"/>
              </a:solidFill>
              <a:latin typeface="Montserrat" panose="00000500000000000000" pitchFamily="50" charset="0"/>
            </a:endParaRPr>
          </a:p>
        </p:txBody>
      </p:sp>
      <p:sp>
        <p:nvSpPr>
          <p:cNvPr id="23557" name="Rectangle 8"/>
          <p:cNvSpPr>
            <a:spLocks noChangeArrowheads="1"/>
          </p:cNvSpPr>
          <p:nvPr/>
        </p:nvSpPr>
        <p:spPr bwMode="auto">
          <a:xfrm>
            <a:off x="2512444" y="2265035"/>
            <a:ext cx="5795859"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defTabSz="1376363" eaLnBrk="1" hangingPunct="1">
              <a:spcBef>
                <a:spcPts val="500"/>
              </a:spcBef>
              <a:spcAft>
                <a:spcPts val="500"/>
              </a:spcAft>
            </a:pPr>
            <a:r>
              <a:rPr lang="en-AU" sz="2000" dirty="0">
                <a:latin typeface="Montserrat" panose="00000500000000000000" pitchFamily="50" charset="0"/>
              </a:rPr>
              <a:t>All employees must present for work in a fit condition not adversely affected by alcohol, drugs, illness or fatigue.</a:t>
            </a:r>
            <a:r>
              <a:rPr lang="en-AU" sz="2000" b="1" dirty="0">
                <a:latin typeface="Montserrat" panose="00000500000000000000" pitchFamily="50" charset="0"/>
              </a:rPr>
              <a:t> </a:t>
            </a:r>
          </a:p>
        </p:txBody>
      </p:sp>
      <p:sp>
        <p:nvSpPr>
          <p:cNvPr id="23558" name="Rectangle 9"/>
          <p:cNvSpPr>
            <a:spLocks noChangeArrowheads="1"/>
          </p:cNvSpPr>
          <p:nvPr/>
        </p:nvSpPr>
        <p:spPr bwMode="auto">
          <a:xfrm>
            <a:off x="2512444" y="3528582"/>
            <a:ext cx="6200042"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1376363" eaLnBrk="1" hangingPunct="1"/>
            <a:r>
              <a:rPr lang="en-US" sz="2000" dirty="0">
                <a:solidFill>
                  <a:srgbClr val="000000"/>
                </a:solidFill>
                <a:latin typeface="Montserrat" panose="00000500000000000000" pitchFamily="50" charset="0"/>
              </a:rPr>
              <a:t>It is the responsibility of the employee to ensure that they report for work with a 0.00 Blood Alcohol reading.</a:t>
            </a:r>
            <a:r>
              <a:rPr lang="en-US" sz="2000" b="1" dirty="0">
                <a:solidFill>
                  <a:srgbClr val="000000"/>
                </a:solidFill>
                <a:latin typeface="Montserrat" panose="00000500000000000000" pitchFamily="50" charset="0"/>
              </a:rPr>
              <a:t> </a:t>
            </a:r>
          </a:p>
        </p:txBody>
      </p:sp>
      <p:sp>
        <p:nvSpPr>
          <p:cNvPr id="23560" name="Rectangle 11"/>
          <p:cNvSpPr>
            <a:spLocks noChangeArrowheads="1"/>
          </p:cNvSpPr>
          <p:nvPr/>
        </p:nvSpPr>
        <p:spPr bwMode="auto">
          <a:xfrm>
            <a:off x="2512444" y="4656933"/>
            <a:ext cx="7607781"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defTabSz="1376363" eaLnBrk="1" hangingPunct="1"/>
            <a:r>
              <a:rPr lang="en-AU" sz="2000" b="1" dirty="0">
                <a:solidFill>
                  <a:srgbClr val="000000"/>
                </a:solidFill>
                <a:latin typeface="Montserrat" panose="00000500000000000000" pitchFamily="50" charset="0"/>
              </a:rPr>
              <a:t>Drugs</a:t>
            </a:r>
          </a:p>
          <a:p>
            <a:pPr defTabSz="1376363" eaLnBrk="1" hangingPunct="1"/>
            <a:r>
              <a:rPr lang="en-AU" sz="2000" dirty="0">
                <a:solidFill>
                  <a:srgbClr val="000000"/>
                </a:solidFill>
                <a:latin typeface="Montserrat" panose="00000500000000000000" pitchFamily="50" charset="0"/>
              </a:rPr>
              <a:t>The use of illicit drugs whilst an employee of Allstate Recruitment will not be tolerated and instant dismissal will result.</a:t>
            </a:r>
          </a:p>
        </p:txBody>
      </p:sp>
      <p:pic>
        <p:nvPicPr>
          <p:cNvPr id="1167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03886" y="683465"/>
            <a:ext cx="2619375" cy="1743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673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20225" y="3136314"/>
            <a:ext cx="1754377" cy="18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extBox 8">
            <a:extLst>
              <a:ext uri="{FF2B5EF4-FFF2-40B4-BE49-F238E27FC236}">
                <a16:creationId xmlns:a16="http://schemas.microsoft.com/office/drawing/2014/main" id="{C7CC3A83-C131-4D80-8DB5-05D5FB4BF704}"/>
              </a:ext>
            </a:extLst>
          </p:cNvPr>
          <p:cNvSpPr txBox="1"/>
          <p:nvPr/>
        </p:nvSpPr>
        <p:spPr>
          <a:xfrm>
            <a:off x="700159" y="1900842"/>
            <a:ext cx="1812285" cy="3416320"/>
          </a:xfrm>
          <a:prstGeom prst="rect">
            <a:avLst/>
          </a:prstGeom>
          <a:noFill/>
        </p:spPr>
        <p:txBody>
          <a:bodyPr wrap="square" rtlCol="0">
            <a:spAutoFit/>
          </a:bodyPr>
          <a:lstStyle/>
          <a:p>
            <a:r>
              <a:rPr lang="en-AU" dirty="0">
                <a:solidFill>
                  <a:schemeClr val="accent1"/>
                </a:solidFill>
              </a:rPr>
              <a:t>Q. Do I have to report to work in a condition that enables me to perform my duties safely?</a:t>
            </a:r>
          </a:p>
        </p:txBody>
      </p:sp>
    </p:spTree>
    <p:extLst>
      <p:ext uri="{BB962C8B-B14F-4D97-AF65-F5344CB8AC3E}">
        <p14:creationId xmlns:p14="http://schemas.microsoft.com/office/powerpoint/2010/main" val="82445292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nodePh="1">
                                  <p:stCondLst>
                                    <p:cond delay="8000"/>
                                  </p:stCondLst>
                                  <p:endCondLst>
                                    <p:cond evt="begin" delay="0">
                                      <p:tn val="5"/>
                                    </p:cond>
                                  </p:endCondLst>
                                  <p:childTnLst>
                                    <p:set>
                                      <p:cBhvr>
                                        <p:cTn id="6" dur="1" fill="hold">
                                          <p:stCondLst>
                                            <p:cond delay="499"/>
                                          </p:stCondLst>
                                        </p:cTn>
                                        <p:tgtEl>
                                          <p:spTgt spid="14940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4022" grpId="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578" name="Rectangle 27"/>
          <p:cNvSpPr>
            <a:spLocks noChangeArrowheads="1"/>
          </p:cNvSpPr>
          <p:nvPr/>
        </p:nvSpPr>
        <p:spPr bwMode="auto">
          <a:xfrm>
            <a:off x="1271464" y="1580599"/>
            <a:ext cx="9073008" cy="24006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defTabSz="1376363" eaLnBrk="1" hangingPunct="1"/>
            <a:r>
              <a:rPr lang="en-US" sz="2000" b="1" dirty="0">
                <a:solidFill>
                  <a:srgbClr val="000000"/>
                </a:solidFill>
                <a:latin typeface="Montserrat" panose="00000500000000000000" pitchFamily="50" charset="0"/>
              </a:rPr>
              <a:t>Prescription Drugs:</a:t>
            </a:r>
          </a:p>
          <a:p>
            <a:pPr defTabSz="1376363" eaLnBrk="1" hangingPunct="1"/>
            <a:r>
              <a:rPr lang="en-US" sz="2000" dirty="0">
                <a:solidFill>
                  <a:srgbClr val="000000"/>
                </a:solidFill>
                <a:latin typeface="Montserrat" panose="00000500000000000000" pitchFamily="50" charset="0"/>
              </a:rPr>
              <a:t>All employees using prescription drugs which may affect their work performance, must advise their Supervisor and provide a medical certificate from their Doctor.</a:t>
            </a:r>
          </a:p>
          <a:p>
            <a:pPr defTabSz="1376363" eaLnBrk="1" hangingPunct="1"/>
            <a:r>
              <a:rPr lang="en-US" sz="2000" dirty="0">
                <a:solidFill>
                  <a:srgbClr val="000000"/>
                </a:solidFill>
                <a:latin typeface="Montserrat" panose="00000500000000000000" pitchFamily="50" charset="0"/>
              </a:rPr>
              <a:t>REMEMBER </a:t>
            </a:r>
          </a:p>
          <a:p>
            <a:pPr marL="342900" indent="-342900" defTabSz="1376363" eaLnBrk="1" hangingPunct="1">
              <a:buFont typeface="Arial" panose="020B0604020202020204" pitchFamily="34" charset="0"/>
              <a:buChar char="•"/>
            </a:pPr>
            <a:r>
              <a:rPr lang="en-US" sz="2000" dirty="0">
                <a:solidFill>
                  <a:srgbClr val="000000"/>
                </a:solidFill>
                <a:latin typeface="Montserrat" panose="00000500000000000000" pitchFamily="50" charset="0"/>
              </a:rPr>
              <a:t>Take your prescription(s) to your medicals</a:t>
            </a:r>
          </a:p>
          <a:p>
            <a:pPr marL="342900" indent="-342900" defTabSz="1376363" eaLnBrk="1" hangingPunct="1">
              <a:buFont typeface="Arial" panose="020B0604020202020204" pitchFamily="34" charset="0"/>
              <a:buChar char="•"/>
            </a:pPr>
            <a:r>
              <a:rPr lang="en-US" sz="2000" dirty="0">
                <a:solidFill>
                  <a:srgbClr val="000000"/>
                </a:solidFill>
                <a:latin typeface="Montserrat" panose="00000500000000000000" pitchFamily="50" charset="0"/>
              </a:rPr>
              <a:t>Provide a medical certificate from GP explaining your condition</a:t>
            </a:r>
          </a:p>
          <a:p>
            <a:pPr lvl="1" defTabSz="1376363" eaLnBrk="1" hangingPunct="1">
              <a:spcBef>
                <a:spcPct val="50000"/>
              </a:spcBef>
              <a:buSzPct val="130000"/>
            </a:pPr>
            <a:endParaRPr lang="en-AU" sz="2000" dirty="0">
              <a:solidFill>
                <a:srgbClr val="000000"/>
              </a:solidFill>
              <a:latin typeface="Montserrat" panose="00000500000000000000" pitchFamily="50" charset="0"/>
            </a:endParaRPr>
          </a:p>
        </p:txBody>
      </p:sp>
      <p:sp>
        <p:nvSpPr>
          <p:cNvPr id="24579" name="Text Box 4"/>
          <p:cNvSpPr txBox="1">
            <a:spLocks noChangeArrowheads="1"/>
          </p:cNvSpPr>
          <p:nvPr/>
        </p:nvSpPr>
        <p:spPr bwMode="auto">
          <a:xfrm>
            <a:off x="2681654" y="298450"/>
            <a:ext cx="9906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9pPr>
          </a:lstStyle>
          <a:p>
            <a:pPr algn="l" eaLnBrk="1" hangingPunct="1">
              <a:lnSpc>
                <a:spcPct val="100000"/>
              </a:lnSpc>
            </a:pPr>
            <a:endParaRPr lang="en-AU" sz="3600" b="1" dirty="0">
              <a:solidFill>
                <a:schemeClr val="bg1"/>
              </a:solidFill>
              <a:latin typeface="Montserrat" panose="00000500000000000000" pitchFamily="50" charset="0"/>
            </a:endParaRPr>
          </a:p>
        </p:txBody>
      </p:sp>
      <p:sp>
        <p:nvSpPr>
          <p:cNvPr id="24580" name="Text Box 5"/>
          <p:cNvSpPr txBox="1">
            <a:spLocks noChangeArrowheads="1"/>
          </p:cNvSpPr>
          <p:nvPr/>
        </p:nvSpPr>
        <p:spPr bwMode="auto">
          <a:xfrm>
            <a:off x="3672254" y="817549"/>
            <a:ext cx="3318537"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9pPr>
          </a:lstStyle>
          <a:p>
            <a:pPr algn="l" eaLnBrk="1" hangingPunct="1">
              <a:lnSpc>
                <a:spcPct val="100000"/>
              </a:lnSpc>
            </a:pPr>
            <a:r>
              <a:rPr lang="en-AU" sz="2800" b="1" dirty="0">
                <a:solidFill>
                  <a:schemeClr val="tx2"/>
                </a:solidFill>
                <a:latin typeface="Montserrat" panose="00000500000000000000" pitchFamily="50" charset="0"/>
              </a:rPr>
              <a:t>Fitness For Work</a:t>
            </a:r>
          </a:p>
        </p:txBody>
      </p:sp>
      <p:pic>
        <p:nvPicPr>
          <p:cNvPr id="1177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1464" y="4077072"/>
            <a:ext cx="2638425" cy="1733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776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44072" y="3957448"/>
            <a:ext cx="2946337" cy="18531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4611270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96069" name="Rectangle 5"/>
          <p:cNvSpPr>
            <a:spLocks noChangeArrowheads="1"/>
          </p:cNvSpPr>
          <p:nvPr/>
        </p:nvSpPr>
        <p:spPr bwMode="auto">
          <a:xfrm>
            <a:off x="2692212" y="3645024"/>
            <a:ext cx="6284108" cy="23698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spAutoFit/>
          </a:bodyPr>
          <a:lstStyle/>
          <a:p>
            <a:pPr marL="374650" indent="-273050">
              <a:lnSpc>
                <a:spcPct val="110000"/>
              </a:lnSpc>
              <a:buSzPct val="130000"/>
              <a:buFontTx/>
              <a:buChar char="•"/>
            </a:pPr>
            <a:r>
              <a:rPr lang="en-US" sz="2000" dirty="0">
                <a:solidFill>
                  <a:srgbClr val="000000"/>
                </a:solidFill>
                <a:latin typeface="Montserrat" panose="00000500000000000000" pitchFamily="50" charset="0"/>
              </a:rPr>
              <a:t>Workshops</a:t>
            </a:r>
          </a:p>
          <a:p>
            <a:pPr marL="374650" indent="-273050">
              <a:lnSpc>
                <a:spcPct val="110000"/>
              </a:lnSpc>
              <a:buSzPct val="130000"/>
              <a:buFontTx/>
              <a:buChar char="•"/>
            </a:pPr>
            <a:r>
              <a:rPr lang="en-US" sz="2000" dirty="0">
                <a:solidFill>
                  <a:srgbClr val="000000"/>
                </a:solidFill>
                <a:latin typeface="Montserrat" panose="00000500000000000000" pitchFamily="50" charset="0"/>
              </a:rPr>
              <a:t>Offices</a:t>
            </a:r>
          </a:p>
          <a:p>
            <a:pPr marL="374650" indent="-273050">
              <a:lnSpc>
                <a:spcPct val="110000"/>
              </a:lnSpc>
              <a:buSzPct val="130000"/>
              <a:buFontTx/>
              <a:buChar char="•"/>
            </a:pPr>
            <a:r>
              <a:rPr lang="en-US" sz="2000" dirty="0">
                <a:solidFill>
                  <a:srgbClr val="000000"/>
                </a:solidFill>
                <a:latin typeface="Montserrat" panose="00000500000000000000" pitchFamily="50" charset="0"/>
              </a:rPr>
              <a:t>Crib rooms</a:t>
            </a:r>
          </a:p>
          <a:p>
            <a:pPr marL="374650" indent="-273050">
              <a:lnSpc>
                <a:spcPct val="110000"/>
              </a:lnSpc>
              <a:buSzPct val="130000"/>
              <a:buFontTx/>
              <a:buChar char="•"/>
            </a:pPr>
            <a:r>
              <a:rPr lang="en-US" sz="2000" dirty="0">
                <a:solidFill>
                  <a:srgbClr val="000000"/>
                </a:solidFill>
                <a:latin typeface="Montserrat" panose="00000500000000000000" pitchFamily="50" charset="0"/>
              </a:rPr>
              <a:t>Toilet facilities</a:t>
            </a:r>
          </a:p>
          <a:p>
            <a:pPr marL="374650" indent="-273050">
              <a:lnSpc>
                <a:spcPct val="110000"/>
              </a:lnSpc>
              <a:buSzPct val="130000"/>
              <a:buFontTx/>
              <a:buChar char="•"/>
            </a:pPr>
            <a:r>
              <a:rPr lang="en-US" sz="2000" dirty="0">
                <a:solidFill>
                  <a:srgbClr val="000000"/>
                </a:solidFill>
                <a:latin typeface="Montserrat" panose="00000500000000000000" pitchFamily="50" charset="0"/>
              </a:rPr>
              <a:t>Company vehicles, and,</a:t>
            </a:r>
          </a:p>
          <a:p>
            <a:pPr marL="374650" indent="-273050">
              <a:lnSpc>
                <a:spcPct val="110000"/>
              </a:lnSpc>
              <a:buSzPct val="130000"/>
              <a:buFontTx/>
              <a:buChar char="•"/>
            </a:pPr>
            <a:r>
              <a:rPr lang="en-US" sz="2000" dirty="0">
                <a:solidFill>
                  <a:srgbClr val="000000"/>
                </a:solidFill>
                <a:latin typeface="Montserrat" panose="00000500000000000000" pitchFamily="50" charset="0"/>
              </a:rPr>
              <a:t>in any designated non-smoking area , inside or outside.</a:t>
            </a:r>
          </a:p>
        </p:txBody>
      </p:sp>
      <p:sp>
        <p:nvSpPr>
          <p:cNvPr id="1496070" name="Text Box 6"/>
          <p:cNvSpPr txBox="1">
            <a:spLocks noChangeArrowheads="1"/>
          </p:cNvSpPr>
          <p:nvPr/>
        </p:nvSpPr>
        <p:spPr bwMode="auto">
          <a:xfrm>
            <a:off x="2748326" y="1535594"/>
            <a:ext cx="7637585"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9pPr>
          </a:lstStyle>
          <a:p>
            <a:pPr algn="l">
              <a:lnSpc>
                <a:spcPct val="100000"/>
              </a:lnSpc>
              <a:spcBef>
                <a:spcPct val="50000"/>
              </a:spcBef>
            </a:pPr>
            <a:r>
              <a:rPr lang="en-US" sz="2000" dirty="0">
                <a:solidFill>
                  <a:srgbClr val="000000"/>
                </a:solidFill>
                <a:latin typeface="Montserrat" panose="00000500000000000000" pitchFamily="50" charset="0"/>
              </a:rPr>
              <a:t>Smoking is </a:t>
            </a:r>
            <a:r>
              <a:rPr lang="en-US" sz="2000" dirty="0" err="1">
                <a:solidFill>
                  <a:srgbClr val="000000"/>
                </a:solidFill>
                <a:latin typeface="Montserrat" panose="00000500000000000000" pitchFamily="50" charset="0"/>
              </a:rPr>
              <a:t>recognised</a:t>
            </a:r>
            <a:r>
              <a:rPr lang="en-US" sz="2000" dirty="0">
                <a:solidFill>
                  <a:srgbClr val="000000"/>
                </a:solidFill>
                <a:latin typeface="Montserrat" panose="00000500000000000000" pitchFamily="50" charset="0"/>
              </a:rPr>
              <a:t> as presenting a danger to the health of those who smoke and to others around them. We have a responsibility to non-smokers to provide them with a smoke free environment.</a:t>
            </a:r>
          </a:p>
        </p:txBody>
      </p:sp>
      <p:sp>
        <p:nvSpPr>
          <p:cNvPr id="1496071" name="Text Box 7"/>
          <p:cNvSpPr txBox="1">
            <a:spLocks noChangeArrowheads="1"/>
          </p:cNvSpPr>
          <p:nvPr/>
        </p:nvSpPr>
        <p:spPr bwMode="auto">
          <a:xfrm>
            <a:off x="2718148" y="2859033"/>
            <a:ext cx="5454162"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9pPr>
          </a:lstStyle>
          <a:p>
            <a:pPr algn="l">
              <a:lnSpc>
                <a:spcPct val="100000"/>
              </a:lnSpc>
              <a:spcBef>
                <a:spcPct val="50000"/>
              </a:spcBef>
            </a:pPr>
            <a:r>
              <a:rPr lang="en-US" sz="2000" b="1" dirty="0">
                <a:solidFill>
                  <a:srgbClr val="000000"/>
                </a:solidFill>
                <a:latin typeface="Montserrat" panose="00000500000000000000" pitchFamily="50" charset="0"/>
              </a:rPr>
              <a:t>Smoking is </a:t>
            </a:r>
            <a:r>
              <a:rPr lang="ja-JP" altLang="en-US" sz="2000" b="1" dirty="0">
                <a:solidFill>
                  <a:srgbClr val="000000"/>
                </a:solidFill>
                <a:latin typeface="Montserrat" panose="00000500000000000000" pitchFamily="50" charset="0"/>
              </a:rPr>
              <a:t>“</a:t>
            </a:r>
            <a:r>
              <a:rPr lang="en-US" sz="2000" b="1" dirty="0">
                <a:solidFill>
                  <a:srgbClr val="000000"/>
                </a:solidFill>
                <a:latin typeface="Montserrat" panose="00000500000000000000" pitchFamily="50" charset="0"/>
              </a:rPr>
              <a:t>prohibited</a:t>
            </a:r>
            <a:r>
              <a:rPr lang="ja-JP" altLang="en-US" sz="2000" b="1" dirty="0">
                <a:solidFill>
                  <a:srgbClr val="000000"/>
                </a:solidFill>
                <a:latin typeface="Montserrat" panose="00000500000000000000" pitchFamily="50" charset="0"/>
              </a:rPr>
              <a:t>”</a:t>
            </a:r>
            <a:r>
              <a:rPr lang="en-US" sz="2000" b="1" dirty="0">
                <a:solidFill>
                  <a:srgbClr val="000000"/>
                </a:solidFill>
                <a:latin typeface="Montserrat" panose="00000500000000000000" pitchFamily="50" charset="0"/>
              </a:rPr>
              <a:t> in all enclosed work areas such as:</a:t>
            </a:r>
          </a:p>
        </p:txBody>
      </p:sp>
      <p:sp>
        <p:nvSpPr>
          <p:cNvPr id="25606" name="Rectangle 8"/>
          <p:cNvSpPr>
            <a:spLocks noChangeArrowheads="1"/>
          </p:cNvSpPr>
          <p:nvPr/>
        </p:nvSpPr>
        <p:spPr bwMode="auto">
          <a:xfrm>
            <a:off x="3215680" y="803830"/>
            <a:ext cx="6979627" cy="573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l"/>
            <a:r>
              <a:rPr lang="en-US" sz="2800" dirty="0">
                <a:solidFill>
                  <a:schemeClr val="tx2"/>
                </a:solidFill>
                <a:latin typeface="Montserrat" panose="00000500000000000000" pitchFamily="50" charset="0"/>
              </a:rPr>
              <a:t>     </a:t>
            </a:r>
            <a:r>
              <a:rPr lang="en-US" sz="2800" b="1" dirty="0">
                <a:solidFill>
                  <a:schemeClr val="tx2"/>
                </a:solidFill>
                <a:latin typeface="Montserrat" panose="00000500000000000000" pitchFamily="50" charset="0"/>
              </a:rPr>
              <a:t>Smoking Policy</a:t>
            </a:r>
            <a:endParaRPr lang="en-AU" sz="2800" b="1" dirty="0">
              <a:solidFill>
                <a:schemeClr val="tx2"/>
              </a:solidFill>
              <a:latin typeface="Montserrat" panose="00000500000000000000" pitchFamily="50" charset="0"/>
            </a:endParaRPr>
          </a:p>
        </p:txBody>
      </p:sp>
      <p:pic>
        <p:nvPicPr>
          <p:cNvPr id="7" name="Picture 6">
            <a:extLst>
              <a:ext uri="{FF2B5EF4-FFF2-40B4-BE49-F238E27FC236}">
                <a16:creationId xmlns:a16="http://schemas.microsoft.com/office/drawing/2014/main" id="{CCF3A7E1-861D-49B9-B0FF-7855EE582A5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36360" y="2310942"/>
            <a:ext cx="2532038" cy="3376051"/>
          </a:xfrm>
          <a:prstGeom prst="rect">
            <a:avLst/>
          </a:prstGeom>
        </p:spPr>
      </p:pic>
      <p:sp>
        <p:nvSpPr>
          <p:cNvPr id="2" name="TextBox 1">
            <a:extLst>
              <a:ext uri="{FF2B5EF4-FFF2-40B4-BE49-F238E27FC236}">
                <a16:creationId xmlns:a16="http://schemas.microsoft.com/office/drawing/2014/main" id="{7945AFA8-ECBA-4F26-9B94-1776BCDA1795}"/>
              </a:ext>
            </a:extLst>
          </p:cNvPr>
          <p:cNvSpPr txBox="1"/>
          <p:nvPr/>
        </p:nvSpPr>
        <p:spPr>
          <a:xfrm>
            <a:off x="9054207" y="5722812"/>
            <a:ext cx="3096344" cy="261610"/>
          </a:xfrm>
          <a:prstGeom prst="rect">
            <a:avLst/>
          </a:prstGeom>
          <a:noFill/>
        </p:spPr>
        <p:txBody>
          <a:bodyPr wrap="square" rtlCol="0">
            <a:spAutoFit/>
          </a:bodyPr>
          <a:lstStyle/>
          <a:p>
            <a:r>
              <a:rPr lang="en-AU" sz="1100" dirty="0"/>
              <a:t>No Smoking Signage at Allstate Recruitment Office</a:t>
            </a:r>
          </a:p>
        </p:txBody>
      </p:sp>
    </p:spTree>
    <p:extLst>
      <p:ext uri="{BB962C8B-B14F-4D97-AF65-F5344CB8AC3E}">
        <p14:creationId xmlns:p14="http://schemas.microsoft.com/office/powerpoint/2010/main" val="160775376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2000"/>
                                  </p:stCondLst>
                                  <p:childTnLst>
                                    <p:set>
                                      <p:cBhvr>
                                        <p:cTn id="6" dur="1" fill="hold">
                                          <p:stCondLst>
                                            <p:cond delay="499"/>
                                          </p:stCondLst>
                                        </p:cTn>
                                        <p:tgtEl>
                                          <p:spTgt spid="1496070"/>
                                        </p:tgtEl>
                                        <p:attrNameLst>
                                          <p:attrName>style.visibility</p:attrName>
                                        </p:attrNameLst>
                                      </p:cBhvr>
                                      <p:to>
                                        <p:strVal val="visible"/>
                                      </p:to>
                                    </p:set>
                                  </p:childTnLst>
                                </p:cTn>
                              </p:par>
                            </p:childTnLst>
                          </p:cTn>
                        </p:par>
                        <p:par>
                          <p:cTn id="7" fill="hold" nodeType="afterGroup">
                            <p:stCondLst>
                              <p:cond delay="2500"/>
                            </p:stCondLst>
                            <p:childTnLst>
                              <p:par>
                                <p:cTn id="8" presetID="1" presetClass="entr" presetSubtype="0" fill="hold" grpId="0" nodeType="afterEffect">
                                  <p:stCondLst>
                                    <p:cond delay="11000"/>
                                  </p:stCondLst>
                                  <p:childTnLst>
                                    <p:set>
                                      <p:cBhvr>
                                        <p:cTn id="9" dur="1" fill="hold">
                                          <p:stCondLst>
                                            <p:cond delay="499"/>
                                          </p:stCondLst>
                                        </p:cTn>
                                        <p:tgtEl>
                                          <p:spTgt spid="1496071"/>
                                        </p:tgtEl>
                                        <p:attrNameLst>
                                          <p:attrName>style.visibility</p:attrName>
                                        </p:attrNameLst>
                                      </p:cBhvr>
                                      <p:to>
                                        <p:strVal val="visible"/>
                                      </p:to>
                                    </p:set>
                                  </p:childTnLst>
                                </p:cTn>
                              </p:par>
                            </p:childTnLst>
                          </p:cTn>
                        </p:par>
                        <p:par>
                          <p:cTn id="10" fill="hold" nodeType="afterGroup">
                            <p:stCondLst>
                              <p:cond delay="14000"/>
                            </p:stCondLst>
                            <p:childTnLst>
                              <p:par>
                                <p:cTn id="11" presetID="1" presetClass="entr" presetSubtype="0" fill="hold" grpId="0" nodeType="afterEffect">
                                  <p:stCondLst>
                                    <p:cond delay="5000"/>
                                  </p:stCondLst>
                                  <p:childTnLst>
                                    <p:set>
                                      <p:cBhvr>
                                        <p:cTn id="12" dur="1" fill="hold">
                                          <p:stCondLst>
                                            <p:cond delay="499"/>
                                          </p:stCondLst>
                                        </p:cTn>
                                        <p:tgtEl>
                                          <p:spTgt spid="14960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6069" grpId="0" autoUpdateAnimBg="0"/>
      <p:bldP spid="1496070" grpId="0" autoUpdateAnimBg="0"/>
      <p:bldP spid="1496071" grpId="0"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19620" name="Rectangle 4"/>
          <p:cNvSpPr>
            <a:spLocks noChangeArrowheads="1"/>
          </p:cNvSpPr>
          <p:nvPr/>
        </p:nvSpPr>
        <p:spPr bwMode="auto">
          <a:xfrm>
            <a:off x="3647728" y="791918"/>
            <a:ext cx="721262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100000"/>
              </a:lnSpc>
              <a:spcBef>
                <a:spcPct val="50000"/>
              </a:spcBef>
            </a:pPr>
            <a:r>
              <a:rPr lang="en-US" sz="2800" b="1" dirty="0">
                <a:solidFill>
                  <a:schemeClr val="tx2"/>
                </a:solidFill>
                <a:latin typeface="Montserrat" panose="00000500000000000000" pitchFamily="50" charset="0"/>
              </a:rPr>
              <a:t>Mandatory  Signs - Blue &amp; White</a:t>
            </a:r>
          </a:p>
        </p:txBody>
      </p:sp>
      <p:sp>
        <p:nvSpPr>
          <p:cNvPr id="1519622" name="Rectangle 6"/>
          <p:cNvSpPr>
            <a:spLocks noChangeArrowheads="1"/>
          </p:cNvSpPr>
          <p:nvPr/>
        </p:nvSpPr>
        <p:spPr bwMode="auto">
          <a:xfrm>
            <a:off x="2324882" y="4941168"/>
            <a:ext cx="7510097"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lnSpc>
                <a:spcPct val="100000"/>
              </a:lnSpc>
            </a:pPr>
            <a:r>
              <a:rPr lang="en-AU" sz="2000" b="1" dirty="0">
                <a:solidFill>
                  <a:srgbClr val="000000"/>
                </a:solidFill>
                <a:latin typeface="Montserrat" panose="00000500000000000000" pitchFamily="50" charset="0"/>
              </a:rPr>
              <a:t>Whenever these signs are encountered you must wear the appropriate Personal Protective Equipment.</a:t>
            </a:r>
          </a:p>
        </p:txBody>
      </p:sp>
      <p:grpSp>
        <p:nvGrpSpPr>
          <p:cNvPr id="30725" name="Group 15"/>
          <p:cNvGrpSpPr>
            <a:grpSpLocks/>
          </p:cNvGrpSpPr>
          <p:nvPr/>
        </p:nvGrpSpPr>
        <p:grpSpPr bwMode="auto">
          <a:xfrm>
            <a:off x="2324882" y="2060848"/>
            <a:ext cx="8308731" cy="1912938"/>
            <a:chOff x="444" y="890"/>
            <a:chExt cx="5670" cy="1205"/>
          </a:xfrm>
        </p:grpSpPr>
        <p:pic>
          <p:nvPicPr>
            <p:cNvPr id="30726"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 y="890"/>
              <a:ext cx="973" cy="1181"/>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28575" cap="rnd">
                  <a:solidFill>
                    <a:schemeClr val="bg1"/>
                  </a:solidFill>
                  <a:prstDash val="sysDot"/>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30727"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96" y="890"/>
              <a:ext cx="955" cy="1205"/>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28575" cap="rnd">
                  <a:solidFill>
                    <a:schemeClr val="bg1"/>
                  </a:solidFill>
                  <a:prstDash val="sysDot"/>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30728" name="Picture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16" y="890"/>
              <a:ext cx="985" cy="1193"/>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28575" cap="rnd">
                  <a:solidFill>
                    <a:schemeClr val="bg1"/>
                  </a:solidFill>
                  <a:prstDash val="sysDot"/>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30729" name="Picture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56" y="890"/>
              <a:ext cx="948" cy="1186"/>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28575" cap="rnd">
                  <a:solidFill>
                    <a:schemeClr val="bg1"/>
                  </a:solidFill>
                  <a:prstDash val="sysDot"/>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30730" name="Picture 1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10" y="890"/>
              <a:ext cx="951" cy="1180"/>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28575" cap="rnd">
                  <a:solidFill>
                    <a:schemeClr val="bg1"/>
                  </a:solidFill>
                  <a:prstDash val="sysDot"/>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30731" name="Picture 1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50" y="890"/>
              <a:ext cx="964" cy="1193"/>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28575" cap="rnd">
                  <a:solidFill>
                    <a:schemeClr val="bg1"/>
                  </a:solidFill>
                  <a:prstDash val="sysDot"/>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grpSp>
    </p:spTree>
    <p:extLst>
      <p:ext uri="{BB962C8B-B14F-4D97-AF65-F5344CB8AC3E}">
        <p14:creationId xmlns:p14="http://schemas.microsoft.com/office/powerpoint/2010/main" val="215852291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5196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9622" grpId="0"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20645" name="Rectangle 5"/>
          <p:cNvSpPr>
            <a:spLocks noChangeArrowheads="1"/>
          </p:cNvSpPr>
          <p:nvPr/>
        </p:nvSpPr>
        <p:spPr bwMode="auto">
          <a:xfrm>
            <a:off x="3791744" y="810191"/>
            <a:ext cx="717892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100000"/>
              </a:lnSpc>
              <a:spcBef>
                <a:spcPct val="50000"/>
              </a:spcBef>
            </a:pPr>
            <a:r>
              <a:rPr lang="en-US" sz="2800" b="1" dirty="0">
                <a:solidFill>
                  <a:schemeClr val="tx2"/>
                </a:solidFill>
                <a:latin typeface="Montserrat" panose="00000500000000000000" pitchFamily="50" charset="0"/>
              </a:rPr>
              <a:t>Warning Signs - Black And  Yellow</a:t>
            </a:r>
          </a:p>
        </p:txBody>
      </p:sp>
      <p:sp>
        <p:nvSpPr>
          <p:cNvPr id="1520646" name="Rectangle 6"/>
          <p:cNvSpPr>
            <a:spLocks noChangeArrowheads="1"/>
          </p:cNvSpPr>
          <p:nvPr/>
        </p:nvSpPr>
        <p:spPr bwMode="auto">
          <a:xfrm>
            <a:off x="2241877" y="4725144"/>
            <a:ext cx="8446477"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nSpc>
                <a:spcPct val="100000"/>
              </a:lnSpc>
              <a:spcBef>
                <a:spcPct val="50000"/>
              </a:spcBef>
            </a:pPr>
            <a:r>
              <a:rPr lang="en-AU" sz="2000" b="1" dirty="0">
                <a:solidFill>
                  <a:srgbClr val="000000"/>
                </a:solidFill>
                <a:latin typeface="Montserrat" panose="00000500000000000000" pitchFamily="50" charset="0"/>
              </a:rPr>
              <a:t>Whenever these signs are encountered you must be careful</a:t>
            </a:r>
          </a:p>
          <a:p>
            <a:pPr>
              <a:lnSpc>
                <a:spcPct val="100000"/>
              </a:lnSpc>
              <a:spcBef>
                <a:spcPct val="50000"/>
              </a:spcBef>
            </a:pPr>
            <a:r>
              <a:rPr lang="en-AU" sz="2000" b="1" dirty="0">
                <a:solidFill>
                  <a:srgbClr val="000000"/>
                </a:solidFill>
                <a:latin typeface="Montserrat" panose="00000500000000000000" pitchFamily="50" charset="0"/>
              </a:rPr>
              <a:t>These signs are placed for your protection</a:t>
            </a:r>
            <a:r>
              <a:rPr lang="en-AU" sz="2000" dirty="0">
                <a:solidFill>
                  <a:srgbClr val="000000"/>
                </a:solidFill>
                <a:latin typeface="Montserrat" panose="00000500000000000000" pitchFamily="50" charset="0"/>
              </a:rPr>
              <a:t>.</a:t>
            </a:r>
            <a:endParaRPr lang="en-US" sz="2000" dirty="0">
              <a:solidFill>
                <a:srgbClr val="000000"/>
              </a:solidFill>
              <a:latin typeface="Montserrat" panose="00000500000000000000" pitchFamily="50" charset="0"/>
            </a:endParaRPr>
          </a:p>
        </p:txBody>
      </p:sp>
      <p:pic>
        <p:nvPicPr>
          <p:cNvPr id="31749" name="Picture 17" descr="Hazard sign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79576" y="1933575"/>
            <a:ext cx="8427426" cy="207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5472339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5206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0646"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2207568" y="980729"/>
            <a:ext cx="7704856" cy="4154984"/>
          </a:xfrm>
          <a:prstGeom prst="rect">
            <a:avLst/>
          </a:prstGeom>
        </p:spPr>
        <p:txBody>
          <a:bodyPr wrap="square">
            <a:spAutoFit/>
          </a:bodyPr>
          <a:lstStyle/>
          <a:p>
            <a:pPr algn="just"/>
            <a:endParaRPr lang="en-US" dirty="0">
              <a:latin typeface="Montserrat" panose="00000500000000000000" pitchFamily="50" charset="0"/>
              <a:cs typeface="Arial" charset="0"/>
            </a:endParaRPr>
          </a:p>
          <a:p>
            <a:pPr algn="just"/>
            <a:endParaRPr lang="en-US" dirty="0">
              <a:latin typeface="Montserrat" panose="00000500000000000000" pitchFamily="50" charset="0"/>
              <a:cs typeface="Arial" charset="0"/>
            </a:endParaRPr>
          </a:p>
          <a:p>
            <a:pPr algn="ctr"/>
            <a:r>
              <a:rPr lang="en-AU" dirty="0">
                <a:latin typeface="Montserrat" panose="00000500000000000000"/>
              </a:rPr>
              <a:t>Allstate Recruitment Pty Ltd is a privately owned Australian company founded by resources sector industry professionals.</a:t>
            </a:r>
          </a:p>
          <a:p>
            <a:pPr algn="ctr"/>
            <a:endParaRPr lang="en-AU" dirty="0">
              <a:latin typeface="Montserrat" panose="00000500000000000000"/>
            </a:endParaRPr>
          </a:p>
          <a:p>
            <a:pPr algn="ctr"/>
            <a:r>
              <a:rPr lang="en-AU" dirty="0">
                <a:latin typeface="Montserrat" panose="00000500000000000000"/>
              </a:rPr>
              <a:t>We are a recruitment provider that specialise in the resources sector with particular focus on trade and supervisory based positions. </a:t>
            </a:r>
          </a:p>
          <a:p>
            <a:pPr algn="ctr"/>
            <a:endParaRPr lang="en-AU" dirty="0">
              <a:latin typeface="Montserrat" panose="00000500000000000000"/>
            </a:endParaRPr>
          </a:p>
          <a:p>
            <a:pPr algn="ctr"/>
            <a:r>
              <a:rPr lang="en-AU" dirty="0">
                <a:latin typeface="Montserrat" panose="00000500000000000000"/>
              </a:rPr>
              <a:t>We supply contractors to All States of Australia!</a:t>
            </a:r>
          </a:p>
        </p:txBody>
      </p:sp>
      <p:sp>
        <p:nvSpPr>
          <p:cNvPr id="5" name="Rectangle 13"/>
          <p:cNvSpPr>
            <a:spLocks noChangeArrowheads="1"/>
          </p:cNvSpPr>
          <p:nvPr/>
        </p:nvSpPr>
        <p:spPr bwMode="auto">
          <a:xfrm>
            <a:off x="4295800" y="656879"/>
            <a:ext cx="4752528"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1433" tIns="45717" rIns="91433" bIns="45717" anchor="ctr"/>
          <a:lstStyle/>
          <a:p>
            <a:pPr algn="l"/>
            <a:r>
              <a:rPr lang="en-AU" sz="2800" dirty="0">
                <a:solidFill>
                  <a:schemeClr val="tx2"/>
                </a:solidFill>
                <a:latin typeface="Montserrat" panose="00000500000000000000" pitchFamily="50" charset="0"/>
              </a:rPr>
              <a:t>    </a:t>
            </a:r>
            <a:r>
              <a:rPr lang="en-AU" sz="2800" b="1" dirty="0">
                <a:solidFill>
                  <a:schemeClr val="tx2"/>
                </a:solidFill>
                <a:latin typeface="Montserrat" panose="00000500000000000000" pitchFamily="50" charset="0"/>
              </a:rPr>
              <a:t>Our History</a:t>
            </a:r>
          </a:p>
        </p:txBody>
      </p:sp>
      <p:pic>
        <p:nvPicPr>
          <p:cNvPr id="3" name="Picture 2">
            <a:extLst>
              <a:ext uri="{FF2B5EF4-FFF2-40B4-BE49-F238E27FC236}">
                <a16:creationId xmlns:a16="http://schemas.microsoft.com/office/drawing/2014/main" id="{3028EC7C-CFCD-498A-9A19-5C58F51E514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72464" y="764704"/>
            <a:ext cx="1498476" cy="1997968"/>
          </a:xfrm>
          <a:prstGeom prst="rect">
            <a:avLst/>
          </a:prstGeom>
        </p:spPr>
      </p:pic>
    </p:spTree>
    <p:extLst>
      <p:ext uri="{BB962C8B-B14F-4D97-AF65-F5344CB8AC3E}">
        <p14:creationId xmlns:p14="http://schemas.microsoft.com/office/powerpoint/2010/main" val="144857954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21668" name="Rectangle 4"/>
          <p:cNvSpPr>
            <a:spLocks noChangeArrowheads="1"/>
          </p:cNvSpPr>
          <p:nvPr/>
        </p:nvSpPr>
        <p:spPr bwMode="auto">
          <a:xfrm>
            <a:off x="4151784" y="713369"/>
            <a:ext cx="4973456"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lnSpc>
                <a:spcPct val="100000"/>
              </a:lnSpc>
            </a:pPr>
            <a:r>
              <a:rPr lang="en-US" sz="2800" b="1" dirty="0">
                <a:latin typeface="Times New Roman" charset="0"/>
              </a:rPr>
              <a:t> </a:t>
            </a:r>
            <a:r>
              <a:rPr lang="en-US" sz="2800" b="1" dirty="0">
                <a:solidFill>
                  <a:schemeClr val="tx2"/>
                </a:solidFill>
                <a:latin typeface="Montserrat" panose="00000500000000000000" pitchFamily="50" charset="0"/>
              </a:rPr>
              <a:t>Prohibitory Signs - Red, Black and White</a:t>
            </a:r>
          </a:p>
        </p:txBody>
      </p:sp>
      <p:pic>
        <p:nvPicPr>
          <p:cNvPr id="1521669" name="Picture 5"/>
          <p:cNvPicPr>
            <a:picLocks noChangeArrowheads="1"/>
          </p:cNvPicPr>
          <p:nvPr/>
        </p:nvPicPr>
        <p:blipFill>
          <a:blip r:embed="rId3" cstate="print">
            <a:extLst>
              <a:ext uri="{28A0092B-C50C-407E-A947-70E740481C1C}">
                <a14:useLocalDpi xmlns:a14="http://schemas.microsoft.com/office/drawing/2010/main" val="0"/>
              </a:ext>
            </a:extLst>
          </a:blip>
          <a:srcRect t="3239" b="8099"/>
          <a:stretch>
            <a:fillRect/>
          </a:stretch>
        </p:blipFill>
        <p:spPr bwMode="auto">
          <a:xfrm>
            <a:off x="6240016" y="2347910"/>
            <a:ext cx="4572000" cy="1584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521670" name="Picture 6"/>
          <p:cNvPicPr>
            <a:picLocks noChangeArrowheads="1"/>
          </p:cNvPicPr>
          <p:nvPr/>
        </p:nvPicPr>
        <p:blipFill>
          <a:blip r:embed="rId4" cstate="print">
            <a:extLst>
              <a:ext uri="{28A0092B-C50C-407E-A947-70E740481C1C}">
                <a14:useLocalDpi xmlns:a14="http://schemas.microsoft.com/office/drawing/2010/main" val="0"/>
              </a:ext>
            </a:extLst>
          </a:blip>
          <a:srcRect b="16153"/>
          <a:stretch>
            <a:fillRect/>
          </a:stretch>
        </p:blipFill>
        <p:spPr bwMode="auto">
          <a:xfrm>
            <a:off x="1199456" y="2527298"/>
            <a:ext cx="4567604" cy="1225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1521671" name="Rectangle 7"/>
          <p:cNvSpPr>
            <a:spLocks noChangeArrowheads="1"/>
          </p:cNvSpPr>
          <p:nvPr/>
        </p:nvSpPr>
        <p:spPr bwMode="auto">
          <a:xfrm>
            <a:off x="3215680" y="4725144"/>
            <a:ext cx="6978162" cy="1169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nSpc>
                <a:spcPct val="100000"/>
              </a:lnSpc>
              <a:spcBef>
                <a:spcPct val="50000"/>
              </a:spcBef>
            </a:pPr>
            <a:r>
              <a:rPr lang="en-AU" sz="2000" b="1" dirty="0">
                <a:solidFill>
                  <a:srgbClr val="000000"/>
                </a:solidFill>
                <a:latin typeface="Montserrat" panose="00000500000000000000" pitchFamily="50" charset="0"/>
              </a:rPr>
              <a:t>These signs warn you of an immediate danger to yourself and others in the area. </a:t>
            </a:r>
          </a:p>
          <a:p>
            <a:pPr>
              <a:lnSpc>
                <a:spcPct val="100000"/>
              </a:lnSpc>
              <a:spcBef>
                <a:spcPct val="50000"/>
              </a:spcBef>
            </a:pPr>
            <a:r>
              <a:rPr lang="en-AU" sz="2000" b="1" dirty="0">
                <a:solidFill>
                  <a:srgbClr val="000000"/>
                </a:solidFill>
                <a:latin typeface="Montserrat" panose="00000500000000000000" pitchFamily="50" charset="0"/>
              </a:rPr>
              <a:t>They must be obeyed at all times</a:t>
            </a:r>
          </a:p>
        </p:txBody>
      </p:sp>
    </p:spTree>
    <p:extLst>
      <p:ext uri="{BB962C8B-B14F-4D97-AF65-F5344CB8AC3E}">
        <p14:creationId xmlns:p14="http://schemas.microsoft.com/office/powerpoint/2010/main" val="408814747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1521669"/>
                                        </p:tgtEl>
                                        <p:attrNameLst>
                                          <p:attrName>style.visibility</p:attrName>
                                        </p:attrNameLst>
                                      </p:cBhvr>
                                      <p:to>
                                        <p:strVal val="visible"/>
                                      </p:to>
                                    </p:set>
                                    <p:anim calcmode="lin" valueType="num">
                                      <p:cBhvr additive="base">
                                        <p:cTn id="7" dur="500" fill="hold"/>
                                        <p:tgtEl>
                                          <p:spTgt spid="1521669"/>
                                        </p:tgtEl>
                                        <p:attrNameLst>
                                          <p:attrName>ppt_x</p:attrName>
                                        </p:attrNameLst>
                                      </p:cBhvr>
                                      <p:tavLst>
                                        <p:tav tm="0">
                                          <p:val>
                                            <p:strVal val="0-#ppt_w/2"/>
                                          </p:val>
                                        </p:tav>
                                        <p:tav tm="100000">
                                          <p:val>
                                            <p:strVal val="#ppt_x"/>
                                          </p:val>
                                        </p:tav>
                                      </p:tavLst>
                                    </p:anim>
                                    <p:anim calcmode="lin" valueType="num">
                                      <p:cBhvr additive="base">
                                        <p:cTn id="8" dur="500" fill="hold"/>
                                        <p:tgtEl>
                                          <p:spTgt spid="152166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521670"/>
                                        </p:tgtEl>
                                        <p:attrNameLst>
                                          <p:attrName>style.visibility</p:attrName>
                                        </p:attrNameLst>
                                      </p:cBhvr>
                                      <p:to>
                                        <p:strVal val="visible"/>
                                      </p:to>
                                    </p:set>
                                    <p:anim calcmode="lin" valueType="num">
                                      <p:cBhvr additive="base">
                                        <p:cTn id="11" dur="500" fill="hold"/>
                                        <p:tgtEl>
                                          <p:spTgt spid="1521670"/>
                                        </p:tgtEl>
                                        <p:attrNameLst>
                                          <p:attrName>ppt_x</p:attrName>
                                        </p:attrNameLst>
                                      </p:cBhvr>
                                      <p:tavLst>
                                        <p:tav tm="0">
                                          <p:val>
                                            <p:strVal val="1+#ppt_w/2"/>
                                          </p:val>
                                        </p:tav>
                                        <p:tav tm="100000">
                                          <p:val>
                                            <p:strVal val="#ppt_x"/>
                                          </p:val>
                                        </p:tav>
                                      </p:tavLst>
                                    </p:anim>
                                    <p:anim calcmode="lin" valueType="num">
                                      <p:cBhvr additive="base">
                                        <p:cTn id="12" dur="500" fill="hold"/>
                                        <p:tgtEl>
                                          <p:spTgt spid="1521670"/>
                                        </p:tgtEl>
                                        <p:attrNameLst>
                                          <p:attrName>ppt_y</p:attrName>
                                        </p:attrNameLst>
                                      </p:cBhvr>
                                      <p:tavLst>
                                        <p:tav tm="0">
                                          <p:val>
                                            <p:strVal val="#ppt_y"/>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521671"/>
                                        </p:tgtEl>
                                        <p:attrNameLst>
                                          <p:attrName>style.visibility</p:attrName>
                                        </p:attrNameLst>
                                      </p:cBhvr>
                                      <p:to>
                                        <p:strVal val="visible"/>
                                      </p:to>
                                    </p:set>
                                    <p:animEffect transition="in" filter="dissolve">
                                      <p:cBhvr>
                                        <p:cTn id="17" dur="500"/>
                                        <p:tgtEl>
                                          <p:spTgt spid="15216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1671" grpId="0"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22692" name="Rectangle 4"/>
          <p:cNvSpPr>
            <a:spLocks noChangeArrowheads="1"/>
          </p:cNvSpPr>
          <p:nvPr/>
        </p:nvSpPr>
        <p:spPr bwMode="auto">
          <a:xfrm>
            <a:off x="3719736" y="836712"/>
            <a:ext cx="8141677" cy="954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gn="l">
              <a:lnSpc>
                <a:spcPct val="100000"/>
              </a:lnSpc>
              <a:spcBef>
                <a:spcPct val="50000"/>
              </a:spcBef>
            </a:pPr>
            <a:r>
              <a:rPr lang="en-US" sz="2800" b="1" dirty="0">
                <a:solidFill>
                  <a:schemeClr val="tx2"/>
                </a:solidFill>
                <a:latin typeface="Montserrat" panose="00000500000000000000" pitchFamily="50" charset="0"/>
              </a:rPr>
              <a:t>Emergency Information Signs - Green And White</a:t>
            </a:r>
          </a:p>
        </p:txBody>
      </p:sp>
      <p:pic>
        <p:nvPicPr>
          <p:cNvPr id="1522693" name="Picture 5"/>
          <p:cNvPicPr>
            <a:picLocks noChangeArrowheads="1"/>
          </p:cNvPicPr>
          <p:nvPr/>
        </p:nvPicPr>
        <p:blipFill>
          <a:blip r:embed="rId3" cstate="print">
            <a:extLst>
              <a:ext uri="{28A0092B-C50C-407E-A947-70E740481C1C}">
                <a14:useLocalDpi xmlns:a14="http://schemas.microsoft.com/office/drawing/2010/main" val="0"/>
              </a:ext>
            </a:extLst>
          </a:blip>
          <a:srcRect l="1015" t="4227" b="9860"/>
          <a:stretch>
            <a:fillRect/>
          </a:stretch>
        </p:blipFill>
        <p:spPr bwMode="auto">
          <a:xfrm>
            <a:off x="3048000" y="2060848"/>
            <a:ext cx="7526215" cy="2232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1522694" name="Rectangle 6"/>
          <p:cNvSpPr>
            <a:spLocks noChangeArrowheads="1"/>
          </p:cNvSpPr>
          <p:nvPr/>
        </p:nvSpPr>
        <p:spPr bwMode="auto">
          <a:xfrm>
            <a:off x="3048000" y="4724401"/>
            <a:ext cx="6049108"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nSpc>
                <a:spcPct val="100000"/>
              </a:lnSpc>
            </a:pPr>
            <a:r>
              <a:rPr lang="en-AU" sz="2000" b="1" dirty="0">
                <a:solidFill>
                  <a:srgbClr val="000000"/>
                </a:solidFill>
                <a:latin typeface="Montserrat" panose="00000500000000000000" pitchFamily="50" charset="0"/>
              </a:rPr>
              <a:t>These signs are used to guide you in the event of an emergency.</a:t>
            </a:r>
            <a:endParaRPr lang="en-US" sz="2000" b="1" dirty="0">
              <a:solidFill>
                <a:srgbClr val="000000"/>
              </a:solidFill>
              <a:latin typeface="Montserrat" panose="00000500000000000000" pitchFamily="50" charset="0"/>
            </a:endParaRPr>
          </a:p>
        </p:txBody>
      </p:sp>
    </p:spTree>
    <p:extLst>
      <p:ext uri="{BB962C8B-B14F-4D97-AF65-F5344CB8AC3E}">
        <p14:creationId xmlns:p14="http://schemas.microsoft.com/office/powerpoint/2010/main" val="289379918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522693"/>
                                        </p:tgtEl>
                                        <p:attrNameLst>
                                          <p:attrName>style.visibility</p:attrName>
                                        </p:attrNameLst>
                                      </p:cBhvr>
                                      <p:to>
                                        <p:strVal val="visible"/>
                                      </p:to>
                                    </p:set>
                                    <p:anim calcmode="lin" valueType="num">
                                      <p:cBhvr additive="base">
                                        <p:cTn id="7" dur="500" fill="hold"/>
                                        <p:tgtEl>
                                          <p:spTgt spid="1522693"/>
                                        </p:tgtEl>
                                        <p:attrNameLst>
                                          <p:attrName>ppt_x</p:attrName>
                                        </p:attrNameLst>
                                      </p:cBhvr>
                                      <p:tavLst>
                                        <p:tav tm="0">
                                          <p:val>
                                            <p:strVal val="#ppt_x"/>
                                          </p:val>
                                        </p:tav>
                                        <p:tav tm="100000">
                                          <p:val>
                                            <p:strVal val="#ppt_x"/>
                                          </p:val>
                                        </p:tav>
                                      </p:tavLst>
                                    </p:anim>
                                    <p:anim calcmode="lin" valueType="num">
                                      <p:cBhvr additive="base">
                                        <p:cTn id="8" dur="500" fill="hold"/>
                                        <p:tgtEl>
                                          <p:spTgt spid="152269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15226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2694" grpId="0"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98116" name="Rectangle 4"/>
          <p:cNvSpPr>
            <a:spLocks noChangeArrowheads="1"/>
          </p:cNvSpPr>
          <p:nvPr/>
        </p:nvSpPr>
        <p:spPr bwMode="auto">
          <a:xfrm>
            <a:off x="2398944" y="1597746"/>
            <a:ext cx="5621215"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l">
              <a:lnSpc>
                <a:spcPct val="100000"/>
              </a:lnSpc>
              <a:defRPr/>
            </a:pPr>
            <a:r>
              <a:rPr lang="en-AU" sz="2000" dirty="0">
                <a:solidFill>
                  <a:srgbClr val="000000"/>
                </a:solidFill>
                <a:latin typeface="Montserrat" panose="00000500000000000000" pitchFamily="50" charset="0"/>
              </a:rPr>
              <a:t>Poor manual  handling is a significant cause of many injuries in the workplace </a:t>
            </a:r>
          </a:p>
        </p:txBody>
      </p:sp>
      <p:sp>
        <p:nvSpPr>
          <p:cNvPr id="40963" name="Rectangle 5"/>
          <p:cNvSpPr>
            <a:spLocks noChangeArrowheads="1"/>
          </p:cNvSpPr>
          <p:nvPr/>
        </p:nvSpPr>
        <p:spPr bwMode="auto">
          <a:xfrm>
            <a:off x="3788625" y="831718"/>
            <a:ext cx="4409342" cy="50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l"/>
            <a:r>
              <a:rPr lang="en-US" sz="2600" b="1" dirty="0">
                <a:solidFill>
                  <a:schemeClr val="tx2"/>
                </a:solidFill>
                <a:latin typeface="Montserrat" panose="00000500000000000000" pitchFamily="50" charset="0"/>
              </a:rPr>
              <a:t>Manual Handling</a:t>
            </a:r>
          </a:p>
        </p:txBody>
      </p:sp>
      <p:sp>
        <p:nvSpPr>
          <p:cNvPr id="1498118" name="Rectangle 6"/>
          <p:cNvSpPr>
            <a:spLocks noChangeArrowheads="1"/>
          </p:cNvSpPr>
          <p:nvPr/>
        </p:nvSpPr>
        <p:spPr bwMode="auto">
          <a:xfrm>
            <a:off x="2387112" y="2922589"/>
            <a:ext cx="116057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355600" indent="-355600">
              <a:buFontTx/>
              <a:buChar char="•"/>
            </a:pPr>
            <a:r>
              <a:rPr lang="en-AU" sz="2000" dirty="0">
                <a:solidFill>
                  <a:srgbClr val="000000"/>
                </a:solidFill>
                <a:latin typeface="Montserrat" panose="00000500000000000000" pitchFamily="50" charset="0"/>
              </a:rPr>
              <a:t>lifting;</a:t>
            </a:r>
            <a:endParaRPr lang="en-AU" sz="2000" dirty="0">
              <a:solidFill>
                <a:srgbClr val="000000"/>
              </a:solidFill>
              <a:latin typeface="Times New Roman" charset="0"/>
            </a:endParaRPr>
          </a:p>
        </p:txBody>
      </p:sp>
      <p:sp>
        <p:nvSpPr>
          <p:cNvPr id="1498119" name="Rectangle 7"/>
          <p:cNvSpPr>
            <a:spLocks noChangeArrowheads="1"/>
          </p:cNvSpPr>
          <p:nvPr/>
        </p:nvSpPr>
        <p:spPr bwMode="auto">
          <a:xfrm>
            <a:off x="2387112" y="3448051"/>
            <a:ext cx="145392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355600" indent="-355600">
              <a:buFontTx/>
              <a:buChar char="•"/>
            </a:pPr>
            <a:r>
              <a:rPr lang="en-AU" sz="2000" dirty="0">
                <a:solidFill>
                  <a:srgbClr val="000000"/>
                </a:solidFill>
                <a:latin typeface="Montserrat" panose="00000500000000000000" pitchFamily="50" charset="0"/>
              </a:rPr>
              <a:t>pushing;</a:t>
            </a:r>
            <a:endParaRPr lang="en-AU" sz="2000" dirty="0">
              <a:solidFill>
                <a:srgbClr val="000000"/>
              </a:solidFill>
              <a:latin typeface="Times New Roman" charset="0"/>
            </a:endParaRPr>
          </a:p>
        </p:txBody>
      </p:sp>
      <p:sp>
        <p:nvSpPr>
          <p:cNvPr id="1498120" name="Rectangle 8"/>
          <p:cNvSpPr>
            <a:spLocks noChangeArrowheads="1"/>
          </p:cNvSpPr>
          <p:nvPr/>
        </p:nvSpPr>
        <p:spPr bwMode="auto">
          <a:xfrm>
            <a:off x="2387112" y="3975101"/>
            <a:ext cx="131286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355600" indent="-355600">
              <a:buFontTx/>
              <a:buChar char="•"/>
            </a:pPr>
            <a:r>
              <a:rPr lang="en-AU" sz="2000" dirty="0">
                <a:solidFill>
                  <a:srgbClr val="000000"/>
                </a:solidFill>
                <a:latin typeface="Montserrat" panose="00000500000000000000" pitchFamily="50" charset="0"/>
              </a:rPr>
              <a:t>pulling;</a:t>
            </a:r>
            <a:endParaRPr lang="en-AU" sz="2000" dirty="0">
              <a:solidFill>
                <a:srgbClr val="000000"/>
              </a:solidFill>
              <a:latin typeface="Times New Roman" charset="0"/>
            </a:endParaRPr>
          </a:p>
        </p:txBody>
      </p:sp>
      <p:sp>
        <p:nvSpPr>
          <p:cNvPr id="1498121" name="Rectangle 9"/>
          <p:cNvSpPr>
            <a:spLocks noChangeArrowheads="1"/>
          </p:cNvSpPr>
          <p:nvPr/>
        </p:nvSpPr>
        <p:spPr bwMode="auto">
          <a:xfrm>
            <a:off x="2387112" y="4500564"/>
            <a:ext cx="145392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355600" indent="-355600">
              <a:buFontTx/>
              <a:buChar char="•"/>
            </a:pPr>
            <a:r>
              <a:rPr lang="en-AU" sz="2000" dirty="0">
                <a:solidFill>
                  <a:srgbClr val="000000"/>
                </a:solidFill>
                <a:latin typeface="Montserrat" panose="00000500000000000000" pitchFamily="50" charset="0"/>
              </a:rPr>
              <a:t>carrying;</a:t>
            </a:r>
            <a:endParaRPr lang="en-AU" sz="2000" dirty="0">
              <a:solidFill>
                <a:srgbClr val="000000"/>
              </a:solidFill>
              <a:latin typeface="Times New Roman" charset="0"/>
            </a:endParaRPr>
          </a:p>
        </p:txBody>
      </p:sp>
      <p:sp>
        <p:nvSpPr>
          <p:cNvPr id="1498122" name="Rectangle 10"/>
          <p:cNvSpPr>
            <a:spLocks noChangeArrowheads="1"/>
          </p:cNvSpPr>
          <p:nvPr/>
        </p:nvSpPr>
        <p:spPr bwMode="auto">
          <a:xfrm>
            <a:off x="2387113" y="5026027"/>
            <a:ext cx="191238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355600" indent="-355600">
              <a:buFontTx/>
              <a:buChar char="•"/>
            </a:pPr>
            <a:r>
              <a:rPr lang="en-AU" sz="2000" dirty="0">
                <a:solidFill>
                  <a:srgbClr val="000000"/>
                </a:solidFill>
                <a:latin typeface="Montserrat" panose="00000500000000000000" pitchFamily="50" charset="0"/>
              </a:rPr>
              <a:t>sliding; and </a:t>
            </a:r>
            <a:endParaRPr lang="en-AU" sz="2000" dirty="0">
              <a:solidFill>
                <a:srgbClr val="000000"/>
              </a:solidFill>
              <a:latin typeface="Times New Roman" charset="0"/>
            </a:endParaRPr>
          </a:p>
        </p:txBody>
      </p:sp>
      <p:sp>
        <p:nvSpPr>
          <p:cNvPr id="1498123" name="Rectangle 11"/>
          <p:cNvSpPr>
            <a:spLocks noChangeArrowheads="1"/>
          </p:cNvSpPr>
          <p:nvPr/>
        </p:nvSpPr>
        <p:spPr bwMode="auto">
          <a:xfrm>
            <a:off x="2387113" y="5551489"/>
            <a:ext cx="149239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355600" indent="-355600">
              <a:buFontTx/>
              <a:buChar char="•"/>
            </a:pPr>
            <a:r>
              <a:rPr lang="en-AU" sz="2000" dirty="0">
                <a:solidFill>
                  <a:srgbClr val="000000"/>
                </a:solidFill>
                <a:latin typeface="Montserrat" panose="00000500000000000000" pitchFamily="50" charset="0"/>
              </a:rPr>
              <a:t>stacking.</a:t>
            </a:r>
            <a:endParaRPr lang="en-AU" sz="2000" dirty="0">
              <a:solidFill>
                <a:srgbClr val="000000"/>
              </a:solidFill>
              <a:latin typeface="Times New Roman" charset="0"/>
            </a:endParaRPr>
          </a:p>
        </p:txBody>
      </p:sp>
      <p:sp>
        <p:nvSpPr>
          <p:cNvPr id="1498124" name="Text Box 12"/>
          <p:cNvSpPr txBox="1">
            <a:spLocks noChangeArrowheads="1"/>
          </p:cNvSpPr>
          <p:nvPr/>
        </p:nvSpPr>
        <p:spPr bwMode="auto">
          <a:xfrm>
            <a:off x="2329962" y="2324461"/>
            <a:ext cx="4343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9pPr>
          </a:lstStyle>
          <a:p>
            <a:pPr algn="l">
              <a:lnSpc>
                <a:spcPct val="100000"/>
              </a:lnSpc>
            </a:pPr>
            <a:r>
              <a:rPr lang="en-AU" sz="2000" dirty="0">
                <a:solidFill>
                  <a:srgbClr val="000000"/>
                </a:solidFill>
                <a:latin typeface="Montserrat" panose="00000500000000000000" pitchFamily="50" charset="0"/>
              </a:rPr>
              <a:t>Manual handling includes:</a:t>
            </a:r>
          </a:p>
        </p:txBody>
      </p:sp>
      <p:pic>
        <p:nvPicPr>
          <p:cNvPr id="1044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08168" y="2636912"/>
            <a:ext cx="4200525" cy="3181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7685901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98116"/>
                                        </p:tgtEl>
                                        <p:attrNameLst>
                                          <p:attrName>style.visibility</p:attrName>
                                        </p:attrNameLst>
                                      </p:cBhvr>
                                      <p:to>
                                        <p:strVal val="visible"/>
                                      </p:to>
                                    </p:set>
                                    <p:anim calcmode="lin" valueType="num">
                                      <p:cBhvr additive="base">
                                        <p:cTn id="7" dur="500" fill="hold"/>
                                        <p:tgtEl>
                                          <p:spTgt spid="1498116"/>
                                        </p:tgtEl>
                                        <p:attrNameLst>
                                          <p:attrName>ppt_x</p:attrName>
                                        </p:attrNameLst>
                                      </p:cBhvr>
                                      <p:tavLst>
                                        <p:tav tm="0">
                                          <p:val>
                                            <p:strVal val="0-#ppt_w/2"/>
                                          </p:val>
                                        </p:tav>
                                        <p:tav tm="100000">
                                          <p:val>
                                            <p:strVal val="#ppt_x"/>
                                          </p:val>
                                        </p:tav>
                                      </p:tavLst>
                                    </p:anim>
                                    <p:anim calcmode="lin" valueType="num">
                                      <p:cBhvr additive="base">
                                        <p:cTn id="8" dur="500" fill="hold"/>
                                        <p:tgtEl>
                                          <p:spTgt spid="1498116"/>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1" presetClass="entr" presetSubtype="0" fill="hold" grpId="0" nodeType="afterEffect">
                                  <p:stCondLst>
                                    <p:cond delay="7000"/>
                                  </p:stCondLst>
                                  <p:childTnLst>
                                    <p:set>
                                      <p:cBhvr>
                                        <p:cTn id="11" dur="1" fill="hold">
                                          <p:stCondLst>
                                            <p:cond delay="499"/>
                                          </p:stCondLst>
                                        </p:cTn>
                                        <p:tgtEl>
                                          <p:spTgt spid="1498124"/>
                                        </p:tgtEl>
                                        <p:attrNameLst>
                                          <p:attrName>style.visibility</p:attrName>
                                        </p:attrNameLst>
                                      </p:cBhvr>
                                      <p:to>
                                        <p:strVal val="visible"/>
                                      </p:to>
                                    </p:set>
                                  </p:childTnLst>
                                </p:cTn>
                              </p:par>
                            </p:childTnLst>
                          </p:cTn>
                        </p:par>
                        <p:par>
                          <p:cTn id="12" fill="hold" nodeType="afterGroup">
                            <p:stCondLst>
                              <p:cond delay="8000"/>
                            </p:stCondLst>
                            <p:childTnLst>
                              <p:par>
                                <p:cTn id="13" presetID="1" presetClass="entr" presetSubtype="0" fill="hold" grpId="0" nodeType="afterEffect">
                                  <p:stCondLst>
                                    <p:cond delay="2000"/>
                                  </p:stCondLst>
                                  <p:childTnLst>
                                    <p:set>
                                      <p:cBhvr>
                                        <p:cTn id="14" dur="1" fill="hold">
                                          <p:stCondLst>
                                            <p:cond delay="499"/>
                                          </p:stCondLst>
                                        </p:cTn>
                                        <p:tgtEl>
                                          <p:spTgt spid="1498118"/>
                                        </p:tgtEl>
                                        <p:attrNameLst>
                                          <p:attrName>style.visibility</p:attrName>
                                        </p:attrNameLst>
                                      </p:cBhvr>
                                      <p:to>
                                        <p:strVal val="visible"/>
                                      </p:to>
                                    </p:set>
                                  </p:childTnLst>
                                </p:cTn>
                              </p:par>
                            </p:childTnLst>
                          </p:cTn>
                        </p:par>
                        <p:par>
                          <p:cTn id="15" fill="hold" nodeType="afterGroup">
                            <p:stCondLst>
                              <p:cond delay="10500"/>
                            </p:stCondLst>
                            <p:childTnLst>
                              <p:par>
                                <p:cTn id="16" presetID="1" presetClass="entr" presetSubtype="0" fill="hold" grpId="0" nodeType="afterEffect">
                                  <p:stCondLst>
                                    <p:cond delay="2000"/>
                                  </p:stCondLst>
                                  <p:childTnLst>
                                    <p:set>
                                      <p:cBhvr>
                                        <p:cTn id="17" dur="1" fill="hold">
                                          <p:stCondLst>
                                            <p:cond delay="499"/>
                                          </p:stCondLst>
                                        </p:cTn>
                                        <p:tgtEl>
                                          <p:spTgt spid="1498119"/>
                                        </p:tgtEl>
                                        <p:attrNameLst>
                                          <p:attrName>style.visibility</p:attrName>
                                        </p:attrNameLst>
                                      </p:cBhvr>
                                      <p:to>
                                        <p:strVal val="visible"/>
                                      </p:to>
                                    </p:set>
                                  </p:childTnLst>
                                </p:cTn>
                              </p:par>
                            </p:childTnLst>
                          </p:cTn>
                        </p:par>
                        <p:par>
                          <p:cTn id="18" fill="hold" nodeType="afterGroup">
                            <p:stCondLst>
                              <p:cond delay="13000"/>
                            </p:stCondLst>
                            <p:childTnLst>
                              <p:par>
                                <p:cTn id="19" presetID="1" presetClass="entr" presetSubtype="0" fill="hold" grpId="0" nodeType="afterEffect">
                                  <p:stCondLst>
                                    <p:cond delay="2000"/>
                                  </p:stCondLst>
                                  <p:childTnLst>
                                    <p:set>
                                      <p:cBhvr>
                                        <p:cTn id="20" dur="1" fill="hold">
                                          <p:stCondLst>
                                            <p:cond delay="499"/>
                                          </p:stCondLst>
                                        </p:cTn>
                                        <p:tgtEl>
                                          <p:spTgt spid="1498120"/>
                                        </p:tgtEl>
                                        <p:attrNameLst>
                                          <p:attrName>style.visibility</p:attrName>
                                        </p:attrNameLst>
                                      </p:cBhvr>
                                      <p:to>
                                        <p:strVal val="visible"/>
                                      </p:to>
                                    </p:set>
                                  </p:childTnLst>
                                </p:cTn>
                              </p:par>
                            </p:childTnLst>
                          </p:cTn>
                        </p:par>
                        <p:par>
                          <p:cTn id="21" fill="hold" nodeType="afterGroup">
                            <p:stCondLst>
                              <p:cond delay="15500"/>
                            </p:stCondLst>
                            <p:childTnLst>
                              <p:par>
                                <p:cTn id="22" presetID="1" presetClass="entr" presetSubtype="0" fill="hold" grpId="0" nodeType="afterEffect">
                                  <p:stCondLst>
                                    <p:cond delay="2000"/>
                                  </p:stCondLst>
                                  <p:childTnLst>
                                    <p:set>
                                      <p:cBhvr>
                                        <p:cTn id="23" dur="1" fill="hold">
                                          <p:stCondLst>
                                            <p:cond delay="499"/>
                                          </p:stCondLst>
                                        </p:cTn>
                                        <p:tgtEl>
                                          <p:spTgt spid="1498121"/>
                                        </p:tgtEl>
                                        <p:attrNameLst>
                                          <p:attrName>style.visibility</p:attrName>
                                        </p:attrNameLst>
                                      </p:cBhvr>
                                      <p:to>
                                        <p:strVal val="visible"/>
                                      </p:to>
                                    </p:set>
                                  </p:childTnLst>
                                </p:cTn>
                              </p:par>
                            </p:childTnLst>
                          </p:cTn>
                        </p:par>
                        <p:par>
                          <p:cTn id="24" fill="hold" nodeType="afterGroup">
                            <p:stCondLst>
                              <p:cond delay="18000"/>
                            </p:stCondLst>
                            <p:childTnLst>
                              <p:par>
                                <p:cTn id="25" presetID="1" presetClass="entr" presetSubtype="0" fill="hold" grpId="0" nodeType="afterEffect">
                                  <p:stCondLst>
                                    <p:cond delay="2000"/>
                                  </p:stCondLst>
                                  <p:childTnLst>
                                    <p:set>
                                      <p:cBhvr>
                                        <p:cTn id="26" dur="1" fill="hold">
                                          <p:stCondLst>
                                            <p:cond delay="499"/>
                                          </p:stCondLst>
                                        </p:cTn>
                                        <p:tgtEl>
                                          <p:spTgt spid="1498122"/>
                                        </p:tgtEl>
                                        <p:attrNameLst>
                                          <p:attrName>style.visibility</p:attrName>
                                        </p:attrNameLst>
                                      </p:cBhvr>
                                      <p:to>
                                        <p:strVal val="visible"/>
                                      </p:to>
                                    </p:set>
                                  </p:childTnLst>
                                </p:cTn>
                              </p:par>
                            </p:childTnLst>
                          </p:cTn>
                        </p:par>
                        <p:par>
                          <p:cTn id="27" fill="hold" nodeType="afterGroup">
                            <p:stCondLst>
                              <p:cond delay="20500"/>
                            </p:stCondLst>
                            <p:childTnLst>
                              <p:par>
                                <p:cTn id="28" presetID="1" presetClass="entr" presetSubtype="0" fill="hold" grpId="0" nodeType="afterEffect">
                                  <p:stCondLst>
                                    <p:cond delay="2000"/>
                                  </p:stCondLst>
                                  <p:childTnLst>
                                    <p:set>
                                      <p:cBhvr>
                                        <p:cTn id="29" dur="1" fill="hold">
                                          <p:stCondLst>
                                            <p:cond delay="499"/>
                                          </p:stCondLst>
                                        </p:cTn>
                                        <p:tgtEl>
                                          <p:spTgt spid="14981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8116" grpId="0" autoUpdateAnimBg="0"/>
      <p:bldP spid="1498118" grpId="0" autoUpdateAnimBg="0"/>
      <p:bldP spid="1498119" grpId="0" autoUpdateAnimBg="0"/>
      <p:bldP spid="1498120" grpId="0" autoUpdateAnimBg="0"/>
      <p:bldP spid="1498121" grpId="0" autoUpdateAnimBg="0"/>
      <p:bldP spid="1498122" grpId="0" autoUpdateAnimBg="0"/>
      <p:bldP spid="1498123" grpId="0" autoUpdateAnimBg="0"/>
      <p:bldP spid="1498124" grpId="0" autoUpdateAnimBg="0"/>
    </p:bld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3011" name="Rectangle 5"/>
          <p:cNvSpPr>
            <a:spLocks noChangeArrowheads="1"/>
          </p:cNvSpPr>
          <p:nvPr/>
        </p:nvSpPr>
        <p:spPr bwMode="auto">
          <a:xfrm>
            <a:off x="3644708" y="751650"/>
            <a:ext cx="7312269"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l"/>
            <a:r>
              <a:rPr lang="en-US" sz="3000" b="1" dirty="0">
                <a:solidFill>
                  <a:schemeClr val="tx2"/>
                </a:solidFill>
                <a:latin typeface="Montserrat" panose="00000500000000000000" pitchFamily="50" charset="0"/>
              </a:rPr>
              <a:t>Portable Electrical Equipment</a:t>
            </a:r>
          </a:p>
        </p:txBody>
      </p:sp>
      <p:sp>
        <p:nvSpPr>
          <p:cNvPr id="1500166" name="Text Box 6"/>
          <p:cNvSpPr txBox="1">
            <a:spLocks noChangeArrowheads="1"/>
          </p:cNvSpPr>
          <p:nvPr/>
        </p:nvSpPr>
        <p:spPr bwMode="auto">
          <a:xfrm>
            <a:off x="1703512" y="4421500"/>
            <a:ext cx="8926865"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marL="355600" indent="-355600">
              <a:tabLst>
                <a:tab pos="355600" algn="l"/>
              </a:tabLst>
              <a:defRPr sz="2400">
                <a:solidFill>
                  <a:schemeClr val="tx1"/>
                </a:solidFill>
                <a:latin typeface="Arial" charset="0"/>
                <a:ea typeface="ＭＳ Ｐゴシック" charset="0"/>
              </a:defRPr>
            </a:lvl1pPr>
            <a:lvl2pPr marL="742950" indent="-285750">
              <a:tabLst>
                <a:tab pos="355600" algn="l"/>
              </a:tabLst>
              <a:defRPr sz="2400">
                <a:solidFill>
                  <a:schemeClr val="tx1"/>
                </a:solidFill>
                <a:latin typeface="Arial" charset="0"/>
                <a:ea typeface="ＭＳ Ｐゴシック" charset="0"/>
              </a:defRPr>
            </a:lvl2pPr>
            <a:lvl3pPr marL="1143000" indent="-228600">
              <a:tabLst>
                <a:tab pos="355600" algn="l"/>
              </a:tabLst>
              <a:defRPr sz="2400">
                <a:solidFill>
                  <a:schemeClr val="tx1"/>
                </a:solidFill>
                <a:latin typeface="Arial" charset="0"/>
                <a:ea typeface="ＭＳ Ｐゴシック" charset="0"/>
              </a:defRPr>
            </a:lvl3pPr>
            <a:lvl4pPr marL="1600200" indent="-228600">
              <a:tabLst>
                <a:tab pos="355600" algn="l"/>
              </a:tabLst>
              <a:defRPr sz="2400">
                <a:solidFill>
                  <a:schemeClr val="tx1"/>
                </a:solidFill>
                <a:latin typeface="Arial" charset="0"/>
                <a:ea typeface="ＭＳ Ｐゴシック" charset="0"/>
              </a:defRPr>
            </a:lvl4pPr>
            <a:lvl5pPr marL="2057400" indent="-228600">
              <a:tabLst>
                <a:tab pos="355600" algn="l"/>
              </a:tabLst>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tabLst>
                <a:tab pos="355600" algn="l"/>
              </a:tabLs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tabLst>
                <a:tab pos="355600" algn="l"/>
              </a:tabLs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tabLst>
                <a:tab pos="355600" algn="l"/>
              </a:tabLs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tabLst>
                <a:tab pos="355600" algn="l"/>
              </a:tabLst>
              <a:defRPr sz="2400">
                <a:solidFill>
                  <a:schemeClr val="tx1"/>
                </a:solidFill>
                <a:latin typeface="Arial" charset="0"/>
                <a:ea typeface="ＭＳ Ｐゴシック" charset="0"/>
              </a:defRPr>
            </a:lvl9pPr>
          </a:lstStyle>
          <a:p>
            <a:pPr algn="l" eaLnBrk="1" hangingPunct="1">
              <a:lnSpc>
                <a:spcPct val="100000"/>
              </a:lnSpc>
              <a:spcBef>
                <a:spcPct val="50000"/>
              </a:spcBef>
              <a:buSzPct val="130000"/>
              <a:buFontTx/>
              <a:buChar char="•"/>
            </a:pPr>
            <a:r>
              <a:rPr lang="en-AU" sz="2000" dirty="0">
                <a:solidFill>
                  <a:srgbClr val="000000"/>
                </a:solidFill>
                <a:latin typeface="Montserrat" panose="00000500000000000000" pitchFamily="50" charset="0"/>
              </a:rPr>
              <a:t>All electrical equipment is tagged and in good condition prior to your use by a </a:t>
            </a:r>
            <a:r>
              <a:rPr lang="en-AU" sz="2000" dirty="0">
                <a:solidFill>
                  <a:schemeClr val="accent1"/>
                </a:solidFill>
                <a:latin typeface="Montserrat" panose="00000500000000000000" pitchFamily="50" charset="0"/>
              </a:rPr>
              <a:t>licenced electrical technician- </a:t>
            </a:r>
            <a:r>
              <a:rPr lang="en-AU" sz="2000" dirty="0">
                <a:solidFill>
                  <a:srgbClr val="000000"/>
                </a:solidFill>
                <a:latin typeface="Montserrat" panose="00000500000000000000" pitchFamily="50" charset="0"/>
              </a:rPr>
              <a:t>If not return to management and let them know</a:t>
            </a:r>
          </a:p>
        </p:txBody>
      </p:sp>
      <p:sp>
        <p:nvSpPr>
          <p:cNvPr id="43013" name="Rectangle 20"/>
          <p:cNvSpPr>
            <a:spLocks noChangeArrowheads="1"/>
          </p:cNvSpPr>
          <p:nvPr/>
        </p:nvSpPr>
        <p:spPr bwMode="auto">
          <a:xfrm>
            <a:off x="7660767" y="2426446"/>
            <a:ext cx="1889941" cy="11486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2075" tIns="46038" rIns="92075" bIns="46038">
            <a:spAutoFit/>
          </a:bodyPr>
          <a:lstStyle/>
          <a:p>
            <a:pPr algn="l">
              <a:lnSpc>
                <a:spcPct val="100000"/>
              </a:lnSpc>
              <a:spcAft>
                <a:spcPct val="30000"/>
              </a:spcAft>
            </a:pPr>
            <a:r>
              <a:rPr lang="en-AU" sz="1400" b="1" dirty="0">
                <a:latin typeface="Arial Narrow" charset="0"/>
              </a:rPr>
              <a:t>December to February</a:t>
            </a:r>
          </a:p>
          <a:p>
            <a:pPr algn="l">
              <a:lnSpc>
                <a:spcPct val="100000"/>
              </a:lnSpc>
              <a:spcAft>
                <a:spcPct val="30000"/>
              </a:spcAft>
            </a:pPr>
            <a:r>
              <a:rPr lang="en-AU" sz="1400" b="1" dirty="0">
                <a:latin typeface="Arial Narrow" charset="0"/>
              </a:rPr>
              <a:t>March to May</a:t>
            </a:r>
          </a:p>
          <a:p>
            <a:pPr algn="l">
              <a:lnSpc>
                <a:spcPct val="100000"/>
              </a:lnSpc>
              <a:spcAft>
                <a:spcPct val="30000"/>
              </a:spcAft>
            </a:pPr>
            <a:r>
              <a:rPr lang="en-AU" sz="1400" b="1" dirty="0">
                <a:latin typeface="Arial Narrow" charset="0"/>
              </a:rPr>
              <a:t>June to August</a:t>
            </a:r>
          </a:p>
          <a:p>
            <a:pPr algn="l">
              <a:lnSpc>
                <a:spcPct val="100000"/>
              </a:lnSpc>
              <a:spcAft>
                <a:spcPct val="30000"/>
              </a:spcAft>
            </a:pPr>
            <a:r>
              <a:rPr lang="en-AU" sz="1400" b="1" dirty="0">
                <a:latin typeface="Arial Narrow" charset="0"/>
              </a:rPr>
              <a:t>September to November</a:t>
            </a:r>
          </a:p>
        </p:txBody>
      </p:sp>
      <p:sp>
        <p:nvSpPr>
          <p:cNvPr id="43014" name="Rectangle 21"/>
          <p:cNvSpPr>
            <a:spLocks noChangeArrowheads="1"/>
          </p:cNvSpPr>
          <p:nvPr/>
        </p:nvSpPr>
        <p:spPr bwMode="auto">
          <a:xfrm>
            <a:off x="6394082" y="2541985"/>
            <a:ext cx="309196" cy="188912"/>
          </a:xfrm>
          <a:prstGeom prst="rect">
            <a:avLst/>
          </a:prstGeom>
          <a:solidFill>
            <a:srgbClr val="FF0033"/>
          </a:solidFill>
          <a:ln w="127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AU" dirty="0">
              <a:latin typeface="Montserrat" panose="00000500000000000000" pitchFamily="50" charset="0"/>
            </a:endParaRPr>
          </a:p>
        </p:txBody>
      </p:sp>
      <p:sp>
        <p:nvSpPr>
          <p:cNvPr id="43015" name="Rectangle 22"/>
          <p:cNvSpPr>
            <a:spLocks noChangeArrowheads="1"/>
          </p:cNvSpPr>
          <p:nvPr/>
        </p:nvSpPr>
        <p:spPr bwMode="auto">
          <a:xfrm>
            <a:off x="6389687" y="2803924"/>
            <a:ext cx="309197" cy="187325"/>
          </a:xfrm>
          <a:prstGeom prst="rect">
            <a:avLst/>
          </a:prstGeom>
          <a:solidFill>
            <a:srgbClr val="009966"/>
          </a:solidFill>
          <a:ln w="127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AU" dirty="0">
              <a:latin typeface="Montserrat" panose="00000500000000000000" pitchFamily="50" charset="0"/>
            </a:endParaRPr>
          </a:p>
        </p:txBody>
      </p:sp>
      <p:sp>
        <p:nvSpPr>
          <p:cNvPr id="43016" name="Rectangle 23"/>
          <p:cNvSpPr>
            <a:spLocks noChangeArrowheads="1"/>
          </p:cNvSpPr>
          <p:nvPr/>
        </p:nvSpPr>
        <p:spPr bwMode="auto">
          <a:xfrm>
            <a:off x="6394082" y="3099199"/>
            <a:ext cx="309196" cy="187325"/>
          </a:xfrm>
          <a:prstGeom prst="rect">
            <a:avLst/>
          </a:prstGeom>
          <a:solidFill>
            <a:srgbClr val="0033CC"/>
          </a:solidFill>
          <a:ln w="127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AU" dirty="0">
              <a:latin typeface="Montserrat" panose="00000500000000000000" pitchFamily="50" charset="0"/>
            </a:endParaRPr>
          </a:p>
        </p:txBody>
      </p:sp>
      <p:sp>
        <p:nvSpPr>
          <p:cNvPr id="43017" name="Rectangle 24"/>
          <p:cNvSpPr>
            <a:spLocks noChangeArrowheads="1"/>
          </p:cNvSpPr>
          <p:nvPr/>
        </p:nvSpPr>
        <p:spPr bwMode="auto">
          <a:xfrm>
            <a:off x="6394082" y="3345262"/>
            <a:ext cx="309196" cy="187325"/>
          </a:xfrm>
          <a:prstGeom prst="rect">
            <a:avLst/>
          </a:prstGeom>
          <a:solidFill>
            <a:srgbClr val="FFFF00"/>
          </a:solidFill>
          <a:ln w="127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AU" dirty="0">
              <a:latin typeface="Montserrat" panose="00000500000000000000" pitchFamily="50" charset="0"/>
            </a:endParaRPr>
          </a:p>
        </p:txBody>
      </p:sp>
      <p:sp>
        <p:nvSpPr>
          <p:cNvPr id="43018" name="Rectangle 25"/>
          <p:cNvSpPr>
            <a:spLocks noChangeArrowheads="1"/>
          </p:cNvSpPr>
          <p:nvPr/>
        </p:nvSpPr>
        <p:spPr bwMode="auto">
          <a:xfrm>
            <a:off x="6791200" y="2430294"/>
            <a:ext cx="862190" cy="11486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2075" tIns="46038" rIns="92075" bIns="46038">
            <a:spAutoFit/>
          </a:bodyPr>
          <a:lstStyle/>
          <a:p>
            <a:pPr algn="l">
              <a:lnSpc>
                <a:spcPct val="100000"/>
              </a:lnSpc>
              <a:spcAft>
                <a:spcPct val="30000"/>
              </a:spcAft>
            </a:pPr>
            <a:r>
              <a:rPr lang="en-AU" sz="1400" b="1" dirty="0">
                <a:latin typeface="Arial Narrow" charset="0"/>
              </a:rPr>
              <a:t>RED:</a:t>
            </a:r>
          </a:p>
          <a:p>
            <a:pPr algn="l">
              <a:lnSpc>
                <a:spcPct val="100000"/>
              </a:lnSpc>
              <a:spcAft>
                <a:spcPct val="30000"/>
              </a:spcAft>
            </a:pPr>
            <a:r>
              <a:rPr lang="en-AU" sz="1400" b="1" dirty="0">
                <a:latin typeface="Arial Narrow" charset="0"/>
              </a:rPr>
              <a:t>GREEN:</a:t>
            </a:r>
          </a:p>
          <a:p>
            <a:pPr algn="l">
              <a:lnSpc>
                <a:spcPct val="100000"/>
              </a:lnSpc>
              <a:spcAft>
                <a:spcPct val="30000"/>
              </a:spcAft>
            </a:pPr>
            <a:r>
              <a:rPr lang="en-AU" sz="1400" b="1" dirty="0">
                <a:latin typeface="Arial Narrow" charset="0"/>
              </a:rPr>
              <a:t>BLUE:</a:t>
            </a:r>
          </a:p>
          <a:p>
            <a:pPr algn="l">
              <a:lnSpc>
                <a:spcPct val="100000"/>
              </a:lnSpc>
              <a:spcAft>
                <a:spcPct val="30000"/>
              </a:spcAft>
            </a:pPr>
            <a:r>
              <a:rPr lang="en-AU" sz="1400" b="1" dirty="0">
                <a:latin typeface="Arial Narrow" charset="0"/>
              </a:rPr>
              <a:t>YELLOW:</a:t>
            </a:r>
          </a:p>
        </p:txBody>
      </p:sp>
      <p:sp>
        <p:nvSpPr>
          <p:cNvPr id="43019" name="Rectangle 26"/>
          <p:cNvSpPr>
            <a:spLocks noChangeArrowheads="1"/>
          </p:cNvSpPr>
          <p:nvPr/>
        </p:nvSpPr>
        <p:spPr bwMode="auto">
          <a:xfrm>
            <a:off x="1919536" y="1373627"/>
            <a:ext cx="7970549" cy="1016305"/>
          </a:xfrm>
          <a:prstGeom prst="rect">
            <a:avLst/>
          </a:prstGeom>
          <a:noFill/>
          <a:ln>
            <a:noFill/>
          </a:ln>
          <a:effectLst/>
        </p:spPr>
        <p:txBody>
          <a:bodyPr wrap="square" lIns="92075" tIns="46038" rIns="92075" bIns="46038">
            <a:spAutoFit/>
          </a:bodyPr>
          <a:lstStyle/>
          <a:p>
            <a:pPr algn="l">
              <a:lnSpc>
                <a:spcPct val="100000"/>
              </a:lnSpc>
            </a:pPr>
            <a:r>
              <a:rPr lang="en-AU" sz="2000" dirty="0">
                <a:solidFill>
                  <a:srgbClr val="000000"/>
                </a:solidFill>
                <a:latin typeface="Montserrat" panose="00000500000000000000" pitchFamily="50" charset="0"/>
              </a:rPr>
              <a:t>All portable electrical equipment must be fitted with a current inspection tag.  An example of the inspection tag and colour coding is provided below.</a:t>
            </a:r>
          </a:p>
        </p:txBody>
      </p:sp>
      <p:sp>
        <p:nvSpPr>
          <p:cNvPr id="43020" name="AutoShape 27"/>
          <p:cNvSpPr>
            <a:spLocks/>
          </p:cNvSpPr>
          <p:nvPr/>
        </p:nvSpPr>
        <p:spPr bwMode="auto">
          <a:xfrm>
            <a:off x="4630616" y="3190877"/>
            <a:ext cx="137746" cy="1101725"/>
          </a:xfrm>
          <a:prstGeom prst="leftBrace">
            <a:avLst>
              <a:gd name="adj1" fmla="val 61525"/>
              <a:gd name="adj2" fmla="val 50000"/>
            </a:avLst>
          </a:prstGeom>
          <a:noFill/>
          <a:ln w="9525">
            <a:solidFill>
              <a:schemeClr val="bg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AU" dirty="0">
              <a:latin typeface="Montserrat" panose="00000500000000000000" pitchFamily="50" charset="0"/>
            </a:endParaRPr>
          </a:p>
        </p:txBody>
      </p:sp>
      <p:grpSp>
        <p:nvGrpSpPr>
          <p:cNvPr id="43022" name="Group 62"/>
          <p:cNvGrpSpPr>
            <a:grpSpLocks/>
          </p:cNvGrpSpPr>
          <p:nvPr/>
        </p:nvGrpSpPr>
        <p:grpSpPr bwMode="auto">
          <a:xfrm>
            <a:off x="4141176" y="2539968"/>
            <a:ext cx="1916723" cy="1030288"/>
            <a:chOff x="750" y="1517"/>
            <a:chExt cx="1308" cy="649"/>
          </a:xfrm>
        </p:grpSpPr>
        <p:sp>
          <p:nvSpPr>
            <p:cNvPr id="43025" name="Rectangle 31"/>
            <p:cNvSpPr>
              <a:spLocks noChangeArrowheads="1"/>
            </p:cNvSpPr>
            <p:nvPr/>
          </p:nvSpPr>
          <p:spPr bwMode="auto">
            <a:xfrm>
              <a:off x="750" y="1526"/>
              <a:ext cx="1308" cy="640"/>
            </a:xfrm>
            <a:prstGeom prst="rect">
              <a:avLst/>
            </a:prstGeom>
            <a:solidFill>
              <a:srgbClr val="FF0033"/>
            </a:solidFill>
            <a:ln w="127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AU" dirty="0">
                <a:latin typeface="Montserrat" panose="00000500000000000000" pitchFamily="50" charset="0"/>
              </a:endParaRPr>
            </a:p>
          </p:txBody>
        </p:sp>
        <p:sp>
          <p:nvSpPr>
            <p:cNvPr id="43026" name="Rectangle 32"/>
            <p:cNvSpPr>
              <a:spLocks noChangeArrowheads="1"/>
            </p:cNvSpPr>
            <p:nvPr/>
          </p:nvSpPr>
          <p:spPr bwMode="auto">
            <a:xfrm>
              <a:off x="768" y="1609"/>
              <a:ext cx="1273" cy="481"/>
            </a:xfrm>
            <a:prstGeom prst="rect">
              <a:avLst/>
            </a:prstGeom>
            <a:solidFill>
              <a:schemeClr val="accent1"/>
            </a:solidFill>
            <a:ln w="127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AU" dirty="0">
                <a:latin typeface="Montserrat" panose="00000500000000000000" pitchFamily="50" charset="0"/>
              </a:endParaRPr>
            </a:p>
          </p:txBody>
        </p:sp>
        <p:sp>
          <p:nvSpPr>
            <p:cNvPr id="43027" name="Rectangle 33"/>
            <p:cNvSpPr>
              <a:spLocks noChangeArrowheads="1"/>
            </p:cNvSpPr>
            <p:nvPr/>
          </p:nvSpPr>
          <p:spPr bwMode="auto">
            <a:xfrm>
              <a:off x="768" y="1760"/>
              <a:ext cx="1273" cy="13"/>
            </a:xfrm>
            <a:prstGeom prst="rect">
              <a:avLst/>
            </a:prstGeom>
            <a:solidFill>
              <a:srgbClr val="FF0033"/>
            </a:solidFill>
            <a:ln w="12700">
              <a:solidFill>
                <a:srgbClr val="FF0000"/>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AU" dirty="0">
                <a:latin typeface="Montserrat" panose="00000500000000000000" pitchFamily="50" charset="0"/>
              </a:endParaRPr>
            </a:p>
          </p:txBody>
        </p:sp>
        <p:sp>
          <p:nvSpPr>
            <p:cNvPr id="43028" name="Rectangle 34"/>
            <p:cNvSpPr>
              <a:spLocks noChangeArrowheads="1"/>
            </p:cNvSpPr>
            <p:nvPr/>
          </p:nvSpPr>
          <p:spPr bwMode="auto">
            <a:xfrm>
              <a:off x="768" y="1927"/>
              <a:ext cx="1273" cy="12"/>
            </a:xfrm>
            <a:prstGeom prst="rect">
              <a:avLst/>
            </a:prstGeom>
            <a:solidFill>
              <a:srgbClr val="FF0033"/>
            </a:solidFill>
            <a:ln w="12700">
              <a:solidFill>
                <a:srgbClr val="FF0000"/>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AU" dirty="0">
                <a:latin typeface="Montserrat" panose="00000500000000000000" pitchFamily="50" charset="0"/>
              </a:endParaRPr>
            </a:p>
          </p:txBody>
        </p:sp>
        <p:sp>
          <p:nvSpPr>
            <p:cNvPr id="43029" name="Rectangle 35"/>
            <p:cNvSpPr>
              <a:spLocks noChangeArrowheads="1"/>
            </p:cNvSpPr>
            <p:nvPr/>
          </p:nvSpPr>
          <p:spPr bwMode="auto">
            <a:xfrm>
              <a:off x="1370" y="1609"/>
              <a:ext cx="15" cy="481"/>
            </a:xfrm>
            <a:prstGeom prst="rect">
              <a:avLst/>
            </a:prstGeom>
            <a:solidFill>
              <a:srgbClr val="FF0033"/>
            </a:solidFill>
            <a:ln w="12700">
              <a:solidFill>
                <a:srgbClr val="FF0000"/>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AU" dirty="0">
                <a:latin typeface="Montserrat" panose="00000500000000000000" pitchFamily="50" charset="0"/>
              </a:endParaRPr>
            </a:p>
          </p:txBody>
        </p:sp>
        <p:sp>
          <p:nvSpPr>
            <p:cNvPr id="43030" name="Rectangle 36"/>
            <p:cNvSpPr>
              <a:spLocks noChangeArrowheads="1"/>
            </p:cNvSpPr>
            <p:nvPr/>
          </p:nvSpPr>
          <p:spPr bwMode="auto">
            <a:xfrm>
              <a:off x="1383" y="1943"/>
              <a:ext cx="477" cy="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2075" tIns="46038" rIns="92075" bIns="46038">
              <a:spAutoFit/>
            </a:bodyPr>
            <a:lstStyle/>
            <a:p>
              <a:pPr algn="l">
                <a:lnSpc>
                  <a:spcPct val="100000"/>
                </a:lnSpc>
              </a:pPr>
              <a:r>
                <a:rPr lang="en-AU" sz="800" b="1" dirty="0">
                  <a:solidFill>
                    <a:srgbClr val="000099"/>
                  </a:solidFill>
                  <a:latin typeface="Montserrat" panose="00000500000000000000" pitchFamily="50" charset="0"/>
                </a:rPr>
                <a:t>Signature</a:t>
              </a:r>
            </a:p>
          </p:txBody>
        </p:sp>
        <p:sp>
          <p:nvSpPr>
            <p:cNvPr id="43031" name="Rectangle 37"/>
            <p:cNvSpPr>
              <a:spLocks noChangeArrowheads="1"/>
            </p:cNvSpPr>
            <p:nvPr/>
          </p:nvSpPr>
          <p:spPr bwMode="auto">
            <a:xfrm>
              <a:off x="762" y="1943"/>
              <a:ext cx="632" cy="136"/>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2075" tIns="46038" rIns="92075" bIns="46038">
              <a:spAutoFit/>
            </a:bodyPr>
            <a:lstStyle/>
            <a:p>
              <a:pPr algn="l">
                <a:lnSpc>
                  <a:spcPct val="100000"/>
                </a:lnSpc>
              </a:pPr>
              <a:r>
                <a:rPr lang="en-AU" sz="800" b="1" dirty="0">
                  <a:solidFill>
                    <a:srgbClr val="000099"/>
                  </a:solidFill>
                  <a:latin typeface="Montserrat" panose="00000500000000000000" pitchFamily="50" charset="0"/>
                </a:rPr>
                <a:t>Plant</a:t>
              </a:r>
              <a:r>
                <a:rPr lang="en-AU" sz="800" b="1" dirty="0">
                  <a:solidFill>
                    <a:srgbClr val="FFFF00"/>
                  </a:solidFill>
                  <a:latin typeface="Montserrat" panose="00000500000000000000" pitchFamily="50" charset="0"/>
                </a:rPr>
                <a:t> </a:t>
              </a:r>
              <a:r>
                <a:rPr lang="en-AU" sz="800" b="1" dirty="0">
                  <a:solidFill>
                    <a:srgbClr val="000099"/>
                  </a:solidFill>
                  <a:latin typeface="Montserrat" panose="00000500000000000000" pitchFamily="50" charset="0"/>
                </a:rPr>
                <a:t>Number</a:t>
              </a:r>
            </a:p>
          </p:txBody>
        </p:sp>
        <p:sp>
          <p:nvSpPr>
            <p:cNvPr id="43032" name="Rectangle 38"/>
            <p:cNvSpPr>
              <a:spLocks noChangeArrowheads="1"/>
            </p:cNvSpPr>
            <p:nvPr/>
          </p:nvSpPr>
          <p:spPr bwMode="auto">
            <a:xfrm>
              <a:off x="762" y="1611"/>
              <a:ext cx="369" cy="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2075" tIns="46038" rIns="92075" bIns="46038">
              <a:spAutoFit/>
            </a:bodyPr>
            <a:lstStyle/>
            <a:p>
              <a:pPr algn="l">
                <a:lnSpc>
                  <a:spcPct val="100000"/>
                </a:lnSpc>
              </a:pPr>
              <a:r>
                <a:rPr lang="en-AU" sz="800" b="1" dirty="0">
                  <a:solidFill>
                    <a:srgbClr val="000099"/>
                  </a:solidFill>
                  <a:latin typeface="Montserrat" panose="00000500000000000000" pitchFamily="50" charset="0"/>
                </a:rPr>
                <a:t>Owner</a:t>
              </a:r>
            </a:p>
          </p:txBody>
        </p:sp>
        <p:sp>
          <p:nvSpPr>
            <p:cNvPr id="43033" name="Rectangle 39"/>
            <p:cNvSpPr>
              <a:spLocks noChangeArrowheads="1"/>
            </p:cNvSpPr>
            <p:nvPr/>
          </p:nvSpPr>
          <p:spPr bwMode="auto">
            <a:xfrm>
              <a:off x="1387" y="1786"/>
              <a:ext cx="622" cy="136"/>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2075" tIns="46038" rIns="92075" bIns="46038">
              <a:spAutoFit/>
            </a:bodyPr>
            <a:lstStyle/>
            <a:p>
              <a:pPr algn="l">
                <a:lnSpc>
                  <a:spcPct val="100000"/>
                </a:lnSpc>
              </a:pPr>
              <a:r>
                <a:rPr lang="en-AU" sz="800" b="1" dirty="0" err="1">
                  <a:solidFill>
                    <a:srgbClr val="000099"/>
                  </a:solidFill>
                  <a:latin typeface="Montserrat" panose="00000500000000000000" pitchFamily="50" charset="0"/>
                </a:rPr>
                <a:t>LLicence</a:t>
              </a:r>
              <a:r>
                <a:rPr lang="en-AU" sz="800" b="1" dirty="0">
                  <a:solidFill>
                    <a:srgbClr val="FFFF00"/>
                  </a:solidFill>
                  <a:latin typeface="Montserrat" panose="00000500000000000000" pitchFamily="50" charset="0"/>
                </a:rPr>
                <a:t> </a:t>
              </a:r>
              <a:r>
                <a:rPr lang="en-AU" sz="800" b="1" dirty="0">
                  <a:solidFill>
                    <a:srgbClr val="000099"/>
                  </a:solidFill>
                  <a:latin typeface="Montserrat" panose="00000500000000000000" pitchFamily="50" charset="0"/>
                </a:rPr>
                <a:t>Number</a:t>
              </a:r>
            </a:p>
          </p:txBody>
        </p:sp>
        <p:sp>
          <p:nvSpPr>
            <p:cNvPr id="43034" name="Rectangle 40"/>
            <p:cNvSpPr>
              <a:spLocks noChangeArrowheads="1"/>
            </p:cNvSpPr>
            <p:nvPr/>
          </p:nvSpPr>
          <p:spPr bwMode="auto">
            <a:xfrm>
              <a:off x="762" y="1777"/>
              <a:ext cx="713" cy="136"/>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2075" tIns="46038" rIns="92075" bIns="46038">
              <a:spAutoFit/>
            </a:bodyPr>
            <a:lstStyle/>
            <a:p>
              <a:pPr algn="l">
                <a:lnSpc>
                  <a:spcPct val="100000"/>
                </a:lnSpc>
              </a:pPr>
              <a:r>
                <a:rPr lang="en-AU" sz="800" b="1" dirty="0">
                  <a:solidFill>
                    <a:srgbClr val="000099"/>
                  </a:solidFill>
                  <a:latin typeface="Montserrat" panose="00000500000000000000" pitchFamily="50" charset="0"/>
                </a:rPr>
                <a:t>Equipment</a:t>
              </a:r>
              <a:r>
                <a:rPr lang="en-AU" sz="800" b="1" dirty="0">
                  <a:solidFill>
                    <a:srgbClr val="FFFF00"/>
                  </a:solidFill>
                  <a:latin typeface="Montserrat" panose="00000500000000000000" pitchFamily="50" charset="0"/>
                </a:rPr>
                <a:t> </a:t>
              </a:r>
              <a:r>
                <a:rPr lang="en-AU" sz="800" b="1" dirty="0">
                  <a:solidFill>
                    <a:srgbClr val="000099"/>
                  </a:solidFill>
                  <a:latin typeface="Montserrat" panose="00000500000000000000" pitchFamily="50" charset="0"/>
                </a:rPr>
                <a:t>type</a:t>
              </a:r>
            </a:p>
          </p:txBody>
        </p:sp>
        <p:sp>
          <p:nvSpPr>
            <p:cNvPr id="43035" name="Rectangle 41"/>
            <p:cNvSpPr>
              <a:spLocks noChangeArrowheads="1"/>
            </p:cNvSpPr>
            <p:nvPr/>
          </p:nvSpPr>
          <p:spPr bwMode="auto">
            <a:xfrm>
              <a:off x="1383" y="1611"/>
              <a:ext cx="468" cy="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2075" tIns="46038" rIns="92075" bIns="46038">
              <a:spAutoFit/>
            </a:bodyPr>
            <a:lstStyle/>
            <a:p>
              <a:pPr algn="l">
                <a:lnSpc>
                  <a:spcPct val="100000"/>
                </a:lnSpc>
              </a:pPr>
              <a:r>
                <a:rPr lang="en-AU" sz="800" b="1" dirty="0">
                  <a:solidFill>
                    <a:srgbClr val="000099"/>
                  </a:solidFill>
                  <a:latin typeface="Montserrat" panose="00000500000000000000" pitchFamily="50" charset="0"/>
                </a:rPr>
                <a:t>Test</a:t>
              </a:r>
              <a:r>
                <a:rPr lang="en-AU" sz="800" b="1" dirty="0">
                  <a:solidFill>
                    <a:srgbClr val="FFFF00"/>
                  </a:solidFill>
                  <a:latin typeface="Montserrat" panose="00000500000000000000" pitchFamily="50" charset="0"/>
                </a:rPr>
                <a:t> </a:t>
              </a:r>
              <a:r>
                <a:rPr lang="en-AU" sz="800" b="1" dirty="0">
                  <a:solidFill>
                    <a:srgbClr val="000099"/>
                  </a:solidFill>
                  <a:latin typeface="Montserrat" panose="00000500000000000000" pitchFamily="50" charset="0"/>
                </a:rPr>
                <a:t>Date</a:t>
              </a:r>
            </a:p>
          </p:txBody>
        </p:sp>
        <p:sp>
          <p:nvSpPr>
            <p:cNvPr id="43036" name="Rectangle 42"/>
            <p:cNvSpPr>
              <a:spLocks noChangeArrowheads="1"/>
            </p:cNvSpPr>
            <p:nvPr/>
          </p:nvSpPr>
          <p:spPr bwMode="auto">
            <a:xfrm>
              <a:off x="818" y="1517"/>
              <a:ext cx="232"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2075" tIns="46038" rIns="92075" bIns="46038">
              <a:spAutoFit/>
            </a:bodyPr>
            <a:lstStyle/>
            <a:p>
              <a:pPr algn="l">
                <a:lnSpc>
                  <a:spcPct val="100000"/>
                </a:lnSpc>
              </a:pPr>
              <a:r>
                <a:rPr lang="en-AU" sz="2000" b="1" dirty="0">
                  <a:solidFill>
                    <a:srgbClr val="FFFF00"/>
                  </a:solidFill>
                  <a:latin typeface="Montserrat" panose="00000500000000000000" pitchFamily="50" charset="0"/>
                </a:rPr>
                <a:t>  </a:t>
              </a:r>
              <a:endParaRPr lang="en-AU" sz="1600" b="1" dirty="0">
                <a:solidFill>
                  <a:srgbClr val="FFFF00"/>
                </a:solidFill>
                <a:latin typeface="Montserrat" panose="00000500000000000000" pitchFamily="50" charset="0"/>
              </a:endParaRPr>
            </a:p>
          </p:txBody>
        </p:sp>
      </p:grpSp>
      <p:sp>
        <p:nvSpPr>
          <p:cNvPr id="1500224" name="Text Box 64"/>
          <p:cNvSpPr txBox="1">
            <a:spLocks noChangeArrowheads="1"/>
          </p:cNvSpPr>
          <p:nvPr/>
        </p:nvSpPr>
        <p:spPr bwMode="auto">
          <a:xfrm>
            <a:off x="1315359" y="3902077"/>
            <a:ext cx="6499269"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marL="187325" indent="-187325">
              <a:tabLst>
                <a:tab pos="187325" algn="l"/>
              </a:tabLst>
              <a:defRPr sz="2400">
                <a:solidFill>
                  <a:schemeClr val="tx1"/>
                </a:solidFill>
                <a:latin typeface="Arial" charset="0"/>
                <a:ea typeface="ＭＳ Ｐゴシック" charset="0"/>
              </a:defRPr>
            </a:lvl1pPr>
            <a:lvl2pPr marL="742950" indent="-285750">
              <a:tabLst>
                <a:tab pos="187325" algn="l"/>
              </a:tabLst>
              <a:defRPr sz="2400">
                <a:solidFill>
                  <a:schemeClr val="tx1"/>
                </a:solidFill>
                <a:latin typeface="Arial" charset="0"/>
                <a:ea typeface="ＭＳ Ｐゴシック" charset="0"/>
              </a:defRPr>
            </a:lvl2pPr>
            <a:lvl3pPr marL="1143000" indent="-228600">
              <a:tabLst>
                <a:tab pos="187325" algn="l"/>
              </a:tabLst>
              <a:defRPr sz="2400">
                <a:solidFill>
                  <a:schemeClr val="tx1"/>
                </a:solidFill>
                <a:latin typeface="Arial" charset="0"/>
                <a:ea typeface="ＭＳ Ｐゴシック" charset="0"/>
              </a:defRPr>
            </a:lvl3pPr>
            <a:lvl4pPr marL="1600200" indent="-228600">
              <a:tabLst>
                <a:tab pos="187325" algn="l"/>
              </a:tabLst>
              <a:defRPr sz="2400">
                <a:solidFill>
                  <a:schemeClr val="tx1"/>
                </a:solidFill>
                <a:latin typeface="Arial" charset="0"/>
                <a:ea typeface="ＭＳ Ｐゴシック" charset="0"/>
              </a:defRPr>
            </a:lvl4pPr>
            <a:lvl5pPr marL="2057400" indent="-228600">
              <a:tabLst>
                <a:tab pos="187325" algn="l"/>
              </a:tabLst>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tabLst>
                <a:tab pos="187325" algn="l"/>
              </a:tabLs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tabLst>
                <a:tab pos="187325" algn="l"/>
              </a:tabLs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tabLst>
                <a:tab pos="187325" algn="l"/>
              </a:tabLs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tabLst>
                <a:tab pos="187325" algn="l"/>
              </a:tabLst>
              <a:defRPr sz="2400">
                <a:solidFill>
                  <a:schemeClr val="tx1"/>
                </a:solidFill>
                <a:latin typeface="Arial" charset="0"/>
                <a:ea typeface="ＭＳ Ｐゴシック" charset="0"/>
              </a:defRPr>
            </a:lvl9pPr>
          </a:lstStyle>
          <a:p>
            <a:pPr algn="l" eaLnBrk="1" hangingPunct="1">
              <a:lnSpc>
                <a:spcPct val="100000"/>
              </a:lnSpc>
              <a:spcBef>
                <a:spcPct val="50000"/>
              </a:spcBef>
            </a:pPr>
            <a:r>
              <a:rPr lang="en-AU" sz="2000" u="sng" dirty="0">
                <a:solidFill>
                  <a:srgbClr val="000000"/>
                </a:solidFill>
                <a:latin typeface="Montserrat" panose="00000500000000000000" pitchFamily="50" charset="0"/>
              </a:rPr>
              <a:t>YOU</a:t>
            </a:r>
            <a:r>
              <a:rPr lang="en-AU" sz="2000" dirty="0">
                <a:solidFill>
                  <a:srgbClr val="000000"/>
                </a:solidFill>
                <a:latin typeface="Montserrat" panose="00000500000000000000" pitchFamily="50" charset="0"/>
              </a:rPr>
              <a:t> are responsible for ensuring that: </a:t>
            </a:r>
          </a:p>
        </p:txBody>
      </p:sp>
      <p:sp>
        <p:nvSpPr>
          <p:cNvPr id="26" name="TextBox 25">
            <a:extLst>
              <a:ext uri="{FF2B5EF4-FFF2-40B4-BE49-F238E27FC236}">
                <a16:creationId xmlns:a16="http://schemas.microsoft.com/office/drawing/2014/main" id="{057A1670-2166-4D25-8640-8443CE7CB9F8}"/>
              </a:ext>
            </a:extLst>
          </p:cNvPr>
          <p:cNvSpPr txBox="1"/>
          <p:nvPr/>
        </p:nvSpPr>
        <p:spPr>
          <a:xfrm>
            <a:off x="2347904" y="5271712"/>
            <a:ext cx="6839696" cy="830997"/>
          </a:xfrm>
          <a:prstGeom prst="rect">
            <a:avLst/>
          </a:prstGeom>
          <a:noFill/>
        </p:spPr>
        <p:txBody>
          <a:bodyPr wrap="square" rtlCol="0">
            <a:spAutoFit/>
          </a:bodyPr>
          <a:lstStyle/>
          <a:p>
            <a:r>
              <a:rPr lang="en-AU" dirty="0">
                <a:solidFill>
                  <a:schemeClr val="accent1"/>
                </a:solidFill>
              </a:rPr>
              <a:t>Q. What do the colours represent?</a:t>
            </a:r>
          </a:p>
          <a:p>
            <a:r>
              <a:rPr lang="en-AU" dirty="0">
                <a:solidFill>
                  <a:schemeClr val="accent1"/>
                </a:solidFill>
              </a:rPr>
              <a:t>Q. Who can repair and tag equipment?</a:t>
            </a:r>
          </a:p>
        </p:txBody>
      </p:sp>
    </p:spTree>
    <p:extLst>
      <p:ext uri="{BB962C8B-B14F-4D97-AF65-F5344CB8AC3E}">
        <p14:creationId xmlns:p14="http://schemas.microsoft.com/office/powerpoint/2010/main" val="43459640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afterEffect">
                                  <p:stCondLst>
                                    <p:cond delay="3000"/>
                                  </p:stCondLst>
                                  <p:childTnLst>
                                    <p:set>
                                      <p:cBhvr>
                                        <p:cTn id="6" dur="1" fill="hold">
                                          <p:stCondLst>
                                            <p:cond delay="0"/>
                                          </p:stCondLst>
                                        </p:cTn>
                                        <p:tgtEl>
                                          <p:spTgt spid="1500166"/>
                                        </p:tgtEl>
                                        <p:attrNameLst>
                                          <p:attrName>style.visibility</p:attrName>
                                        </p:attrNameLst>
                                      </p:cBhvr>
                                      <p:to>
                                        <p:strVal val="visible"/>
                                      </p:to>
                                    </p:set>
                                    <p:anim calcmode="lin" valueType="num">
                                      <p:cBhvr additive="base">
                                        <p:cTn id="7" dur="500" fill="hold"/>
                                        <p:tgtEl>
                                          <p:spTgt spid="1500166"/>
                                        </p:tgtEl>
                                        <p:attrNameLst>
                                          <p:attrName>ppt_x</p:attrName>
                                        </p:attrNameLst>
                                      </p:cBhvr>
                                      <p:tavLst>
                                        <p:tav tm="0">
                                          <p:val>
                                            <p:strVal val="0-#ppt_w/2"/>
                                          </p:val>
                                        </p:tav>
                                        <p:tav tm="100000">
                                          <p:val>
                                            <p:strVal val="#ppt_x"/>
                                          </p:val>
                                        </p:tav>
                                      </p:tavLst>
                                    </p:anim>
                                    <p:anim calcmode="lin" valueType="num">
                                      <p:cBhvr additive="base">
                                        <p:cTn id="8" dur="500" fill="hold"/>
                                        <p:tgtEl>
                                          <p:spTgt spid="1500166"/>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3500"/>
                            </p:stCondLst>
                            <p:childTnLst>
                              <p:par>
                                <p:cTn id="10" presetID="2" presetClass="entr" presetSubtype="8" fill="hold" grpId="0" nodeType="afterEffect">
                                  <p:stCondLst>
                                    <p:cond delay="8000"/>
                                  </p:stCondLst>
                                  <p:childTnLst>
                                    <p:set>
                                      <p:cBhvr>
                                        <p:cTn id="11" dur="1" fill="hold">
                                          <p:stCondLst>
                                            <p:cond delay="0"/>
                                          </p:stCondLst>
                                        </p:cTn>
                                        <p:tgtEl>
                                          <p:spTgt spid="1500224"/>
                                        </p:tgtEl>
                                        <p:attrNameLst>
                                          <p:attrName>style.visibility</p:attrName>
                                        </p:attrNameLst>
                                      </p:cBhvr>
                                      <p:to>
                                        <p:strVal val="visible"/>
                                      </p:to>
                                    </p:set>
                                    <p:anim calcmode="lin" valueType="num">
                                      <p:cBhvr additive="base">
                                        <p:cTn id="12" dur="500" fill="hold"/>
                                        <p:tgtEl>
                                          <p:spTgt spid="1500224"/>
                                        </p:tgtEl>
                                        <p:attrNameLst>
                                          <p:attrName>ppt_x</p:attrName>
                                        </p:attrNameLst>
                                      </p:cBhvr>
                                      <p:tavLst>
                                        <p:tav tm="0">
                                          <p:val>
                                            <p:strVal val="0-#ppt_w/2"/>
                                          </p:val>
                                        </p:tav>
                                        <p:tav tm="100000">
                                          <p:val>
                                            <p:strVal val="#ppt_x"/>
                                          </p:val>
                                        </p:tav>
                                      </p:tavLst>
                                    </p:anim>
                                    <p:anim calcmode="lin" valueType="num">
                                      <p:cBhvr additive="base">
                                        <p:cTn id="13" dur="500" fill="hold"/>
                                        <p:tgtEl>
                                          <p:spTgt spid="15002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0166" grpId="0" autoUpdateAnimBg="0"/>
      <p:bldP spid="1500224" grpId="0"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01188" name="Rectangle 4"/>
          <p:cNvSpPr>
            <a:spLocks noChangeArrowheads="1"/>
          </p:cNvSpPr>
          <p:nvPr/>
        </p:nvSpPr>
        <p:spPr bwMode="auto">
          <a:xfrm>
            <a:off x="1831610" y="2778960"/>
            <a:ext cx="4757273"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288925" indent="-288925">
              <a:buSzPct val="130000"/>
              <a:buFontTx/>
              <a:buChar char="•"/>
            </a:pPr>
            <a:r>
              <a:rPr lang="en-AU" sz="1600" b="1" dirty="0">
                <a:solidFill>
                  <a:schemeClr val="accent1"/>
                </a:solidFill>
                <a:latin typeface="Montserrat" panose="00000500000000000000" pitchFamily="50" charset="0"/>
              </a:rPr>
              <a:t>A</a:t>
            </a:r>
            <a:r>
              <a:rPr lang="en-AU" sz="1600" dirty="0">
                <a:latin typeface="Montserrat" panose="00000500000000000000" pitchFamily="50" charset="0"/>
              </a:rPr>
              <a:t>sphyxiants - such as cyanide, can prevent the body absorbing oxygen.</a:t>
            </a:r>
            <a:endParaRPr lang="en-AU" sz="1600" dirty="0">
              <a:latin typeface="Times New Roman" charset="0"/>
            </a:endParaRPr>
          </a:p>
        </p:txBody>
      </p:sp>
      <p:grpSp>
        <p:nvGrpSpPr>
          <p:cNvPr id="1501189" name="Group 5"/>
          <p:cNvGrpSpPr>
            <a:grpSpLocks/>
          </p:cNvGrpSpPr>
          <p:nvPr/>
        </p:nvGrpSpPr>
        <p:grpSpPr bwMode="auto">
          <a:xfrm>
            <a:off x="319130" y="1655390"/>
            <a:ext cx="6460880" cy="3497264"/>
            <a:chOff x="670" y="1172"/>
            <a:chExt cx="4409" cy="2203"/>
          </a:xfrm>
        </p:grpSpPr>
        <p:grpSp>
          <p:nvGrpSpPr>
            <p:cNvPr id="44101" name="Group 6"/>
            <p:cNvGrpSpPr>
              <a:grpSpLocks/>
            </p:cNvGrpSpPr>
            <p:nvPr/>
          </p:nvGrpSpPr>
          <p:grpSpPr bwMode="auto">
            <a:xfrm>
              <a:off x="670" y="1172"/>
              <a:ext cx="1107" cy="1069"/>
              <a:chOff x="439" y="894"/>
              <a:chExt cx="1098" cy="1069"/>
            </a:xfrm>
          </p:grpSpPr>
          <p:sp>
            <p:nvSpPr>
              <p:cNvPr id="44103" name="Freeform 7"/>
              <p:cNvSpPr>
                <a:spLocks/>
              </p:cNvSpPr>
              <p:nvPr/>
            </p:nvSpPr>
            <p:spPr bwMode="auto">
              <a:xfrm>
                <a:off x="439" y="894"/>
                <a:ext cx="1098" cy="1069"/>
              </a:xfrm>
              <a:custGeom>
                <a:avLst/>
                <a:gdLst>
                  <a:gd name="T0" fmla="*/ 0 w 2378"/>
                  <a:gd name="T1" fmla="*/ 535 h 2264"/>
                  <a:gd name="T2" fmla="*/ 549 w 2378"/>
                  <a:gd name="T3" fmla="*/ 0 h 2264"/>
                  <a:gd name="T4" fmla="*/ 1098 w 2378"/>
                  <a:gd name="T5" fmla="*/ 535 h 2264"/>
                  <a:gd name="T6" fmla="*/ 550 w 2378"/>
                  <a:gd name="T7" fmla="*/ 1069 h 2264"/>
                  <a:gd name="T8" fmla="*/ 0 w 2378"/>
                  <a:gd name="T9" fmla="*/ 535 h 226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78" h="2264">
                    <a:moveTo>
                      <a:pt x="0" y="1132"/>
                    </a:moveTo>
                    <a:lnTo>
                      <a:pt x="1188" y="0"/>
                    </a:lnTo>
                    <a:lnTo>
                      <a:pt x="2378" y="1132"/>
                    </a:lnTo>
                    <a:lnTo>
                      <a:pt x="1191" y="2264"/>
                    </a:lnTo>
                    <a:lnTo>
                      <a:pt x="0" y="11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104" name="Freeform 8"/>
              <p:cNvSpPr>
                <a:spLocks/>
              </p:cNvSpPr>
              <p:nvPr/>
            </p:nvSpPr>
            <p:spPr bwMode="auto">
              <a:xfrm>
                <a:off x="456" y="909"/>
                <a:ext cx="1065" cy="1038"/>
              </a:xfrm>
              <a:custGeom>
                <a:avLst/>
                <a:gdLst>
                  <a:gd name="T0" fmla="*/ 0 w 2308"/>
                  <a:gd name="T1" fmla="*/ 519 h 2197"/>
                  <a:gd name="T2" fmla="*/ 532 w 2308"/>
                  <a:gd name="T3" fmla="*/ 0 h 2197"/>
                  <a:gd name="T4" fmla="*/ 1065 w 2308"/>
                  <a:gd name="T5" fmla="*/ 519 h 2197"/>
                  <a:gd name="T6" fmla="*/ 533 w 2308"/>
                  <a:gd name="T7" fmla="*/ 1038 h 2197"/>
                  <a:gd name="T8" fmla="*/ 0 w 2308"/>
                  <a:gd name="T9" fmla="*/ 519 h 219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08" h="2197">
                    <a:moveTo>
                      <a:pt x="0" y="1099"/>
                    </a:moveTo>
                    <a:lnTo>
                      <a:pt x="1153" y="0"/>
                    </a:lnTo>
                    <a:lnTo>
                      <a:pt x="2308" y="1099"/>
                    </a:lnTo>
                    <a:lnTo>
                      <a:pt x="1156" y="2197"/>
                    </a:lnTo>
                    <a:lnTo>
                      <a:pt x="0" y="10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105" name="Freeform 9"/>
              <p:cNvSpPr>
                <a:spLocks/>
              </p:cNvSpPr>
              <p:nvPr/>
            </p:nvSpPr>
            <p:spPr bwMode="auto">
              <a:xfrm>
                <a:off x="852" y="1110"/>
                <a:ext cx="274" cy="217"/>
              </a:xfrm>
              <a:custGeom>
                <a:avLst/>
                <a:gdLst>
                  <a:gd name="T0" fmla="*/ 211 w 595"/>
                  <a:gd name="T1" fmla="*/ 73 h 456"/>
                  <a:gd name="T2" fmla="*/ 204 w 595"/>
                  <a:gd name="T3" fmla="*/ 104 h 456"/>
                  <a:gd name="T4" fmla="*/ 204 w 595"/>
                  <a:gd name="T5" fmla="*/ 118 h 456"/>
                  <a:gd name="T6" fmla="*/ 201 w 595"/>
                  <a:gd name="T7" fmla="*/ 128 h 456"/>
                  <a:gd name="T8" fmla="*/ 206 w 595"/>
                  <a:gd name="T9" fmla="*/ 133 h 456"/>
                  <a:gd name="T10" fmla="*/ 219 w 595"/>
                  <a:gd name="T11" fmla="*/ 134 h 456"/>
                  <a:gd name="T12" fmla="*/ 232 w 595"/>
                  <a:gd name="T13" fmla="*/ 133 h 456"/>
                  <a:gd name="T14" fmla="*/ 245 w 595"/>
                  <a:gd name="T15" fmla="*/ 120 h 456"/>
                  <a:gd name="T16" fmla="*/ 261 w 595"/>
                  <a:gd name="T17" fmla="*/ 118 h 456"/>
                  <a:gd name="T18" fmla="*/ 270 w 595"/>
                  <a:gd name="T19" fmla="*/ 128 h 456"/>
                  <a:gd name="T20" fmla="*/ 272 w 595"/>
                  <a:gd name="T21" fmla="*/ 140 h 456"/>
                  <a:gd name="T22" fmla="*/ 264 w 595"/>
                  <a:gd name="T23" fmla="*/ 152 h 456"/>
                  <a:gd name="T24" fmla="*/ 248 w 595"/>
                  <a:gd name="T25" fmla="*/ 152 h 456"/>
                  <a:gd name="T26" fmla="*/ 233 w 595"/>
                  <a:gd name="T27" fmla="*/ 147 h 456"/>
                  <a:gd name="T28" fmla="*/ 217 w 595"/>
                  <a:gd name="T29" fmla="*/ 149 h 456"/>
                  <a:gd name="T30" fmla="*/ 201 w 595"/>
                  <a:gd name="T31" fmla="*/ 149 h 456"/>
                  <a:gd name="T32" fmla="*/ 184 w 595"/>
                  <a:gd name="T33" fmla="*/ 160 h 456"/>
                  <a:gd name="T34" fmla="*/ 181 w 595"/>
                  <a:gd name="T35" fmla="*/ 171 h 456"/>
                  <a:gd name="T36" fmla="*/ 190 w 595"/>
                  <a:gd name="T37" fmla="*/ 176 h 456"/>
                  <a:gd name="T38" fmla="*/ 206 w 595"/>
                  <a:gd name="T39" fmla="*/ 179 h 456"/>
                  <a:gd name="T40" fmla="*/ 222 w 595"/>
                  <a:gd name="T41" fmla="*/ 179 h 456"/>
                  <a:gd name="T42" fmla="*/ 239 w 595"/>
                  <a:gd name="T43" fmla="*/ 172 h 456"/>
                  <a:gd name="T44" fmla="*/ 250 w 595"/>
                  <a:gd name="T45" fmla="*/ 178 h 456"/>
                  <a:gd name="T46" fmla="*/ 257 w 595"/>
                  <a:gd name="T47" fmla="*/ 183 h 456"/>
                  <a:gd name="T48" fmla="*/ 257 w 595"/>
                  <a:gd name="T49" fmla="*/ 194 h 456"/>
                  <a:gd name="T50" fmla="*/ 252 w 595"/>
                  <a:gd name="T51" fmla="*/ 203 h 456"/>
                  <a:gd name="T52" fmla="*/ 241 w 595"/>
                  <a:gd name="T53" fmla="*/ 207 h 456"/>
                  <a:gd name="T54" fmla="*/ 227 w 595"/>
                  <a:gd name="T55" fmla="*/ 201 h 456"/>
                  <a:gd name="T56" fmla="*/ 204 w 595"/>
                  <a:gd name="T57" fmla="*/ 194 h 456"/>
                  <a:gd name="T58" fmla="*/ 174 w 595"/>
                  <a:gd name="T59" fmla="*/ 185 h 456"/>
                  <a:gd name="T60" fmla="*/ 140 w 595"/>
                  <a:gd name="T61" fmla="*/ 190 h 456"/>
                  <a:gd name="T62" fmla="*/ 117 w 595"/>
                  <a:gd name="T63" fmla="*/ 186 h 456"/>
                  <a:gd name="T64" fmla="*/ 91 w 595"/>
                  <a:gd name="T65" fmla="*/ 190 h 456"/>
                  <a:gd name="T66" fmla="*/ 60 w 595"/>
                  <a:gd name="T67" fmla="*/ 197 h 456"/>
                  <a:gd name="T68" fmla="*/ 38 w 595"/>
                  <a:gd name="T69" fmla="*/ 212 h 456"/>
                  <a:gd name="T70" fmla="*/ 17 w 595"/>
                  <a:gd name="T71" fmla="*/ 212 h 456"/>
                  <a:gd name="T72" fmla="*/ 9 w 595"/>
                  <a:gd name="T73" fmla="*/ 201 h 456"/>
                  <a:gd name="T74" fmla="*/ 9 w 595"/>
                  <a:gd name="T75" fmla="*/ 188 h 456"/>
                  <a:gd name="T76" fmla="*/ 22 w 595"/>
                  <a:gd name="T77" fmla="*/ 181 h 456"/>
                  <a:gd name="T78" fmla="*/ 52 w 595"/>
                  <a:gd name="T79" fmla="*/ 183 h 456"/>
                  <a:gd name="T80" fmla="*/ 91 w 595"/>
                  <a:gd name="T81" fmla="*/ 174 h 456"/>
                  <a:gd name="T82" fmla="*/ 95 w 595"/>
                  <a:gd name="T83" fmla="*/ 168 h 456"/>
                  <a:gd name="T84" fmla="*/ 88 w 595"/>
                  <a:gd name="T85" fmla="*/ 160 h 456"/>
                  <a:gd name="T86" fmla="*/ 52 w 595"/>
                  <a:gd name="T87" fmla="*/ 155 h 456"/>
                  <a:gd name="T88" fmla="*/ 26 w 595"/>
                  <a:gd name="T89" fmla="*/ 150 h 456"/>
                  <a:gd name="T90" fmla="*/ 0 w 595"/>
                  <a:gd name="T91" fmla="*/ 145 h 456"/>
                  <a:gd name="T92" fmla="*/ 0 w 595"/>
                  <a:gd name="T93" fmla="*/ 134 h 456"/>
                  <a:gd name="T94" fmla="*/ 6 w 595"/>
                  <a:gd name="T95" fmla="*/ 126 h 456"/>
                  <a:gd name="T96" fmla="*/ 22 w 595"/>
                  <a:gd name="T97" fmla="*/ 120 h 456"/>
                  <a:gd name="T98" fmla="*/ 35 w 595"/>
                  <a:gd name="T99" fmla="*/ 129 h 456"/>
                  <a:gd name="T100" fmla="*/ 47 w 595"/>
                  <a:gd name="T101" fmla="*/ 142 h 456"/>
                  <a:gd name="T102" fmla="*/ 62 w 595"/>
                  <a:gd name="T103" fmla="*/ 142 h 456"/>
                  <a:gd name="T104" fmla="*/ 75 w 595"/>
                  <a:gd name="T105" fmla="*/ 136 h 456"/>
                  <a:gd name="T106" fmla="*/ 73 w 595"/>
                  <a:gd name="T107" fmla="*/ 104 h 456"/>
                  <a:gd name="T108" fmla="*/ 70 w 595"/>
                  <a:gd name="T109" fmla="*/ 81 h 456"/>
                  <a:gd name="T110" fmla="*/ 66 w 595"/>
                  <a:gd name="T111" fmla="*/ 65 h 456"/>
                  <a:gd name="T112" fmla="*/ 70 w 595"/>
                  <a:gd name="T113" fmla="*/ 38 h 456"/>
                  <a:gd name="T114" fmla="*/ 89 w 595"/>
                  <a:gd name="T115" fmla="*/ 9 h 456"/>
                  <a:gd name="T116" fmla="*/ 148 w 595"/>
                  <a:gd name="T117" fmla="*/ 0 h 456"/>
                  <a:gd name="T118" fmla="*/ 192 w 595"/>
                  <a:gd name="T119" fmla="*/ 14 h 456"/>
                  <a:gd name="T120" fmla="*/ 210 w 595"/>
                  <a:gd name="T121" fmla="*/ 36 h 45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95" h="456">
                    <a:moveTo>
                      <a:pt x="468" y="93"/>
                    </a:moveTo>
                    <a:lnTo>
                      <a:pt x="468" y="93"/>
                    </a:lnTo>
                    <a:lnTo>
                      <a:pt x="468" y="98"/>
                    </a:lnTo>
                    <a:lnTo>
                      <a:pt x="468" y="105"/>
                    </a:lnTo>
                    <a:lnTo>
                      <a:pt x="468" y="113"/>
                    </a:lnTo>
                    <a:lnTo>
                      <a:pt x="468" y="120"/>
                    </a:lnTo>
                    <a:lnTo>
                      <a:pt x="468" y="132"/>
                    </a:lnTo>
                    <a:lnTo>
                      <a:pt x="463" y="139"/>
                    </a:lnTo>
                    <a:lnTo>
                      <a:pt x="459" y="147"/>
                    </a:lnTo>
                    <a:lnTo>
                      <a:pt x="459" y="154"/>
                    </a:lnTo>
                    <a:lnTo>
                      <a:pt x="456" y="159"/>
                    </a:lnTo>
                    <a:lnTo>
                      <a:pt x="452" y="166"/>
                    </a:lnTo>
                    <a:lnTo>
                      <a:pt x="448" y="173"/>
                    </a:lnTo>
                    <a:lnTo>
                      <a:pt x="448" y="181"/>
                    </a:lnTo>
                    <a:lnTo>
                      <a:pt x="444" y="188"/>
                    </a:lnTo>
                    <a:lnTo>
                      <a:pt x="444" y="196"/>
                    </a:lnTo>
                    <a:lnTo>
                      <a:pt x="444" y="204"/>
                    </a:lnTo>
                    <a:lnTo>
                      <a:pt x="444" y="218"/>
                    </a:lnTo>
                    <a:lnTo>
                      <a:pt x="444" y="222"/>
                    </a:lnTo>
                    <a:lnTo>
                      <a:pt x="439" y="225"/>
                    </a:lnTo>
                    <a:lnTo>
                      <a:pt x="439" y="230"/>
                    </a:lnTo>
                    <a:lnTo>
                      <a:pt x="439" y="234"/>
                    </a:lnTo>
                    <a:lnTo>
                      <a:pt x="439" y="237"/>
                    </a:lnTo>
                    <a:lnTo>
                      <a:pt x="439" y="241"/>
                    </a:lnTo>
                    <a:lnTo>
                      <a:pt x="439" y="245"/>
                    </a:lnTo>
                    <a:lnTo>
                      <a:pt x="444" y="249"/>
                    </a:lnTo>
                    <a:lnTo>
                      <a:pt x="444" y="252"/>
                    </a:lnTo>
                    <a:lnTo>
                      <a:pt x="439" y="257"/>
                    </a:lnTo>
                    <a:lnTo>
                      <a:pt x="436" y="259"/>
                    </a:lnTo>
                    <a:lnTo>
                      <a:pt x="436" y="264"/>
                    </a:lnTo>
                    <a:lnTo>
                      <a:pt x="436" y="268"/>
                    </a:lnTo>
                    <a:lnTo>
                      <a:pt x="439" y="268"/>
                    </a:lnTo>
                    <a:lnTo>
                      <a:pt x="439" y="271"/>
                    </a:lnTo>
                    <a:lnTo>
                      <a:pt x="439" y="275"/>
                    </a:lnTo>
                    <a:lnTo>
                      <a:pt x="444" y="275"/>
                    </a:lnTo>
                    <a:lnTo>
                      <a:pt x="444" y="279"/>
                    </a:lnTo>
                    <a:lnTo>
                      <a:pt x="448" y="279"/>
                    </a:lnTo>
                    <a:lnTo>
                      <a:pt x="452" y="282"/>
                    </a:lnTo>
                    <a:lnTo>
                      <a:pt x="456" y="282"/>
                    </a:lnTo>
                    <a:lnTo>
                      <a:pt x="459" y="282"/>
                    </a:lnTo>
                    <a:lnTo>
                      <a:pt x="463" y="282"/>
                    </a:lnTo>
                    <a:lnTo>
                      <a:pt x="468" y="282"/>
                    </a:lnTo>
                    <a:lnTo>
                      <a:pt x="472" y="282"/>
                    </a:lnTo>
                    <a:lnTo>
                      <a:pt x="476" y="282"/>
                    </a:lnTo>
                    <a:lnTo>
                      <a:pt x="476" y="286"/>
                    </a:lnTo>
                    <a:lnTo>
                      <a:pt x="479" y="286"/>
                    </a:lnTo>
                    <a:lnTo>
                      <a:pt x="483" y="282"/>
                    </a:lnTo>
                    <a:lnTo>
                      <a:pt x="487" y="282"/>
                    </a:lnTo>
                    <a:lnTo>
                      <a:pt x="492" y="282"/>
                    </a:lnTo>
                    <a:lnTo>
                      <a:pt x="494" y="282"/>
                    </a:lnTo>
                    <a:lnTo>
                      <a:pt x="499" y="282"/>
                    </a:lnTo>
                    <a:lnTo>
                      <a:pt x="503" y="279"/>
                    </a:lnTo>
                    <a:lnTo>
                      <a:pt x="507" y="279"/>
                    </a:lnTo>
                    <a:lnTo>
                      <a:pt x="507" y="275"/>
                    </a:lnTo>
                    <a:lnTo>
                      <a:pt x="511" y="271"/>
                    </a:lnTo>
                    <a:lnTo>
                      <a:pt x="511" y="268"/>
                    </a:lnTo>
                    <a:lnTo>
                      <a:pt x="514" y="264"/>
                    </a:lnTo>
                    <a:lnTo>
                      <a:pt x="518" y="259"/>
                    </a:lnTo>
                    <a:lnTo>
                      <a:pt x="523" y="259"/>
                    </a:lnTo>
                    <a:lnTo>
                      <a:pt x="527" y="257"/>
                    </a:lnTo>
                    <a:lnTo>
                      <a:pt x="531" y="257"/>
                    </a:lnTo>
                    <a:lnTo>
                      <a:pt x="531" y="252"/>
                    </a:lnTo>
                    <a:lnTo>
                      <a:pt x="534" y="252"/>
                    </a:lnTo>
                    <a:lnTo>
                      <a:pt x="538" y="249"/>
                    </a:lnTo>
                    <a:lnTo>
                      <a:pt x="542" y="249"/>
                    </a:lnTo>
                    <a:lnTo>
                      <a:pt x="547" y="249"/>
                    </a:lnTo>
                    <a:lnTo>
                      <a:pt x="551" y="249"/>
                    </a:lnTo>
                    <a:lnTo>
                      <a:pt x="558" y="249"/>
                    </a:lnTo>
                    <a:lnTo>
                      <a:pt x="562" y="249"/>
                    </a:lnTo>
                    <a:lnTo>
                      <a:pt x="566" y="249"/>
                    </a:lnTo>
                    <a:lnTo>
                      <a:pt x="571" y="249"/>
                    </a:lnTo>
                    <a:lnTo>
                      <a:pt x="571" y="252"/>
                    </a:lnTo>
                    <a:lnTo>
                      <a:pt x="573" y="252"/>
                    </a:lnTo>
                    <a:lnTo>
                      <a:pt x="578" y="252"/>
                    </a:lnTo>
                    <a:lnTo>
                      <a:pt x="578" y="257"/>
                    </a:lnTo>
                    <a:lnTo>
                      <a:pt x="582" y="259"/>
                    </a:lnTo>
                    <a:lnTo>
                      <a:pt x="582" y="264"/>
                    </a:lnTo>
                    <a:lnTo>
                      <a:pt x="586" y="264"/>
                    </a:lnTo>
                    <a:lnTo>
                      <a:pt x="586" y="268"/>
                    </a:lnTo>
                    <a:lnTo>
                      <a:pt x="590" y="271"/>
                    </a:lnTo>
                    <a:lnTo>
                      <a:pt x="590" y="275"/>
                    </a:lnTo>
                    <a:lnTo>
                      <a:pt x="590" y="279"/>
                    </a:lnTo>
                    <a:lnTo>
                      <a:pt x="595" y="282"/>
                    </a:lnTo>
                    <a:lnTo>
                      <a:pt x="595" y="286"/>
                    </a:lnTo>
                    <a:lnTo>
                      <a:pt x="595" y="291"/>
                    </a:lnTo>
                    <a:lnTo>
                      <a:pt x="590" y="295"/>
                    </a:lnTo>
                    <a:lnTo>
                      <a:pt x="590" y="298"/>
                    </a:lnTo>
                    <a:lnTo>
                      <a:pt x="590" y="302"/>
                    </a:lnTo>
                    <a:lnTo>
                      <a:pt x="590" y="305"/>
                    </a:lnTo>
                    <a:lnTo>
                      <a:pt x="586" y="309"/>
                    </a:lnTo>
                    <a:lnTo>
                      <a:pt x="586" y="313"/>
                    </a:lnTo>
                    <a:lnTo>
                      <a:pt x="582" y="313"/>
                    </a:lnTo>
                    <a:lnTo>
                      <a:pt x="582" y="316"/>
                    </a:lnTo>
                    <a:lnTo>
                      <a:pt x="578" y="316"/>
                    </a:lnTo>
                    <a:lnTo>
                      <a:pt x="573" y="320"/>
                    </a:lnTo>
                    <a:lnTo>
                      <a:pt x="571" y="320"/>
                    </a:lnTo>
                    <a:lnTo>
                      <a:pt x="566" y="320"/>
                    </a:lnTo>
                    <a:lnTo>
                      <a:pt x="562" y="320"/>
                    </a:lnTo>
                    <a:lnTo>
                      <a:pt x="558" y="320"/>
                    </a:lnTo>
                    <a:lnTo>
                      <a:pt x="554" y="320"/>
                    </a:lnTo>
                    <a:lnTo>
                      <a:pt x="551" y="320"/>
                    </a:lnTo>
                    <a:lnTo>
                      <a:pt x="547" y="320"/>
                    </a:lnTo>
                    <a:lnTo>
                      <a:pt x="542" y="320"/>
                    </a:lnTo>
                    <a:lnTo>
                      <a:pt x="538" y="320"/>
                    </a:lnTo>
                    <a:lnTo>
                      <a:pt x="534" y="316"/>
                    </a:lnTo>
                    <a:lnTo>
                      <a:pt x="531" y="316"/>
                    </a:lnTo>
                    <a:lnTo>
                      <a:pt x="527" y="313"/>
                    </a:lnTo>
                    <a:lnTo>
                      <a:pt x="523" y="313"/>
                    </a:lnTo>
                    <a:lnTo>
                      <a:pt x="518" y="309"/>
                    </a:lnTo>
                    <a:lnTo>
                      <a:pt x="514" y="305"/>
                    </a:lnTo>
                    <a:lnTo>
                      <a:pt x="511" y="309"/>
                    </a:lnTo>
                    <a:lnTo>
                      <a:pt x="507" y="309"/>
                    </a:lnTo>
                    <a:lnTo>
                      <a:pt x="503" y="309"/>
                    </a:lnTo>
                    <a:lnTo>
                      <a:pt x="499" y="309"/>
                    </a:lnTo>
                    <a:lnTo>
                      <a:pt x="494" y="313"/>
                    </a:lnTo>
                    <a:lnTo>
                      <a:pt x="492" y="313"/>
                    </a:lnTo>
                    <a:lnTo>
                      <a:pt x="487" y="313"/>
                    </a:lnTo>
                    <a:lnTo>
                      <a:pt x="483" y="313"/>
                    </a:lnTo>
                    <a:lnTo>
                      <a:pt x="479" y="313"/>
                    </a:lnTo>
                    <a:lnTo>
                      <a:pt x="476" y="313"/>
                    </a:lnTo>
                    <a:lnTo>
                      <a:pt x="472" y="313"/>
                    </a:lnTo>
                    <a:lnTo>
                      <a:pt x="468" y="313"/>
                    </a:lnTo>
                    <a:lnTo>
                      <a:pt x="463" y="313"/>
                    </a:lnTo>
                    <a:lnTo>
                      <a:pt x="459" y="309"/>
                    </a:lnTo>
                    <a:lnTo>
                      <a:pt x="456" y="309"/>
                    </a:lnTo>
                    <a:lnTo>
                      <a:pt x="452" y="309"/>
                    </a:lnTo>
                    <a:lnTo>
                      <a:pt x="448" y="309"/>
                    </a:lnTo>
                    <a:lnTo>
                      <a:pt x="444" y="313"/>
                    </a:lnTo>
                    <a:lnTo>
                      <a:pt x="439" y="313"/>
                    </a:lnTo>
                    <a:lnTo>
                      <a:pt x="436" y="313"/>
                    </a:lnTo>
                    <a:lnTo>
                      <a:pt x="432" y="316"/>
                    </a:lnTo>
                    <a:lnTo>
                      <a:pt x="428" y="316"/>
                    </a:lnTo>
                    <a:lnTo>
                      <a:pt x="424" y="320"/>
                    </a:lnTo>
                    <a:lnTo>
                      <a:pt x="420" y="320"/>
                    </a:lnTo>
                    <a:lnTo>
                      <a:pt x="417" y="320"/>
                    </a:lnTo>
                    <a:lnTo>
                      <a:pt x="412" y="325"/>
                    </a:lnTo>
                    <a:lnTo>
                      <a:pt x="408" y="327"/>
                    </a:lnTo>
                    <a:lnTo>
                      <a:pt x="404" y="327"/>
                    </a:lnTo>
                    <a:lnTo>
                      <a:pt x="404" y="332"/>
                    </a:lnTo>
                    <a:lnTo>
                      <a:pt x="400" y="336"/>
                    </a:lnTo>
                    <a:lnTo>
                      <a:pt x="397" y="339"/>
                    </a:lnTo>
                    <a:lnTo>
                      <a:pt x="393" y="343"/>
                    </a:lnTo>
                    <a:lnTo>
                      <a:pt x="393" y="347"/>
                    </a:lnTo>
                    <a:lnTo>
                      <a:pt x="393" y="350"/>
                    </a:lnTo>
                    <a:lnTo>
                      <a:pt x="393" y="354"/>
                    </a:lnTo>
                    <a:lnTo>
                      <a:pt x="393" y="359"/>
                    </a:lnTo>
                    <a:lnTo>
                      <a:pt x="397" y="361"/>
                    </a:lnTo>
                    <a:lnTo>
                      <a:pt x="400" y="361"/>
                    </a:lnTo>
                    <a:lnTo>
                      <a:pt x="400" y="366"/>
                    </a:lnTo>
                    <a:lnTo>
                      <a:pt x="404" y="366"/>
                    </a:lnTo>
                    <a:lnTo>
                      <a:pt x="408" y="370"/>
                    </a:lnTo>
                    <a:lnTo>
                      <a:pt x="412" y="370"/>
                    </a:lnTo>
                    <a:lnTo>
                      <a:pt x="417" y="373"/>
                    </a:lnTo>
                    <a:lnTo>
                      <a:pt x="420" y="373"/>
                    </a:lnTo>
                    <a:lnTo>
                      <a:pt x="424" y="373"/>
                    </a:lnTo>
                    <a:lnTo>
                      <a:pt x="428" y="373"/>
                    </a:lnTo>
                    <a:lnTo>
                      <a:pt x="432" y="373"/>
                    </a:lnTo>
                    <a:lnTo>
                      <a:pt x="436" y="373"/>
                    </a:lnTo>
                    <a:lnTo>
                      <a:pt x="439" y="377"/>
                    </a:lnTo>
                    <a:lnTo>
                      <a:pt x="444" y="377"/>
                    </a:lnTo>
                    <a:lnTo>
                      <a:pt x="448" y="377"/>
                    </a:lnTo>
                    <a:lnTo>
                      <a:pt x="452" y="381"/>
                    </a:lnTo>
                    <a:lnTo>
                      <a:pt x="456" y="381"/>
                    </a:lnTo>
                    <a:lnTo>
                      <a:pt x="459" y="381"/>
                    </a:lnTo>
                    <a:lnTo>
                      <a:pt x="463" y="381"/>
                    </a:lnTo>
                    <a:lnTo>
                      <a:pt x="468" y="384"/>
                    </a:lnTo>
                    <a:lnTo>
                      <a:pt x="472" y="384"/>
                    </a:lnTo>
                    <a:lnTo>
                      <a:pt x="476" y="381"/>
                    </a:lnTo>
                    <a:lnTo>
                      <a:pt x="479" y="381"/>
                    </a:lnTo>
                    <a:lnTo>
                      <a:pt x="483" y="377"/>
                    </a:lnTo>
                    <a:lnTo>
                      <a:pt x="487" y="377"/>
                    </a:lnTo>
                    <a:lnTo>
                      <a:pt x="492" y="373"/>
                    </a:lnTo>
                    <a:lnTo>
                      <a:pt x="494" y="370"/>
                    </a:lnTo>
                    <a:lnTo>
                      <a:pt x="499" y="370"/>
                    </a:lnTo>
                    <a:lnTo>
                      <a:pt x="499" y="366"/>
                    </a:lnTo>
                    <a:lnTo>
                      <a:pt x="503" y="366"/>
                    </a:lnTo>
                    <a:lnTo>
                      <a:pt x="507" y="361"/>
                    </a:lnTo>
                    <a:lnTo>
                      <a:pt x="511" y="361"/>
                    </a:lnTo>
                    <a:lnTo>
                      <a:pt x="514" y="361"/>
                    </a:lnTo>
                    <a:lnTo>
                      <a:pt x="518" y="361"/>
                    </a:lnTo>
                    <a:lnTo>
                      <a:pt x="527" y="366"/>
                    </a:lnTo>
                    <a:lnTo>
                      <a:pt x="531" y="370"/>
                    </a:lnTo>
                    <a:lnTo>
                      <a:pt x="534" y="370"/>
                    </a:lnTo>
                    <a:lnTo>
                      <a:pt x="538" y="370"/>
                    </a:lnTo>
                    <a:lnTo>
                      <a:pt x="538" y="373"/>
                    </a:lnTo>
                    <a:lnTo>
                      <a:pt x="542" y="373"/>
                    </a:lnTo>
                    <a:lnTo>
                      <a:pt x="547" y="373"/>
                    </a:lnTo>
                    <a:lnTo>
                      <a:pt x="551" y="377"/>
                    </a:lnTo>
                    <a:lnTo>
                      <a:pt x="554" y="381"/>
                    </a:lnTo>
                    <a:lnTo>
                      <a:pt x="558" y="384"/>
                    </a:lnTo>
                    <a:lnTo>
                      <a:pt x="558" y="388"/>
                    </a:lnTo>
                    <a:lnTo>
                      <a:pt x="558" y="391"/>
                    </a:lnTo>
                    <a:lnTo>
                      <a:pt x="558" y="395"/>
                    </a:lnTo>
                    <a:lnTo>
                      <a:pt x="558" y="400"/>
                    </a:lnTo>
                    <a:lnTo>
                      <a:pt x="558" y="404"/>
                    </a:lnTo>
                    <a:lnTo>
                      <a:pt x="558" y="407"/>
                    </a:lnTo>
                    <a:lnTo>
                      <a:pt x="554" y="411"/>
                    </a:lnTo>
                    <a:lnTo>
                      <a:pt x="554" y="415"/>
                    </a:lnTo>
                    <a:lnTo>
                      <a:pt x="554" y="418"/>
                    </a:lnTo>
                    <a:lnTo>
                      <a:pt x="554" y="422"/>
                    </a:lnTo>
                    <a:lnTo>
                      <a:pt x="551" y="422"/>
                    </a:lnTo>
                    <a:lnTo>
                      <a:pt x="551" y="427"/>
                    </a:lnTo>
                    <a:lnTo>
                      <a:pt x="547" y="427"/>
                    </a:lnTo>
                    <a:lnTo>
                      <a:pt x="547" y="430"/>
                    </a:lnTo>
                    <a:lnTo>
                      <a:pt x="542" y="430"/>
                    </a:lnTo>
                    <a:lnTo>
                      <a:pt x="538" y="434"/>
                    </a:lnTo>
                    <a:lnTo>
                      <a:pt x="534" y="434"/>
                    </a:lnTo>
                    <a:lnTo>
                      <a:pt x="531" y="434"/>
                    </a:lnTo>
                    <a:lnTo>
                      <a:pt x="527" y="434"/>
                    </a:lnTo>
                    <a:lnTo>
                      <a:pt x="523" y="434"/>
                    </a:lnTo>
                    <a:lnTo>
                      <a:pt x="518" y="434"/>
                    </a:lnTo>
                    <a:lnTo>
                      <a:pt x="514" y="430"/>
                    </a:lnTo>
                    <a:lnTo>
                      <a:pt x="511" y="430"/>
                    </a:lnTo>
                    <a:lnTo>
                      <a:pt x="507" y="430"/>
                    </a:lnTo>
                    <a:lnTo>
                      <a:pt x="503" y="430"/>
                    </a:lnTo>
                    <a:lnTo>
                      <a:pt x="499" y="427"/>
                    </a:lnTo>
                    <a:lnTo>
                      <a:pt x="494" y="427"/>
                    </a:lnTo>
                    <a:lnTo>
                      <a:pt x="492" y="422"/>
                    </a:lnTo>
                    <a:lnTo>
                      <a:pt x="487" y="418"/>
                    </a:lnTo>
                    <a:lnTo>
                      <a:pt x="483" y="418"/>
                    </a:lnTo>
                    <a:lnTo>
                      <a:pt x="479" y="415"/>
                    </a:lnTo>
                    <a:lnTo>
                      <a:pt x="476" y="411"/>
                    </a:lnTo>
                    <a:lnTo>
                      <a:pt x="472" y="411"/>
                    </a:lnTo>
                    <a:lnTo>
                      <a:pt x="468" y="407"/>
                    </a:lnTo>
                    <a:lnTo>
                      <a:pt x="463" y="407"/>
                    </a:lnTo>
                    <a:lnTo>
                      <a:pt x="459" y="407"/>
                    </a:lnTo>
                    <a:lnTo>
                      <a:pt x="452" y="404"/>
                    </a:lnTo>
                    <a:lnTo>
                      <a:pt x="444" y="407"/>
                    </a:lnTo>
                    <a:lnTo>
                      <a:pt x="439" y="404"/>
                    </a:lnTo>
                    <a:lnTo>
                      <a:pt x="432" y="404"/>
                    </a:lnTo>
                    <a:lnTo>
                      <a:pt x="424" y="400"/>
                    </a:lnTo>
                    <a:lnTo>
                      <a:pt x="417" y="400"/>
                    </a:lnTo>
                    <a:lnTo>
                      <a:pt x="408" y="395"/>
                    </a:lnTo>
                    <a:lnTo>
                      <a:pt x="400" y="391"/>
                    </a:lnTo>
                    <a:lnTo>
                      <a:pt x="393" y="391"/>
                    </a:lnTo>
                    <a:lnTo>
                      <a:pt x="384" y="388"/>
                    </a:lnTo>
                    <a:lnTo>
                      <a:pt x="377" y="388"/>
                    </a:lnTo>
                    <a:lnTo>
                      <a:pt x="369" y="384"/>
                    </a:lnTo>
                    <a:lnTo>
                      <a:pt x="357" y="384"/>
                    </a:lnTo>
                    <a:lnTo>
                      <a:pt x="349" y="384"/>
                    </a:lnTo>
                    <a:lnTo>
                      <a:pt x="340" y="388"/>
                    </a:lnTo>
                    <a:lnTo>
                      <a:pt x="333" y="388"/>
                    </a:lnTo>
                    <a:lnTo>
                      <a:pt x="325" y="391"/>
                    </a:lnTo>
                    <a:lnTo>
                      <a:pt x="314" y="400"/>
                    </a:lnTo>
                    <a:lnTo>
                      <a:pt x="305" y="400"/>
                    </a:lnTo>
                    <a:lnTo>
                      <a:pt x="301" y="404"/>
                    </a:lnTo>
                    <a:lnTo>
                      <a:pt x="294" y="404"/>
                    </a:lnTo>
                    <a:lnTo>
                      <a:pt x="290" y="400"/>
                    </a:lnTo>
                    <a:lnTo>
                      <a:pt x="285" y="400"/>
                    </a:lnTo>
                    <a:lnTo>
                      <a:pt x="277" y="400"/>
                    </a:lnTo>
                    <a:lnTo>
                      <a:pt x="274" y="400"/>
                    </a:lnTo>
                    <a:lnTo>
                      <a:pt x="270" y="395"/>
                    </a:lnTo>
                    <a:lnTo>
                      <a:pt x="266" y="395"/>
                    </a:lnTo>
                    <a:lnTo>
                      <a:pt x="257" y="391"/>
                    </a:lnTo>
                    <a:lnTo>
                      <a:pt x="254" y="391"/>
                    </a:lnTo>
                    <a:lnTo>
                      <a:pt x="250" y="391"/>
                    </a:lnTo>
                    <a:lnTo>
                      <a:pt x="246" y="391"/>
                    </a:lnTo>
                    <a:lnTo>
                      <a:pt x="237" y="391"/>
                    </a:lnTo>
                    <a:lnTo>
                      <a:pt x="230" y="391"/>
                    </a:lnTo>
                    <a:lnTo>
                      <a:pt x="226" y="391"/>
                    </a:lnTo>
                    <a:lnTo>
                      <a:pt x="218" y="395"/>
                    </a:lnTo>
                    <a:lnTo>
                      <a:pt x="215" y="395"/>
                    </a:lnTo>
                    <a:lnTo>
                      <a:pt x="206" y="400"/>
                    </a:lnTo>
                    <a:lnTo>
                      <a:pt x="198" y="400"/>
                    </a:lnTo>
                    <a:lnTo>
                      <a:pt x="191" y="404"/>
                    </a:lnTo>
                    <a:lnTo>
                      <a:pt x="186" y="404"/>
                    </a:lnTo>
                    <a:lnTo>
                      <a:pt x="178" y="407"/>
                    </a:lnTo>
                    <a:lnTo>
                      <a:pt x="171" y="407"/>
                    </a:lnTo>
                    <a:lnTo>
                      <a:pt x="167" y="411"/>
                    </a:lnTo>
                    <a:lnTo>
                      <a:pt x="158" y="411"/>
                    </a:lnTo>
                    <a:lnTo>
                      <a:pt x="151" y="411"/>
                    </a:lnTo>
                    <a:lnTo>
                      <a:pt x="143" y="415"/>
                    </a:lnTo>
                    <a:lnTo>
                      <a:pt x="138" y="415"/>
                    </a:lnTo>
                    <a:lnTo>
                      <a:pt x="131" y="415"/>
                    </a:lnTo>
                    <a:lnTo>
                      <a:pt x="119" y="418"/>
                    </a:lnTo>
                    <a:lnTo>
                      <a:pt x="112" y="422"/>
                    </a:lnTo>
                    <a:lnTo>
                      <a:pt x="107" y="422"/>
                    </a:lnTo>
                    <a:lnTo>
                      <a:pt x="103" y="427"/>
                    </a:lnTo>
                    <a:lnTo>
                      <a:pt x="99" y="434"/>
                    </a:lnTo>
                    <a:lnTo>
                      <a:pt x="96" y="437"/>
                    </a:lnTo>
                    <a:lnTo>
                      <a:pt x="92" y="441"/>
                    </a:lnTo>
                    <a:lnTo>
                      <a:pt x="83" y="445"/>
                    </a:lnTo>
                    <a:lnTo>
                      <a:pt x="79" y="449"/>
                    </a:lnTo>
                    <a:lnTo>
                      <a:pt x="76" y="452"/>
                    </a:lnTo>
                    <a:lnTo>
                      <a:pt x="72" y="452"/>
                    </a:lnTo>
                    <a:lnTo>
                      <a:pt x="64" y="456"/>
                    </a:lnTo>
                    <a:lnTo>
                      <a:pt x="59" y="456"/>
                    </a:lnTo>
                    <a:lnTo>
                      <a:pt x="57" y="452"/>
                    </a:lnTo>
                    <a:lnTo>
                      <a:pt x="48" y="452"/>
                    </a:lnTo>
                    <a:lnTo>
                      <a:pt x="40" y="445"/>
                    </a:lnTo>
                    <a:lnTo>
                      <a:pt x="37" y="445"/>
                    </a:lnTo>
                    <a:lnTo>
                      <a:pt x="37" y="441"/>
                    </a:lnTo>
                    <a:lnTo>
                      <a:pt x="33" y="441"/>
                    </a:lnTo>
                    <a:lnTo>
                      <a:pt x="33" y="437"/>
                    </a:lnTo>
                    <a:lnTo>
                      <a:pt x="28" y="437"/>
                    </a:lnTo>
                    <a:lnTo>
                      <a:pt x="28" y="434"/>
                    </a:lnTo>
                    <a:lnTo>
                      <a:pt x="24" y="430"/>
                    </a:lnTo>
                    <a:lnTo>
                      <a:pt x="24" y="427"/>
                    </a:lnTo>
                    <a:lnTo>
                      <a:pt x="24" y="422"/>
                    </a:lnTo>
                    <a:lnTo>
                      <a:pt x="20" y="422"/>
                    </a:lnTo>
                    <a:lnTo>
                      <a:pt x="20" y="418"/>
                    </a:lnTo>
                    <a:lnTo>
                      <a:pt x="20" y="415"/>
                    </a:lnTo>
                    <a:lnTo>
                      <a:pt x="20" y="411"/>
                    </a:lnTo>
                    <a:lnTo>
                      <a:pt x="20" y="407"/>
                    </a:lnTo>
                    <a:lnTo>
                      <a:pt x="20" y="404"/>
                    </a:lnTo>
                    <a:lnTo>
                      <a:pt x="20" y="400"/>
                    </a:lnTo>
                    <a:lnTo>
                      <a:pt x="20" y="395"/>
                    </a:lnTo>
                    <a:lnTo>
                      <a:pt x="20" y="391"/>
                    </a:lnTo>
                    <a:lnTo>
                      <a:pt x="24" y="388"/>
                    </a:lnTo>
                    <a:lnTo>
                      <a:pt x="28" y="388"/>
                    </a:lnTo>
                    <a:lnTo>
                      <a:pt x="33" y="384"/>
                    </a:lnTo>
                    <a:lnTo>
                      <a:pt x="37" y="384"/>
                    </a:lnTo>
                    <a:lnTo>
                      <a:pt x="37" y="381"/>
                    </a:lnTo>
                    <a:lnTo>
                      <a:pt x="40" y="381"/>
                    </a:lnTo>
                    <a:lnTo>
                      <a:pt x="44" y="381"/>
                    </a:lnTo>
                    <a:lnTo>
                      <a:pt x="48" y="381"/>
                    </a:lnTo>
                    <a:lnTo>
                      <a:pt x="52" y="377"/>
                    </a:lnTo>
                    <a:lnTo>
                      <a:pt x="57" y="377"/>
                    </a:lnTo>
                    <a:lnTo>
                      <a:pt x="59" y="381"/>
                    </a:lnTo>
                    <a:lnTo>
                      <a:pt x="68" y="381"/>
                    </a:lnTo>
                    <a:lnTo>
                      <a:pt x="76" y="384"/>
                    </a:lnTo>
                    <a:lnTo>
                      <a:pt x="83" y="384"/>
                    </a:lnTo>
                    <a:lnTo>
                      <a:pt x="96" y="388"/>
                    </a:lnTo>
                    <a:lnTo>
                      <a:pt x="103" y="388"/>
                    </a:lnTo>
                    <a:lnTo>
                      <a:pt x="112" y="384"/>
                    </a:lnTo>
                    <a:lnTo>
                      <a:pt x="119" y="384"/>
                    </a:lnTo>
                    <a:lnTo>
                      <a:pt x="131" y="384"/>
                    </a:lnTo>
                    <a:lnTo>
                      <a:pt x="138" y="381"/>
                    </a:lnTo>
                    <a:lnTo>
                      <a:pt x="147" y="377"/>
                    </a:lnTo>
                    <a:lnTo>
                      <a:pt x="158" y="377"/>
                    </a:lnTo>
                    <a:lnTo>
                      <a:pt x="167" y="373"/>
                    </a:lnTo>
                    <a:lnTo>
                      <a:pt x="174" y="373"/>
                    </a:lnTo>
                    <a:lnTo>
                      <a:pt x="182" y="370"/>
                    </a:lnTo>
                    <a:lnTo>
                      <a:pt x="198" y="366"/>
                    </a:lnTo>
                    <a:lnTo>
                      <a:pt x="202" y="361"/>
                    </a:lnTo>
                    <a:lnTo>
                      <a:pt x="202" y="359"/>
                    </a:lnTo>
                    <a:lnTo>
                      <a:pt x="206" y="359"/>
                    </a:lnTo>
                    <a:lnTo>
                      <a:pt x="206" y="354"/>
                    </a:lnTo>
                    <a:lnTo>
                      <a:pt x="206" y="350"/>
                    </a:lnTo>
                    <a:lnTo>
                      <a:pt x="206" y="347"/>
                    </a:lnTo>
                    <a:lnTo>
                      <a:pt x="202" y="343"/>
                    </a:lnTo>
                    <a:lnTo>
                      <a:pt x="194" y="339"/>
                    </a:lnTo>
                    <a:lnTo>
                      <a:pt x="191" y="336"/>
                    </a:lnTo>
                    <a:lnTo>
                      <a:pt x="182" y="332"/>
                    </a:lnTo>
                    <a:lnTo>
                      <a:pt x="174" y="327"/>
                    </a:lnTo>
                    <a:lnTo>
                      <a:pt x="171" y="327"/>
                    </a:lnTo>
                    <a:lnTo>
                      <a:pt x="162" y="327"/>
                    </a:lnTo>
                    <a:lnTo>
                      <a:pt x="154" y="327"/>
                    </a:lnTo>
                    <a:lnTo>
                      <a:pt x="147" y="327"/>
                    </a:lnTo>
                    <a:lnTo>
                      <a:pt x="138" y="327"/>
                    </a:lnTo>
                    <a:lnTo>
                      <a:pt x="131" y="327"/>
                    </a:lnTo>
                    <a:lnTo>
                      <a:pt x="123" y="325"/>
                    </a:lnTo>
                    <a:lnTo>
                      <a:pt x="114" y="325"/>
                    </a:lnTo>
                    <a:lnTo>
                      <a:pt x="107" y="325"/>
                    </a:lnTo>
                    <a:lnTo>
                      <a:pt x="103" y="325"/>
                    </a:lnTo>
                    <a:lnTo>
                      <a:pt x="92" y="320"/>
                    </a:lnTo>
                    <a:lnTo>
                      <a:pt x="92" y="316"/>
                    </a:lnTo>
                    <a:lnTo>
                      <a:pt x="83" y="316"/>
                    </a:lnTo>
                    <a:lnTo>
                      <a:pt x="76" y="316"/>
                    </a:lnTo>
                    <a:lnTo>
                      <a:pt x="72" y="316"/>
                    </a:lnTo>
                    <a:lnTo>
                      <a:pt x="64" y="316"/>
                    </a:lnTo>
                    <a:lnTo>
                      <a:pt x="57" y="316"/>
                    </a:lnTo>
                    <a:lnTo>
                      <a:pt x="52" y="320"/>
                    </a:lnTo>
                    <a:lnTo>
                      <a:pt x="44" y="320"/>
                    </a:lnTo>
                    <a:lnTo>
                      <a:pt x="37" y="320"/>
                    </a:lnTo>
                    <a:lnTo>
                      <a:pt x="33" y="320"/>
                    </a:lnTo>
                    <a:lnTo>
                      <a:pt x="24" y="320"/>
                    </a:lnTo>
                    <a:lnTo>
                      <a:pt x="20" y="320"/>
                    </a:lnTo>
                    <a:lnTo>
                      <a:pt x="17" y="320"/>
                    </a:lnTo>
                    <a:lnTo>
                      <a:pt x="9" y="316"/>
                    </a:lnTo>
                    <a:lnTo>
                      <a:pt x="4" y="313"/>
                    </a:lnTo>
                    <a:lnTo>
                      <a:pt x="0" y="305"/>
                    </a:lnTo>
                    <a:lnTo>
                      <a:pt x="0" y="302"/>
                    </a:lnTo>
                    <a:lnTo>
                      <a:pt x="0" y="298"/>
                    </a:lnTo>
                    <a:lnTo>
                      <a:pt x="0" y="295"/>
                    </a:lnTo>
                    <a:lnTo>
                      <a:pt x="0" y="291"/>
                    </a:lnTo>
                    <a:lnTo>
                      <a:pt x="0" y="286"/>
                    </a:lnTo>
                    <a:lnTo>
                      <a:pt x="0" y="282"/>
                    </a:lnTo>
                    <a:lnTo>
                      <a:pt x="0" y="279"/>
                    </a:lnTo>
                    <a:lnTo>
                      <a:pt x="4" y="279"/>
                    </a:lnTo>
                    <a:lnTo>
                      <a:pt x="4" y="275"/>
                    </a:lnTo>
                    <a:lnTo>
                      <a:pt x="4" y="271"/>
                    </a:lnTo>
                    <a:lnTo>
                      <a:pt x="4" y="268"/>
                    </a:lnTo>
                    <a:lnTo>
                      <a:pt x="9" y="268"/>
                    </a:lnTo>
                    <a:lnTo>
                      <a:pt x="13" y="264"/>
                    </a:lnTo>
                    <a:lnTo>
                      <a:pt x="17" y="259"/>
                    </a:lnTo>
                    <a:lnTo>
                      <a:pt x="20" y="259"/>
                    </a:lnTo>
                    <a:lnTo>
                      <a:pt x="24" y="259"/>
                    </a:lnTo>
                    <a:lnTo>
                      <a:pt x="28" y="257"/>
                    </a:lnTo>
                    <a:lnTo>
                      <a:pt x="33" y="257"/>
                    </a:lnTo>
                    <a:lnTo>
                      <a:pt x="37" y="257"/>
                    </a:lnTo>
                    <a:lnTo>
                      <a:pt x="40" y="252"/>
                    </a:lnTo>
                    <a:lnTo>
                      <a:pt x="44" y="252"/>
                    </a:lnTo>
                    <a:lnTo>
                      <a:pt x="48" y="252"/>
                    </a:lnTo>
                    <a:lnTo>
                      <a:pt x="52" y="252"/>
                    </a:lnTo>
                    <a:lnTo>
                      <a:pt x="57" y="252"/>
                    </a:lnTo>
                    <a:lnTo>
                      <a:pt x="59" y="257"/>
                    </a:lnTo>
                    <a:lnTo>
                      <a:pt x="64" y="257"/>
                    </a:lnTo>
                    <a:lnTo>
                      <a:pt x="68" y="259"/>
                    </a:lnTo>
                    <a:lnTo>
                      <a:pt x="72" y="264"/>
                    </a:lnTo>
                    <a:lnTo>
                      <a:pt x="72" y="268"/>
                    </a:lnTo>
                    <a:lnTo>
                      <a:pt x="76" y="271"/>
                    </a:lnTo>
                    <a:lnTo>
                      <a:pt x="76" y="275"/>
                    </a:lnTo>
                    <a:lnTo>
                      <a:pt x="79" y="279"/>
                    </a:lnTo>
                    <a:lnTo>
                      <a:pt x="79" y="282"/>
                    </a:lnTo>
                    <a:lnTo>
                      <a:pt x="83" y="286"/>
                    </a:lnTo>
                    <a:lnTo>
                      <a:pt x="88" y="291"/>
                    </a:lnTo>
                    <a:lnTo>
                      <a:pt x="92" y="295"/>
                    </a:lnTo>
                    <a:lnTo>
                      <a:pt x="96" y="295"/>
                    </a:lnTo>
                    <a:lnTo>
                      <a:pt x="103" y="298"/>
                    </a:lnTo>
                    <a:lnTo>
                      <a:pt x="112" y="295"/>
                    </a:lnTo>
                    <a:lnTo>
                      <a:pt x="114" y="295"/>
                    </a:lnTo>
                    <a:lnTo>
                      <a:pt x="119" y="295"/>
                    </a:lnTo>
                    <a:lnTo>
                      <a:pt x="119" y="298"/>
                    </a:lnTo>
                    <a:lnTo>
                      <a:pt x="123" y="298"/>
                    </a:lnTo>
                    <a:lnTo>
                      <a:pt x="127" y="298"/>
                    </a:lnTo>
                    <a:lnTo>
                      <a:pt x="131" y="298"/>
                    </a:lnTo>
                    <a:lnTo>
                      <a:pt x="134" y="298"/>
                    </a:lnTo>
                    <a:lnTo>
                      <a:pt x="138" y="298"/>
                    </a:lnTo>
                    <a:lnTo>
                      <a:pt x="143" y="298"/>
                    </a:lnTo>
                    <a:lnTo>
                      <a:pt x="147" y="298"/>
                    </a:lnTo>
                    <a:lnTo>
                      <a:pt x="151" y="298"/>
                    </a:lnTo>
                    <a:lnTo>
                      <a:pt x="154" y="298"/>
                    </a:lnTo>
                    <a:lnTo>
                      <a:pt x="158" y="295"/>
                    </a:lnTo>
                    <a:lnTo>
                      <a:pt x="162" y="291"/>
                    </a:lnTo>
                    <a:lnTo>
                      <a:pt x="162" y="286"/>
                    </a:lnTo>
                    <a:lnTo>
                      <a:pt x="158" y="279"/>
                    </a:lnTo>
                    <a:lnTo>
                      <a:pt x="158" y="275"/>
                    </a:lnTo>
                    <a:lnTo>
                      <a:pt x="158" y="268"/>
                    </a:lnTo>
                    <a:lnTo>
                      <a:pt x="158" y="259"/>
                    </a:lnTo>
                    <a:lnTo>
                      <a:pt x="158" y="252"/>
                    </a:lnTo>
                    <a:lnTo>
                      <a:pt x="158" y="245"/>
                    </a:lnTo>
                    <a:lnTo>
                      <a:pt x="158" y="241"/>
                    </a:lnTo>
                    <a:lnTo>
                      <a:pt x="158" y="234"/>
                    </a:lnTo>
                    <a:lnTo>
                      <a:pt x="158" y="225"/>
                    </a:lnTo>
                    <a:lnTo>
                      <a:pt x="158" y="218"/>
                    </a:lnTo>
                    <a:lnTo>
                      <a:pt x="158" y="211"/>
                    </a:lnTo>
                    <a:lnTo>
                      <a:pt x="158" y="204"/>
                    </a:lnTo>
                    <a:lnTo>
                      <a:pt x="158" y="200"/>
                    </a:lnTo>
                    <a:lnTo>
                      <a:pt x="154" y="191"/>
                    </a:lnTo>
                    <a:lnTo>
                      <a:pt x="151" y="181"/>
                    </a:lnTo>
                    <a:lnTo>
                      <a:pt x="151" y="177"/>
                    </a:lnTo>
                    <a:lnTo>
                      <a:pt x="151" y="173"/>
                    </a:lnTo>
                    <a:lnTo>
                      <a:pt x="151" y="170"/>
                    </a:lnTo>
                    <a:lnTo>
                      <a:pt x="147" y="166"/>
                    </a:lnTo>
                    <a:lnTo>
                      <a:pt x="147" y="161"/>
                    </a:lnTo>
                    <a:lnTo>
                      <a:pt x="147" y="159"/>
                    </a:lnTo>
                    <a:lnTo>
                      <a:pt x="147" y="154"/>
                    </a:lnTo>
                    <a:lnTo>
                      <a:pt x="143" y="150"/>
                    </a:lnTo>
                    <a:lnTo>
                      <a:pt x="143" y="147"/>
                    </a:lnTo>
                    <a:lnTo>
                      <a:pt x="143" y="143"/>
                    </a:lnTo>
                    <a:lnTo>
                      <a:pt x="143" y="139"/>
                    </a:lnTo>
                    <a:lnTo>
                      <a:pt x="143" y="136"/>
                    </a:lnTo>
                    <a:lnTo>
                      <a:pt x="143" y="132"/>
                    </a:lnTo>
                    <a:lnTo>
                      <a:pt x="147" y="125"/>
                    </a:lnTo>
                    <a:lnTo>
                      <a:pt x="143" y="120"/>
                    </a:lnTo>
                    <a:lnTo>
                      <a:pt x="147" y="113"/>
                    </a:lnTo>
                    <a:lnTo>
                      <a:pt x="147" y="105"/>
                    </a:lnTo>
                    <a:lnTo>
                      <a:pt x="147" y="98"/>
                    </a:lnTo>
                    <a:lnTo>
                      <a:pt x="147" y="93"/>
                    </a:lnTo>
                    <a:lnTo>
                      <a:pt x="151" y="86"/>
                    </a:lnTo>
                    <a:lnTo>
                      <a:pt x="151" y="79"/>
                    </a:lnTo>
                    <a:lnTo>
                      <a:pt x="154" y="71"/>
                    </a:lnTo>
                    <a:lnTo>
                      <a:pt x="158" y="64"/>
                    </a:lnTo>
                    <a:lnTo>
                      <a:pt x="162" y="57"/>
                    </a:lnTo>
                    <a:lnTo>
                      <a:pt x="167" y="48"/>
                    </a:lnTo>
                    <a:lnTo>
                      <a:pt x="171" y="45"/>
                    </a:lnTo>
                    <a:lnTo>
                      <a:pt x="174" y="37"/>
                    </a:lnTo>
                    <a:lnTo>
                      <a:pt x="182" y="34"/>
                    </a:lnTo>
                    <a:lnTo>
                      <a:pt x="186" y="25"/>
                    </a:lnTo>
                    <a:lnTo>
                      <a:pt x="194" y="18"/>
                    </a:lnTo>
                    <a:lnTo>
                      <a:pt x="202" y="18"/>
                    </a:lnTo>
                    <a:lnTo>
                      <a:pt x="215" y="11"/>
                    </a:lnTo>
                    <a:lnTo>
                      <a:pt x="226" y="7"/>
                    </a:lnTo>
                    <a:lnTo>
                      <a:pt x="237" y="3"/>
                    </a:lnTo>
                    <a:lnTo>
                      <a:pt x="254" y="3"/>
                    </a:lnTo>
                    <a:lnTo>
                      <a:pt x="266" y="0"/>
                    </a:lnTo>
                    <a:lnTo>
                      <a:pt x="281" y="0"/>
                    </a:lnTo>
                    <a:lnTo>
                      <a:pt x="294" y="0"/>
                    </a:lnTo>
                    <a:lnTo>
                      <a:pt x="309" y="0"/>
                    </a:lnTo>
                    <a:lnTo>
                      <a:pt x="321" y="0"/>
                    </a:lnTo>
                    <a:lnTo>
                      <a:pt x="336" y="3"/>
                    </a:lnTo>
                    <a:lnTo>
                      <a:pt x="349" y="3"/>
                    </a:lnTo>
                    <a:lnTo>
                      <a:pt x="360" y="7"/>
                    </a:lnTo>
                    <a:lnTo>
                      <a:pt x="373" y="11"/>
                    </a:lnTo>
                    <a:lnTo>
                      <a:pt x="388" y="14"/>
                    </a:lnTo>
                    <a:lnTo>
                      <a:pt x="404" y="23"/>
                    </a:lnTo>
                    <a:lnTo>
                      <a:pt x="408" y="25"/>
                    </a:lnTo>
                    <a:lnTo>
                      <a:pt x="412" y="30"/>
                    </a:lnTo>
                    <a:lnTo>
                      <a:pt x="417" y="30"/>
                    </a:lnTo>
                    <a:lnTo>
                      <a:pt x="420" y="34"/>
                    </a:lnTo>
                    <a:lnTo>
                      <a:pt x="424" y="37"/>
                    </a:lnTo>
                    <a:lnTo>
                      <a:pt x="432" y="41"/>
                    </a:lnTo>
                    <a:lnTo>
                      <a:pt x="436" y="45"/>
                    </a:lnTo>
                    <a:lnTo>
                      <a:pt x="439" y="52"/>
                    </a:lnTo>
                    <a:lnTo>
                      <a:pt x="444" y="57"/>
                    </a:lnTo>
                    <a:lnTo>
                      <a:pt x="448" y="59"/>
                    </a:lnTo>
                    <a:lnTo>
                      <a:pt x="452" y="64"/>
                    </a:lnTo>
                    <a:lnTo>
                      <a:pt x="456" y="71"/>
                    </a:lnTo>
                    <a:lnTo>
                      <a:pt x="456" y="75"/>
                    </a:lnTo>
                    <a:lnTo>
                      <a:pt x="459" y="79"/>
                    </a:lnTo>
                    <a:lnTo>
                      <a:pt x="463" y="86"/>
                    </a:lnTo>
                    <a:lnTo>
                      <a:pt x="468" y="9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106" name="Freeform 10"/>
              <p:cNvSpPr>
                <a:spLocks/>
              </p:cNvSpPr>
              <p:nvPr/>
            </p:nvSpPr>
            <p:spPr bwMode="auto">
              <a:xfrm>
                <a:off x="934" y="1123"/>
                <a:ext cx="121" cy="160"/>
              </a:xfrm>
              <a:custGeom>
                <a:avLst/>
                <a:gdLst>
                  <a:gd name="T0" fmla="*/ 100 w 261"/>
                  <a:gd name="T1" fmla="*/ 11 h 341"/>
                  <a:gd name="T2" fmla="*/ 111 w 261"/>
                  <a:gd name="T3" fmla="*/ 20 h 341"/>
                  <a:gd name="T4" fmla="*/ 120 w 261"/>
                  <a:gd name="T5" fmla="*/ 38 h 341"/>
                  <a:gd name="T6" fmla="*/ 120 w 261"/>
                  <a:gd name="T7" fmla="*/ 57 h 341"/>
                  <a:gd name="T8" fmla="*/ 116 w 261"/>
                  <a:gd name="T9" fmla="*/ 63 h 341"/>
                  <a:gd name="T10" fmla="*/ 112 w 261"/>
                  <a:gd name="T11" fmla="*/ 64 h 341"/>
                  <a:gd name="T12" fmla="*/ 97 w 261"/>
                  <a:gd name="T13" fmla="*/ 53 h 341"/>
                  <a:gd name="T14" fmla="*/ 83 w 261"/>
                  <a:gd name="T15" fmla="*/ 52 h 341"/>
                  <a:gd name="T16" fmla="*/ 72 w 261"/>
                  <a:gd name="T17" fmla="*/ 57 h 341"/>
                  <a:gd name="T18" fmla="*/ 70 w 261"/>
                  <a:gd name="T19" fmla="*/ 64 h 341"/>
                  <a:gd name="T20" fmla="*/ 72 w 261"/>
                  <a:gd name="T21" fmla="*/ 73 h 341"/>
                  <a:gd name="T22" fmla="*/ 86 w 261"/>
                  <a:gd name="T23" fmla="*/ 80 h 341"/>
                  <a:gd name="T24" fmla="*/ 114 w 261"/>
                  <a:gd name="T25" fmla="*/ 80 h 341"/>
                  <a:gd name="T26" fmla="*/ 111 w 261"/>
                  <a:gd name="T27" fmla="*/ 94 h 341"/>
                  <a:gd name="T28" fmla="*/ 105 w 261"/>
                  <a:gd name="T29" fmla="*/ 103 h 341"/>
                  <a:gd name="T30" fmla="*/ 108 w 261"/>
                  <a:gd name="T31" fmla="*/ 110 h 341"/>
                  <a:gd name="T32" fmla="*/ 112 w 261"/>
                  <a:gd name="T33" fmla="*/ 119 h 341"/>
                  <a:gd name="T34" fmla="*/ 105 w 261"/>
                  <a:gd name="T35" fmla="*/ 127 h 341"/>
                  <a:gd name="T36" fmla="*/ 96 w 261"/>
                  <a:gd name="T37" fmla="*/ 128 h 341"/>
                  <a:gd name="T38" fmla="*/ 94 w 261"/>
                  <a:gd name="T39" fmla="*/ 121 h 341"/>
                  <a:gd name="T40" fmla="*/ 90 w 261"/>
                  <a:gd name="T41" fmla="*/ 112 h 341"/>
                  <a:gd name="T42" fmla="*/ 79 w 261"/>
                  <a:gd name="T43" fmla="*/ 114 h 341"/>
                  <a:gd name="T44" fmla="*/ 68 w 261"/>
                  <a:gd name="T45" fmla="*/ 119 h 341"/>
                  <a:gd name="T46" fmla="*/ 38 w 261"/>
                  <a:gd name="T47" fmla="*/ 114 h 341"/>
                  <a:gd name="T48" fmla="*/ 15 w 261"/>
                  <a:gd name="T49" fmla="*/ 109 h 341"/>
                  <a:gd name="T50" fmla="*/ 9 w 261"/>
                  <a:gd name="T51" fmla="*/ 119 h 341"/>
                  <a:gd name="T52" fmla="*/ 17 w 261"/>
                  <a:gd name="T53" fmla="*/ 128 h 341"/>
                  <a:gd name="T54" fmla="*/ 33 w 261"/>
                  <a:gd name="T55" fmla="*/ 131 h 341"/>
                  <a:gd name="T56" fmla="*/ 52 w 261"/>
                  <a:gd name="T57" fmla="*/ 138 h 341"/>
                  <a:gd name="T58" fmla="*/ 73 w 261"/>
                  <a:gd name="T59" fmla="*/ 135 h 341"/>
                  <a:gd name="T60" fmla="*/ 92 w 261"/>
                  <a:gd name="T61" fmla="*/ 138 h 341"/>
                  <a:gd name="T62" fmla="*/ 79 w 261"/>
                  <a:gd name="T63" fmla="*/ 154 h 341"/>
                  <a:gd name="T64" fmla="*/ 70 w 261"/>
                  <a:gd name="T65" fmla="*/ 158 h 341"/>
                  <a:gd name="T66" fmla="*/ 66 w 261"/>
                  <a:gd name="T67" fmla="*/ 158 h 341"/>
                  <a:gd name="T68" fmla="*/ 54 w 261"/>
                  <a:gd name="T69" fmla="*/ 160 h 341"/>
                  <a:gd name="T70" fmla="*/ 37 w 261"/>
                  <a:gd name="T71" fmla="*/ 157 h 341"/>
                  <a:gd name="T72" fmla="*/ 26 w 261"/>
                  <a:gd name="T73" fmla="*/ 146 h 341"/>
                  <a:gd name="T74" fmla="*/ 17 w 261"/>
                  <a:gd name="T75" fmla="*/ 131 h 341"/>
                  <a:gd name="T76" fmla="*/ 15 w 261"/>
                  <a:gd name="T77" fmla="*/ 130 h 341"/>
                  <a:gd name="T78" fmla="*/ 13 w 261"/>
                  <a:gd name="T79" fmla="*/ 128 h 341"/>
                  <a:gd name="T80" fmla="*/ 11 w 261"/>
                  <a:gd name="T81" fmla="*/ 130 h 341"/>
                  <a:gd name="T82" fmla="*/ 9 w 261"/>
                  <a:gd name="T83" fmla="*/ 130 h 341"/>
                  <a:gd name="T84" fmla="*/ 2 w 261"/>
                  <a:gd name="T85" fmla="*/ 119 h 341"/>
                  <a:gd name="T86" fmla="*/ 0 w 261"/>
                  <a:gd name="T87" fmla="*/ 109 h 341"/>
                  <a:gd name="T88" fmla="*/ 7 w 261"/>
                  <a:gd name="T89" fmla="*/ 101 h 341"/>
                  <a:gd name="T90" fmla="*/ 7 w 261"/>
                  <a:gd name="T91" fmla="*/ 94 h 341"/>
                  <a:gd name="T92" fmla="*/ 0 w 261"/>
                  <a:gd name="T93" fmla="*/ 85 h 341"/>
                  <a:gd name="T94" fmla="*/ 11 w 261"/>
                  <a:gd name="T95" fmla="*/ 76 h 341"/>
                  <a:gd name="T96" fmla="*/ 37 w 261"/>
                  <a:gd name="T97" fmla="*/ 73 h 341"/>
                  <a:gd name="T98" fmla="*/ 45 w 261"/>
                  <a:gd name="T99" fmla="*/ 63 h 341"/>
                  <a:gd name="T100" fmla="*/ 37 w 261"/>
                  <a:gd name="T101" fmla="*/ 53 h 341"/>
                  <a:gd name="T102" fmla="*/ 22 w 261"/>
                  <a:gd name="T103" fmla="*/ 50 h 341"/>
                  <a:gd name="T104" fmla="*/ 4 w 261"/>
                  <a:gd name="T105" fmla="*/ 50 h 341"/>
                  <a:gd name="T106" fmla="*/ 0 w 261"/>
                  <a:gd name="T107" fmla="*/ 41 h 341"/>
                  <a:gd name="T108" fmla="*/ 4 w 261"/>
                  <a:gd name="T109" fmla="*/ 27 h 341"/>
                  <a:gd name="T110" fmla="*/ 20 w 261"/>
                  <a:gd name="T111" fmla="*/ 11 h 341"/>
                  <a:gd name="T112" fmla="*/ 45 w 261"/>
                  <a:gd name="T113" fmla="*/ 0 h 341"/>
                  <a:gd name="T114" fmla="*/ 61 w 261"/>
                  <a:gd name="T115" fmla="*/ 0 h 34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61" h="341">
                    <a:moveTo>
                      <a:pt x="195" y="16"/>
                    </a:moveTo>
                    <a:lnTo>
                      <a:pt x="195" y="16"/>
                    </a:lnTo>
                    <a:lnTo>
                      <a:pt x="199" y="16"/>
                    </a:lnTo>
                    <a:lnTo>
                      <a:pt x="202" y="16"/>
                    </a:lnTo>
                    <a:lnTo>
                      <a:pt x="206" y="16"/>
                    </a:lnTo>
                    <a:lnTo>
                      <a:pt x="210" y="20"/>
                    </a:lnTo>
                    <a:lnTo>
                      <a:pt x="215" y="20"/>
                    </a:lnTo>
                    <a:lnTo>
                      <a:pt x="215" y="23"/>
                    </a:lnTo>
                    <a:lnTo>
                      <a:pt x="219" y="23"/>
                    </a:lnTo>
                    <a:lnTo>
                      <a:pt x="222" y="27"/>
                    </a:lnTo>
                    <a:lnTo>
                      <a:pt x="226" y="32"/>
                    </a:lnTo>
                    <a:lnTo>
                      <a:pt x="230" y="32"/>
                    </a:lnTo>
                    <a:lnTo>
                      <a:pt x="230" y="34"/>
                    </a:lnTo>
                    <a:lnTo>
                      <a:pt x="234" y="39"/>
                    </a:lnTo>
                    <a:lnTo>
                      <a:pt x="239" y="39"/>
                    </a:lnTo>
                    <a:lnTo>
                      <a:pt x="239" y="43"/>
                    </a:lnTo>
                    <a:lnTo>
                      <a:pt x="242" y="46"/>
                    </a:lnTo>
                    <a:lnTo>
                      <a:pt x="246" y="50"/>
                    </a:lnTo>
                    <a:lnTo>
                      <a:pt x="250" y="54"/>
                    </a:lnTo>
                    <a:lnTo>
                      <a:pt x="250" y="57"/>
                    </a:lnTo>
                    <a:lnTo>
                      <a:pt x="254" y="66"/>
                    </a:lnTo>
                    <a:lnTo>
                      <a:pt x="254" y="68"/>
                    </a:lnTo>
                    <a:lnTo>
                      <a:pt x="258" y="73"/>
                    </a:lnTo>
                    <a:lnTo>
                      <a:pt x="258" y="80"/>
                    </a:lnTo>
                    <a:lnTo>
                      <a:pt x="258" y="84"/>
                    </a:lnTo>
                    <a:lnTo>
                      <a:pt x="261" y="88"/>
                    </a:lnTo>
                    <a:lnTo>
                      <a:pt x="261" y="95"/>
                    </a:lnTo>
                    <a:lnTo>
                      <a:pt x="261" y="100"/>
                    </a:lnTo>
                    <a:lnTo>
                      <a:pt x="261" y="107"/>
                    </a:lnTo>
                    <a:lnTo>
                      <a:pt x="258" y="111"/>
                    </a:lnTo>
                    <a:lnTo>
                      <a:pt x="258" y="114"/>
                    </a:lnTo>
                    <a:lnTo>
                      <a:pt x="258" y="122"/>
                    </a:lnTo>
                    <a:lnTo>
                      <a:pt x="258" y="125"/>
                    </a:lnTo>
                    <a:lnTo>
                      <a:pt x="254" y="125"/>
                    </a:lnTo>
                    <a:lnTo>
                      <a:pt x="254" y="129"/>
                    </a:lnTo>
                    <a:lnTo>
                      <a:pt x="250" y="134"/>
                    </a:lnTo>
                    <a:lnTo>
                      <a:pt x="246" y="134"/>
                    </a:lnTo>
                    <a:lnTo>
                      <a:pt x="246" y="136"/>
                    </a:lnTo>
                    <a:lnTo>
                      <a:pt x="242" y="136"/>
                    </a:lnTo>
                    <a:lnTo>
                      <a:pt x="239" y="134"/>
                    </a:lnTo>
                    <a:lnTo>
                      <a:pt x="239" y="129"/>
                    </a:lnTo>
                    <a:lnTo>
                      <a:pt x="234" y="125"/>
                    </a:lnTo>
                    <a:lnTo>
                      <a:pt x="230" y="125"/>
                    </a:lnTo>
                    <a:lnTo>
                      <a:pt x="226" y="122"/>
                    </a:lnTo>
                    <a:lnTo>
                      <a:pt x="222" y="118"/>
                    </a:lnTo>
                    <a:lnTo>
                      <a:pt x="219" y="114"/>
                    </a:lnTo>
                    <a:lnTo>
                      <a:pt x="210" y="114"/>
                    </a:lnTo>
                    <a:lnTo>
                      <a:pt x="210" y="111"/>
                    </a:lnTo>
                    <a:lnTo>
                      <a:pt x="202" y="111"/>
                    </a:lnTo>
                    <a:lnTo>
                      <a:pt x="199" y="111"/>
                    </a:lnTo>
                    <a:lnTo>
                      <a:pt x="195" y="111"/>
                    </a:lnTo>
                    <a:lnTo>
                      <a:pt x="191" y="111"/>
                    </a:lnTo>
                    <a:lnTo>
                      <a:pt x="182" y="111"/>
                    </a:lnTo>
                    <a:lnTo>
                      <a:pt x="179" y="111"/>
                    </a:lnTo>
                    <a:lnTo>
                      <a:pt x="175" y="111"/>
                    </a:lnTo>
                    <a:lnTo>
                      <a:pt x="171" y="114"/>
                    </a:lnTo>
                    <a:lnTo>
                      <a:pt x="167" y="114"/>
                    </a:lnTo>
                    <a:lnTo>
                      <a:pt x="162" y="114"/>
                    </a:lnTo>
                    <a:lnTo>
                      <a:pt x="158" y="118"/>
                    </a:lnTo>
                    <a:lnTo>
                      <a:pt x="155" y="122"/>
                    </a:lnTo>
                    <a:lnTo>
                      <a:pt x="155" y="125"/>
                    </a:lnTo>
                    <a:lnTo>
                      <a:pt x="151" y="125"/>
                    </a:lnTo>
                    <a:lnTo>
                      <a:pt x="151" y="129"/>
                    </a:lnTo>
                    <a:lnTo>
                      <a:pt x="147" y="134"/>
                    </a:lnTo>
                    <a:lnTo>
                      <a:pt x="151" y="134"/>
                    </a:lnTo>
                    <a:lnTo>
                      <a:pt x="151" y="136"/>
                    </a:lnTo>
                    <a:lnTo>
                      <a:pt x="151" y="141"/>
                    </a:lnTo>
                    <a:lnTo>
                      <a:pt x="151" y="145"/>
                    </a:lnTo>
                    <a:lnTo>
                      <a:pt x="151" y="148"/>
                    </a:lnTo>
                    <a:lnTo>
                      <a:pt x="155" y="148"/>
                    </a:lnTo>
                    <a:lnTo>
                      <a:pt x="155" y="152"/>
                    </a:lnTo>
                    <a:lnTo>
                      <a:pt x="155" y="156"/>
                    </a:lnTo>
                    <a:lnTo>
                      <a:pt x="158" y="156"/>
                    </a:lnTo>
                    <a:lnTo>
                      <a:pt x="158" y="159"/>
                    </a:lnTo>
                    <a:lnTo>
                      <a:pt x="162" y="163"/>
                    </a:lnTo>
                    <a:lnTo>
                      <a:pt x="167" y="163"/>
                    </a:lnTo>
                    <a:lnTo>
                      <a:pt x="171" y="166"/>
                    </a:lnTo>
                    <a:lnTo>
                      <a:pt x="179" y="166"/>
                    </a:lnTo>
                    <a:lnTo>
                      <a:pt x="186" y="171"/>
                    </a:lnTo>
                    <a:lnTo>
                      <a:pt x="195" y="166"/>
                    </a:lnTo>
                    <a:lnTo>
                      <a:pt x="202" y="166"/>
                    </a:lnTo>
                    <a:lnTo>
                      <a:pt x="210" y="166"/>
                    </a:lnTo>
                    <a:lnTo>
                      <a:pt x="219" y="166"/>
                    </a:lnTo>
                    <a:lnTo>
                      <a:pt x="222" y="166"/>
                    </a:lnTo>
                    <a:lnTo>
                      <a:pt x="230" y="166"/>
                    </a:lnTo>
                    <a:lnTo>
                      <a:pt x="239" y="166"/>
                    </a:lnTo>
                    <a:lnTo>
                      <a:pt x="242" y="166"/>
                    </a:lnTo>
                    <a:lnTo>
                      <a:pt x="246" y="171"/>
                    </a:lnTo>
                    <a:lnTo>
                      <a:pt x="246" y="179"/>
                    </a:lnTo>
                    <a:lnTo>
                      <a:pt x="250" y="182"/>
                    </a:lnTo>
                    <a:lnTo>
                      <a:pt x="250" y="197"/>
                    </a:lnTo>
                    <a:lnTo>
                      <a:pt x="246" y="197"/>
                    </a:lnTo>
                    <a:lnTo>
                      <a:pt x="242" y="200"/>
                    </a:lnTo>
                    <a:lnTo>
                      <a:pt x="239" y="200"/>
                    </a:lnTo>
                    <a:lnTo>
                      <a:pt x="239" y="205"/>
                    </a:lnTo>
                    <a:lnTo>
                      <a:pt x="234" y="209"/>
                    </a:lnTo>
                    <a:lnTo>
                      <a:pt x="230" y="209"/>
                    </a:lnTo>
                    <a:lnTo>
                      <a:pt x="230" y="212"/>
                    </a:lnTo>
                    <a:lnTo>
                      <a:pt x="226" y="212"/>
                    </a:lnTo>
                    <a:lnTo>
                      <a:pt x="226" y="216"/>
                    </a:lnTo>
                    <a:lnTo>
                      <a:pt x="226" y="220"/>
                    </a:lnTo>
                    <a:lnTo>
                      <a:pt x="226" y="224"/>
                    </a:lnTo>
                    <a:lnTo>
                      <a:pt x="226" y="227"/>
                    </a:lnTo>
                    <a:lnTo>
                      <a:pt x="230" y="227"/>
                    </a:lnTo>
                    <a:lnTo>
                      <a:pt x="230" y="232"/>
                    </a:lnTo>
                    <a:lnTo>
                      <a:pt x="234" y="232"/>
                    </a:lnTo>
                    <a:lnTo>
                      <a:pt x="234" y="234"/>
                    </a:lnTo>
                    <a:lnTo>
                      <a:pt x="239" y="234"/>
                    </a:lnTo>
                    <a:lnTo>
                      <a:pt x="239" y="239"/>
                    </a:lnTo>
                    <a:lnTo>
                      <a:pt x="242" y="239"/>
                    </a:lnTo>
                    <a:lnTo>
                      <a:pt x="242" y="243"/>
                    </a:lnTo>
                    <a:lnTo>
                      <a:pt x="242" y="246"/>
                    </a:lnTo>
                    <a:lnTo>
                      <a:pt x="242" y="250"/>
                    </a:lnTo>
                    <a:lnTo>
                      <a:pt x="242" y="254"/>
                    </a:lnTo>
                    <a:lnTo>
                      <a:pt x="239" y="257"/>
                    </a:lnTo>
                    <a:lnTo>
                      <a:pt x="239" y="261"/>
                    </a:lnTo>
                    <a:lnTo>
                      <a:pt x="234" y="261"/>
                    </a:lnTo>
                    <a:lnTo>
                      <a:pt x="230" y="266"/>
                    </a:lnTo>
                    <a:lnTo>
                      <a:pt x="226" y="270"/>
                    </a:lnTo>
                    <a:lnTo>
                      <a:pt x="222" y="270"/>
                    </a:lnTo>
                    <a:lnTo>
                      <a:pt x="219" y="273"/>
                    </a:lnTo>
                    <a:lnTo>
                      <a:pt x="215" y="273"/>
                    </a:lnTo>
                    <a:lnTo>
                      <a:pt x="210" y="273"/>
                    </a:lnTo>
                    <a:lnTo>
                      <a:pt x="206" y="273"/>
                    </a:lnTo>
                    <a:lnTo>
                      <a:pt x="202" y="273"/>
                    </a:lnTo>
                    <a:lnTo>
                      <a:pt x="202" y="270"/>
                    </a:lnTo>
                    <a:lnTo>
                      <a:pt x="202" y="266"/>
                    </a:lnTo>
                    <a:lnTo>
                      <a:pt x="202" y="261"/>
                    </a:lnTo>
                    <a:lnTo>
                      <a:pt x="202" y="257"/>
                    </a:lnTo>
                    <a:lnTo>
                      <a:pt x="202" y="254"/>
                    </a:lnTo>
                    <a:lnTo>
                      <a:pt x="202" y="250"/>
                    </a:lnTo>
                    <a:lnTo>
                      <a:pt x="202" y="246"/>
                    </a:lnTo>
                    <a:lnTo>
                      <a:pt x="199" y="246"/>
                    </a:lnTo>
                    <a:lnTo>
                      <a:pt x="199" y="243"/>
                    </a:lnTo>
                    <a:lnTo>
                      <a:pt x="195" y="239"/>
                    </a:lnTo>
                    <a:lnTo>
                      <a:pt x="191" y="239"/>
                    </a:lnTo>
                    <a:lnTo>
                      <a:pt x="186" y="239"/>
                    </a:lnTo>
                    <a:lnTo>
                      <a:pt x="182" y="239"/>
                    </a:lnTo>
                    <a:lnTo>
                      <a:pt x="179" y="239"/>
                    </a:lnTo>
                    <a:lnTo>
                      <a:pt x="175" y="239"/>
                    </a:lnTo>
                    <a:lnTo>
                      <a:pt x="171" y="243"/>
                    </a:lnTo>
                    <a:lnTo>
                      <a:pt x="167" y="243"/>
                    </a:lnTo>
                    <a:lnTo>
                      <a:pt x="162" y="243"/>
                    </a:lnTo>
                    <a:lnTo>
                      <a:pt x="162" y="246"/>
                    </a:lnTo>
                    <a:lnTo>
                      <a:pt x="158" y="246"/>
                    </a:lnTo>
                    <a:lnTo>
                      <a:pt x="155" y="250"/>
                    </a:lnTo>
                    <a:lnTo>
                      <a:pt x="151" y="254"/>
                    </a:lnTo>
                    <a:lnTo>
                      <a:pt x="147" y="254"/>
                    </a:lnTo>
                    <a:lnTo>
                      <a:pt x="138" y="254"/>
                    </a:lnTo>
                    <a:lnTo>
                      <a:pt x="131" y="254"/>
                    </a:lnTo>
                    <a:lnTo>
                      <a:pt x="123" y="254"/>
                    </a:lnTo>
                    <a:lnTo>
                      <a:pt x="116" y="254"/>
                    </a:lnTo>
                    <a:lnTo>
                      <a:pt x="107" y="254"/>
                    </a:lnTo>
                    <a:lnTo>
                      <a:pt x="103" y="250"/>
                    </a:lnTo>
                    <a:lnTo>
                      <a:pt x="96" y="246"/>
                    </a:lnTo>
                    <a:lnTo>
                      <a:pt x="88" y="243"/>
                    </a:lnTo>
                    <a:lnTo>
                      <a:pt x="83" y="243"/>
                    </a:lnTo>
                    <a:lnTo>
                      <a:pt x="76" y="239"/>
                    </a:lnTo>
                    <a:lnTo>
                      <a:pt x="68" y="234"/>
                    </a:lnTo>
                    <a:lnTo>
                      <a:pt x="64" y="234"/>
                    </a:lnTo>
                    <a:lnTo>
                      <a:pt x="57" y="232"/>
                    </a:lnTo>
                    <a:lnTo>
                      <a:pt x="48" y="227"/>
                    </a:lnTo>
                    <a:lnTo>
                      <a:pt x="37" y="227"/>
                    </a:lnTo>
                    <a:lnTo>
                      <a:pt x="32" y="232"/>
                    </a:lnTo>
                    <a:lnTo>
                      <a:pt x="28" y="232"/>
                    </a:lnTo>
                    <a:lnTo>
                      <a:pt x="28" y="234"/>
                    </a:lnTo>
                    <a:lnTo>
                      <a:pt x="24" y="239"/>
                    </a:lnTo>
                    <a:lnTo>
                      <a:pt x="24" y="243"/>
                    </a:lnTo>
                    <a:lnTo>
                      <a:pt x="24" y="246"/>
                    </a:lnTo>
                    <a:lnTo>
                      <a:pt x="20" y="246"/>
                    </a:lnTo>
                    <a:lnTo>
                      <a:pt x="20" y="250"/>
                    </a:lnTo>
                    <a:lnTo>
                      <a:pt x="20" y="254"/>
                    </a:lnTo>
                    <a:lnTo>
                      <a:pt x="20" y="257"/>
                    </a:lnTo>
                    <a:lnTo>
                      <a:pt x="20" y="261"/>
                    </a:lnTo>
                    <a:lnTo>
                      <a:pt x="24" y="266"/>
                    </a:lnTo>
                    <a:lnTo>
                      <a:pt x="24" y="270"/>
                    </a:lnTo>
                    <a:lnTo>
                      <a:pt x="28" y="270"/>
                    </a:lnTo>
                    <a:lnTo>
                      <a:pt x="32" y="273"/>
                    </a:lnTo>
                    <a:lnTo>
                      <a:pt x="37" y="273"/>
                    </a:lnTo>
                    <a:lnTo>
                      <a:pt x="40" y="277"/>
                    </a:lnTo>
                    <a:lnTo>
                      <a:pt x="44" y="277"/>
                    </a:lnTo>
                    <a:lnTo>
                      <a:pt x="48" y="277"/>
                    </a:lnTo>
                    <a:lnTo>
                      <a:pt x="52" y="280"/>
                    </a:lnTo>
                    <a:lnTo>
                      <a:pt x="57" y="280"/>
                    </a:lnTo>
                    <a:lnTo>
                      <a:pt x="59" y="280"/>
                    </a:lnTo>
                    <a:lnTo>
                      <a:pt x="64" y="280"/>
                    </a:lnTo>
                    <a:lnTo>
                      <a:pt x="68" y="280"/>
                    </a:lnTo>
                    <a:lnTo>
                      <a:pt x="72" y="280"/>
                    </a:lnTo>
                    <a:lnTo>
                      <a:pt x="76" y="280"/>
                    </a:lnTo>
                    <a:lnTo>
                      <a:pt x="83" y="284"/>
                    </a:lnTo>
                    <a:lnTo>
                      <a:pt x="88" y="284"/>
                    </a:lnTo>
                    <a:lnTo>
                      <a:pt x="92" y="291"/>
                    </a:lnTo>
                    <a:lnTo>
                      <a:pt x="96" y="291"/>
                    </a:lnTo>
                    <a:lnTo>
                      <a:pt x="99" y="295"/>
                    </a:lnTo>
                    <a:lnTo>
                      <a:pt x="107" y="295"/>
                    </a:lnTo>
                    <a:lnTo>
                      <a:pt x="112" y="295"/>
                    </a:lnTo>
                    <a:lnTo>
                      <a:pt x="116" y="295"/>
                    </a:lnTo>
                    <a:lnTo>
                      <a:pt x="119" y="295"/>
                    </a:lnTo>
                    <a:lnTo>
                      <a:pt x="127" y="295"/>
                    </a:lnTo>
                    <a:lnTo>
                      <a:pt x="131" y="295"/>
                    </a:lnTo>
                    <a:lnTo>
                      <a:pt x="138" y="295"/>
                    </a:lnTo>
                    <a:lnTo>
                      <a:pt x="143" y="295"/>
                    </a:lnTo>
                    <a:lnTo>
                      <a:pt x="147" y="291"/>
                    </a:lnTo>
                    <a:lnTo>
                      <a:pt x="151" y="291"/>
                    </a:lnTo>
                    <a:lnTo>
                      <a:pt x="158" y="288"/>
                    </a:lnTo>
                    <a:lnTo>
                      <a:pt x="162" y="288"/>
                    </a:lnTo>
                    <a:lnTo>
                      <a:pt x="167" y="284"/>
                    </a:lnTo>
                    <a:lnTo>
                      <a:pt x="175" y="280"/>
                    </a:lnTo>
                    <a:lnTo>
                      <a:pt x="202" y="280"/>
                    </a:lnTo>
                    <a:lnTo>
                      <a:pt x="202" y="284"/>
                    </a:lnTo>
                    <a:lnTo>
                      <a:pt x="202" y="288"/>
                    </a:lnTo>
                    <a:lnTo>
                      <a:pt x="199" y="291"/>
                    </a:lnTo>
                    <a:lnTo>
                      <a:pt x="199" y="295"/>
                    </a:lnTo>
                    <a:lnTo>
                      <a:pt x="195" y="300"/>
                    </a:lnTo>
                    <a:lnTo>
                      <a:pt x="195" y="302"/>
                    </a:lnTo>
                    <a:lnTo>
                      <a:pt x="191" y="307"/>
                    </a:lnTo>
                    <a:lnTo>
                      <a:pt x="186" y="311"/>
                    </a:lnTo>
                    <a:lnTo>
                      <a:pt x="182" y="314"/>
                    </a:lnTo>
                    <a:lnTo>
                      <a:pt x="182" y="318"/>
                    </a:lnTo>
                    <a:lnTo>
                      <a:pt x="179" y="322"/>
                    </a:lnTo>
                    <a:lnTo>
                      <a:pt x="175" y="325"/>
                    </a:lnTo>
                    <a:lnTo>
                      <a:pt x="171" y="329"/>
                    </a:lnTo>
                    <a:lnTo>
                      <a:pt x="167" y="329"/>
                    </a:lnTo>
                    <a:lnTo>
                      <a:pt x="162" y="334"/>
                    </a:lnTo>
                    <a:lnTo>
                      <a:pt x="158" y="336"/>
                    </a:lnTo>
                    <a:lnTo>
                      <a:pt x="155" y="336"/>
                    </a:lnTo>
                    <a:lnTo>
                      <a:pt x="151" y="336"/>
                    </a:lnTo>
                    <a:lnTo>
                      <a:pt x="147" y="336"/>
                    </a:lnTo>
                    <a:lnTo>
                      <a:pt x="143" y="336"/>
                    </a:lnTo>
                    <a:lnTo>
                      <a:pt x="143" y="341"/>
                    </a:lnTo>
                    <a:lnTo>
                      <a:pt x="138" y="341"/>
                    </a:lnTo>
                    <a:lnTo>
                      <a:pt x="136" y="341"/>
                    </a:lnTo>
                    <a:lnTo>
                      <a:pt x="127" y="341"/>
                    </a:lnTo>
                    <a:lnTo>
                      <a:pt x="123" y="341"/>
                    </a:lnTo>
                    <a:lnTo>
                      <a:pt x="119" y="341"/>
                    </a:lnTo>
                    <a:lnTo>
                      <a:pt x="116" y="341"/>
                    </a:lnTo>
                    <a:lnTo>
                      <a:pt x="112" y="341"/>
                    </a:lnTo>
                    <a:lnTo>
                      <a:pt x="107" y="341"/>
                    </a:lnTo>
                    <a:lnTo>
                      <a:pt x="103" y="336"/>
                    </a:lnTo>
                    <a:lnTo>
                      <a:pt x="99" y="336"/>
                    </a:lnTo>
                    <a:lnTo>
                      <a:pt x="96" y="336"/>
                    </a:lnTo>
                    <a:lnTo>
                      <a:pt x="92" y="336"/>
                    </a:lnTo>
                    <a:lnTo>
                      <a:pt x="88" y="336"/>
                    </a:lnTo>
                    <a:lnTo>
                      <a:pt x="83" y="334"/>
                    </a:lnTo>
                    <a:lnTo>
                      <a:pt x="79" y="334"/>
                    </a:lnTo>
                    <a:lnTo>
                      <a:pt x="76" y="334"/>
                    </a:lnTo>
                    <a:lnTo>
                      <a:pt x="72" y="329"/>
                    </a:lnTo>
                    <a:lnTo>
                      <a:pt x="68" y="329"/>
                    </a:lnTo>
                    <a:lnTo>
                      <a:pt x="68" y="325"/>
                    </a:lnTo>
                    <a:lnTo>
                      <a:pt x="64" y="322"/>
                    </a:lnTo>
                    <a:lnTo>
                      <a:pt x="59" y="318"/>
                    </a:lnTo>
                    <a:lnTo>
                      <a:pt x="57" y="314"/>
                    </a:lnTo>
                    <a:lnTo>
                      <a:pt x="57" y="311"/>
                    </a:lnTo>
                    <a:lnTo>
                      <a:pt x="52" y="311"/>
                    </a:lnTo>
                    <a:lnTo>
                      <a:pt x="48" y="307"/>
                    </a:lnTo>
                    <a:lnTo>
                      <a:pt x="48" y="302"/>
                    </a:lnTo>
                    <a:lnTo>
                      <a:pt x="44" y="300"/>
                    </a:lnTo>
                    <a:lnTo>
                      <a:pt x="44" y="295"/>
                    </a:lnTo>
                    <a:lnTo>
                      <a:pt x="40" y="295"/>
                    </a:lnTo>
                    <a:lnTo>
                      <a:pt x="40" y="291"/>
                    </a:lnTo>
                    <a:lnTo>
                      <a:pt x="37" y="288"/>
                    </a:lnTo>
                    <a:lnTo>
                      <a:pt x="37" y="280"/>
                    </a:lnTo>
                    <a:lnTo>
                      <a:pt x="32" y="280"/>
                    </a:lnTo>
                    <a:lnTo>
                      <a:pt x="32" y="277"/>
                    </a:lnTo>
                    <a:lnTo>
                      <a:pt x="28" y="277"/>
                    </a:lnTo>
                    <a:lnTo>
                      <a:pt x="28" y="273"/>
                    </a:lnTo>
                    <a:lnTo>
                      <a:pt x="28" y="277"/>
                    </a:lnTo>
                    <a:lnTo>
                      <a:pt x="24" y="277"/>
                    </a:lnTo>
                    <a:lnTo>
                      <a:pt x="20" y="277"/>
                    </a:lnTo>
                    <a:lnTo>
                      <a:pt x="20" y="273"/>
                    </a:lnTo>
                    <a:lnTo>
                      <a:pt x="16" y="270"/>
                    </a:lnTo>
                    <a:lnTo>
                      <a:pt x="16" y="266"/>
                    </a:lnTo>
                    <a:lnTo>
                      <a:pt x="13" y="266"/>
                    </a:lnTo>
                    <a:lnTo>
                      <a:pt x="8" y="261"/>
                    </a:lnTo>
                    <a:lnTo>
                      <a:pt x="8" y="257"/>
                    </a:lnTo>
                    <a:lnTo>
                      <a:pt x="4" y="257"/>
                    </a:lnTo>
                    <a:lnTo>
                      <a:pt x="4" y="254"/>
                    </a:lnTo>
                    <a:lnTo>
                      <a:pt x="4" y="250"/>
                    </a:lnTo>
                    <a:lnTo>
                      <a:pt x="0" y="246"/>
                    </a:lnTo>
                    <a:lnTo>
                      <a:pt x="0" y="243"/>
                    </a:lnTo>
                    <a:lnTo>
                      <a:pt x="0" y="239"/>
                    </a:lnTo>
                    <a:lnTo>
                      <a:pt x="0" y="234"/>
                    </a:lnTo>
                    <a:lnTo>
                      <a:pt x="0" y="232"/>
                    </a:lnTo>
                    <a:lnTo>
                      <a:pt x="4" y="232"/>
                    </a:lnTo>
                    <a:lnTo>
                      <a:pt x="8" y="227"/>
                    </a:lnTo>
                    <a:lnTo>
                      <a:pt x="13" y="224"/>
                    </a:lnTo>
                    <a:lnTo>
                      <a:pt x="16" y="220"/>
                    </a:lnTo>
                    <a:lnTo>
                      <a:pt x="16" y="216"/>
                    </a:lnTo>
                    <a:lnTo>
                      <a:pt x="20" y="212"/>
                    </a:lnTo>
                    <a:lnTo>
                      <a:pt x="20" y="209"/>
                    </a:lnTo>
                    <a:lnTo>
                      <a:pt x="20" y="205"/>
                    </a:lnTo>
                    <a:lnTo>
                      <a:pt x="16" y="205"/>
                    </a:lnTo>
                    <a:lnTo>
                      <a:pt x="16" y="200"/>
                    </a:lnTo>
                    <a:lnTo>
                      <a:pt x="13" y="197"/>
                    </a:lnTo>
                    <a:lnTo>
                      <a:pt x="8" y="193"/>
                    </a:lnTo>
                    <a:lnTo>
                      <a:pt x="4" y="190"/>
                    </a:lnTo>
                    <a:lnTo>
                      <a:pt x="4" y="186"/>
                    </a:lnTo>
                    <a:lnTo>
                      <a:pt x="0" y="182"/>
                    </a:lnTo>
                    <a:lnTo>
                      <a:pt x="0" y="179"/>
                    </a:lnTo>
                    <a:lnTo>
                      <a:pt x="0" y="175"/>
                    </a:lnTo>
                    <a:lnTo>
                      <a:pt x="0" y="171"/>
                    </a:lnTo>
                    <a:lnTo>
                      <a:pt x="4" y="171"/>
                    </a:lnTo>
                    <a:lnTo>
                      <a:pt x="13" y="166"/>
                    </a:lnTo>
                    <a:lnTo>
                      <a:pt x="16" y="163"/>
                    </a:lnTo>
                    <a:lnTo>
                      <a:pt x="24" y="163"/>
                    </a:lnTo>
                    <a:lnTo>
                      <a:pt x="28" y="163"/>
                    </a:lnTo>
                    <a:lnTo>
                      <a:pt x="37" y="163"/>
                    </a:lnTo>
                    <a:lnTo>
                      <a:pt x="44" y="163"/>
                    </a:lnTo>
                    <a:lnTo>
                      <a:pt x="48" y="163"/>
                    </a:lnTo>
                    <a:lnTo>
                      <a:pt x="57" y="163"/>
                    </a:lnTo>
                    <a:lnTo>
                      <a:pt x="64" y="163"/>
                    </a:lnTo>
                    <a:lnTo>
                      <a:pt x="68" y="159"/>
                    </a:lnTo>
                    <a:lnTo>
                      <a:pt x="76" y="159"/>
                    </a:lnTo>
                    <a:lnTo>
                      <a:pt x="79" y="156"/>
                    </a:lnTo>
                    <a:lnTo>
                      <a:pt x="83" y="156"/>
                    </a:lnTo>
                    <a:lnTo>
                      <a:pt x="88" y="152"/>
                    </a:lnTo>
                    <a:lnTo>
                      <a:pt x="96" y="145"/>
                    </a:lnTo>
                    <a:lnTo>
                      <a:pt x="96" y="141"/>
                    </a:lnTo>
                    <a:lnTo>
                      <a:pt x="96" y="136"/>
                    </a:lnTo>
                    <a:lnTo>
                      <a:pt x="96" y="134"/>
                    </a:lnTo>
                    <a:lnTo>
                      <a:pt x="96" y="129"/>
                    </a:lnTo>
                    <a:lnTo>
                      <a:pt x="92" y="125"/>
                    </a:lnTo>
                    <a:lnTo>
                      <a:pt x="92" y="122"/>
                    </a:lnTo>
                    <a:lnTo>
                      <a:pt x="88" y="122"/>
                    </a:lnTo>
                    <a:lnTo>
                      <a:pt x="88" y="118"/>
                    </a:lnTo>
                    <a:lnTo>
                      <a:pt x="83" y="118"/>
                    </a:lnTo>
                    <a:lnTo>
                      <a:pt x="83" y="114"/>
                    </a:lnTo>
                    <a:lnTo>
                      <a:pt x="79" y="114"/>
                    </a:lnTo>
                    <a:lnTo>
                      <a:pt x="76" y="111"/>
                    </a:lnTo>
                    <a:lnTo>
                      <a:pt x="68" y="111"/>
                    </a:lnTo>
                    <a:lnTo>
                      <a:pt x="64" y="111"/>
                    </a:lnTo>
                    <a:lnTo>
                      <a:pt x="59" y="107"/>
                    </a:lnTo>
                    <a:lnTo>
                      <a:pt x="57" y="107"/>
                    </a:lnTo>
                    <a:lnTo>
                      <a:pt x="48" y="107"/>
                    </a:lnTo>
                    <a:lnTo>
                      <a:pt x="44" y="107"/>
                    </a:lnTo>
                    <a:lnTo>
                      <a:pt x="40" y="107"/>
                    </a:lnTo>
                    <a:lnTo>
                      <a:pt x="37" y="107"/>
                    </a:lnTo>
                    <a:lnTo>
                      <a:pt x="32" y="107"/>
                    </a:lnTo>
                    <a:lnTo>
                      <a:pt x="24" y="107"/>
                    </a:lnTo>
                    <a:lnTo>
                      <a:pt x="20" y="107"/>
                    </a:lnTo>
                    <a:lnTo>
                      <a:pt x="16" y="107"/>
                    </a:lnTo>
                    <a:lnTo>
                      <a:pt x="13" y="107"/>
                    </a:lnTo>
                    <a:lnTo>
                      <a:pt x="8" y="107"/>
                    </a:lnTo>
                    <a:lnTo>
                      <a:pt x="0" y="107"/>
                    </a:lnTo>
                    <a:lnTo>
                      <a:pt x="0" y="102"/>
                    </a:lnTo>
                    <a:lnTo>
                      <a:pt x="0" y="100"/>
                    </a:lnTo>
                    <a:lnTo>
                      <a:pt x="0" y="95"/>
                    </a:lnTo>
                    <a:lnTo>
                      <a:pt x="0" y="91"/>
                    </a:lnTo>
                    <a:lnTo>
                      <a:pt x="0" y="88"/>
                    </a:lnTo>
                    <a:lnTo>
                      <a:pt x="0" y="84"/>
                    </a:lnTo>
                    <a:lnTo>
                      <a:pt x="4" y="80"/>
                    </a:lnTo>
                    <a:lnTo>
                      <a:pt x="4" y="77"/>
                    </a:lnTo>
                    <a:lnTo>
                      <a:pt x="4" y="73"/>
                    </a:lnTo>
                    <a:lnTo>
                      <a:pt x="4" y="68"/>
                    </a:lnTo>
                    <a:lnTo>
                      <a:pt x="8" y="66"/>
                    </a:lnTo>
                    <a:lnTo>
                      <a:pt x="8" y="61"/>
                    </a:lnTo>
                    <a:lnTo>
                      <a:pt x="8" y="57"/>
                    </a:lnTo>
                    <a:lnTo>
                      <a:pt x="13" y="57"/>
                    </a:lnTo>
                    <a:lnTo>
                      <a:pt x="16" y="54"/>
                    </a:lnTo>
                    <a:lnTo>
                      <a:pt x="24" y="50"/>
                    </a:lnTo>
                    <a:lnTo>
                      <a:pt x="28" y="43"/>
                    </a:lnTo>
                    <a:lnTo>
                      <a:pt x="32" y="39"/>
                    </a:lnTo>
                    <a:lnTo>
                      <a:pt x="37" y="34"/>
                    </a:lnTo>
                    <a:lnTo>
                      <a:pt x="40" y="27"/>
                    </a:lnTo>
                    <a:lnTo>
                      <a:pt x="44" y="23"/>
                    </a:lnTo>
                    <a:lnTo>
                      <a:pt x="52" y="20"/>
                    </a:lnTo>
                    <a:lnTo>
                      <a:pt x="57" y="12"/>
                    </a:lnTo>
                    <a:lnTo>
                      <a:pt x="59" y="9"/>
                    </a:lnTo>
                    <a:lnTo>
                      <a:pt x="64" y="9"/>
                    </a:lnTo>
                    <a:lnTo>
                      <a:pt x="72" y="5"/>
                    </a:lnTo>
                    <a:lnTo>
                      <a:pt x="76" y="0"/>
                    </a:lnTo>
                    <a:lnTo>
                      <a:pt x="83" y="0"/>
                    </a:lnTo>
                    <a:lnTo>
                      <a:pt x="96" y="0"/>
                    </a:lnTo>
                    <a:lnTo>
                      <a:pt x="99" y="0"/>
                    </a:lnTo>
                    <a:lnTo>
                      <a:pt x="103" y="0"/>
                    </a:lnTo>
                    <a:lnTo>
                      <a:pt x="107" y="0"/>
                    </a:lnTo>
                    <a:lnTo>
                      <a:pt x="112" y="0"/>
                    </a:lnTo>
                    <a:lnTo>
                      <a:pt x="116" y="0"/>
                    </a:lnTo>
                    <a:lnTo>
                      <a:pt x="119" y="0"/>
                    </a:lnTo>
                    <a:lnTo>
                      <a:pt x="123" y="0"/>
                    </a:lnTo>
                    <a:lnTo>
                      <a:pt x="127" y="0"/>
                    </a:lnTo>
                    <a:lnTo>
                      <a:pt x="131" y="0"/>
                    </a:lnTo>
                    <a:lnTo>
                      <a:pt x="136" y="0"/>
                    </a:lnTo>
                    <a:lnTo>
                      <a:pt x="138" y="0"/>
                    </a:lnTo>
                    <a:lnTo>
                      <a:pt x="143" y="0"/>
                    </a:lnTo>
                    <a:lnTo>
                      <a:pt x="147" y="0"/>
                    </a:lnTo>
                    <a:lnTo>
                      <a:pt x="151" y="0"/>
                    </a:lnTo>
                    <a:lnTo>
                      <a:pt x="155" y="0"/>
                    </a:lnTo>
                    <a:lnTo>
                      <a:pt x="162" y="0"/>
                    </a:lnTo>
                    <a:lnTo>
                      <a:pt x="195"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107" name="Freeform 11"/>
              <p:cNvSpPr>
                <a:spLocks/>
              </p:cNvSpPr>
              <p:nvPr/>
            </p:nvSpPr>
            <p:spPr bwMode="auto">
              <a:xfrm>
                <a:off x="975" y="1200"/>
                <a:ext cx="29" cy="32"/>
              </a:xfrm>
              <a:custGeom>
                <a:avLst/>
                <a:gdLst>
                  <a:gd name="T0" fmla="*/ 22 w 63"/>
                  <a:gd name="T1" fmla="*/ 13 h 69"/>
                  <a:gd name="T2" fmla="*/ 23 w 63"/>
                  <a:gd name="T3" fmla="*/ 14 h 69"/>
                  <a:gd name="T4" fmla="*/ 23 w 63"/>
                  <a:gd name="T5" fmla="*/ 16 h 69"/>
                  <a:gd name="T6" fmla="*/ 25 w 63"/>
                  <a:gd name="T7" fmla="*/ 17 h 69"/>
                  <a:gd name="T8" fmla="*/ 27 w 63"/>
                  <a:gd name="T9" fmla="*/ 19 h 69"/>
                  <a:gd name="T10" fmla="*/ 27 w 63"/>
                  <a:gd name="T11" fmla="*/ 21 h 69"/>
                  <a:gd name="T12" fmla="*/ 27 w 63"/>
                  <a:gd name="T13" fmla="*/ 23 h 69"/>
                  <a:gd name="T14" fmla="*/ 29 w 63"/>
                  <a:gd name="T15" fmla="*/ 25 h 69"/>
                  <a:gd name="T16" fmla="*/ 27 w 63"/>
                  <a:gd name="T17" fmla="*/ 26 h 69"/>
                  <a:gd name="T18" fmla="*/ 27 w 63"/>
                  <a:gd name="T19" fmla="*/ 26 h 69"/>
                  <a:gd name="T20" fmla="*/ 25 w 63"/>
                  <a:gd name="T21" fmla="*/ 28 h 69"/>
                  <a:gd name="T22" fmla="*/ 23 w 63"/>
                  <a:gd name="T23" fmla="*/ 30 h 69"/>
                  <a:gd name="T24" fmla="*/ 22 w 63"/>
                  <a:gd name="T25" fmla="*/ 30 h 69"/>
                  <a:gd name="T26" fmla="*/ 18 w 63"/>
                  <a:gd name="T27" fmla="*/ 32 h 69"/>
                  <a:gd name="T28" fmla="*/ 16 w 63"/>
                  <a:gd name="T29" fmla="*/ 32 h 69"/>
                  <a:gd name="T30" fmla="*/ 13 w 63"/>
                  <a:gd name="T31" fmla="*/ 32 h 69"/>
                  <a:gd name="T32" fmla="*/ 11 w 63"/>
                  <a:gd name="T33" fmla="*/ 32 h 69"/>
                  <a:gd name="T34" fmla="*/ 9 w 63"/>
                  <a:gd name="T35" fmla="*/ 30 h 69"/>
                  <a:gd name="T36" fmla="*/ 7 w 63"/>
                  <a:gd name="T37" fmla="*/ 30 h 69"/>
                  <a:gd name="T38" fmla="*/ 7 w 63"/>
                  <a:gd name="T39" fmla="*/ 30 h 69"/>
                  <a:gd name="T40" fmla="*/ 5 w 63"/>
                  <a:gd name="T41" fmla="*/ 30 h 69"/>
                  <a:gd name="T42" fmla="*/ 4 w 63"/>
                  <a:gd name="T43" fmla="*/ 28 h 69"/>
                  <a:gd name="T44" fmla="*/ 4 w 63"/>
                  <a:gd name="T45" fmla="*/ 28 h 69"/>
                  <a:gd name="T46" fmla="*/ 2 w 63"/>
                  <a:gd name="T47" fmla="*/ 28 h 69"/>
                  <a:gd name="T48" fmla="*/ 2 w 63"/>
                  <a:gd name="T49" fmla="*/ 26 h 69"/>
                  <a:gd name="T50" fmla="*/ 0 w 63"/>
                  <a:gd name="T51" fmla="*/ 25 h 69"/>
                  <a:gd name="T52" fmla="*/ 0 w 63"/>
                  <a:gd name="T53" fmla="*/ 25 h 69"/>
                  <a:gd name="T54" fmla="*/ 0 w 63"/>
                  <a:gd name="T55" fmla="*/ 21 h 69"/>
                  <a:gd name="T56" fmla="*/ 0 w 63"/>
                  <a:gd name="T57" fmla="*/ 17 h 69"/>
                  <a:gd name="T58" fmla="*/ 2 w 63"/>
                  <a:gd name="T59" fmla="*/ 14 h 69"/>
                  <a:gd name="T60" fmla="*/ 4 w 63"/>
                  <a:gd name="T61" fmla="*/ 11 h 69"/>
                  <a:gd name="T62" fmla="*/ 5 w 63"/>
                  <a:gd name="T63" fmla="*/ 9 h 69"/>
                  <a:gd name="T64" fmla="*/ 7 w 63"/>
                  <a:gd name="T65" fmla="*/ 6 h 69"/>
                  <a:gd name="T66" fmla="*/ 9 w 63"/>
                  <a:gd name="T67" fmla="*/ 4 h 69"/>
                  <a:gd name="T68" fmla="*/ 11 w 63"/>
                  <a:gd name="T69" fmla="*/ 0 h 69"/>
                  <a:gd name="T70" fmla="*/ 14 w 63"/>
                  <a:gd name="T71" fmla="*/ 0 h 69"/>
                  <a:gd name="T72" fmla="*/ 16 w 63"/>
                  <a:gd name="T73" fmla="*/ 0 h 69"/>
                  <a:gd name="T74" fmla="*/ 18 w 63"/>
                  <a:gd name="T75" fmla="*/ 0 h 69"/>
                  <a:gd name="T76" fmla="*/ 20 w 63"/>
                  <a:gd name="T77" fmla="*/ 1 h 69"/>
                  <a:gd name="T78" fmla="*/ 20 w 63"/>
                  <a:gd name="T79" fmla="*/ 6 h 69"/>
                  <a:gd name="T80" fmla="*/ 20 w 63"/>
                  <a:gd name="T81" fmla="*/ 7 h 69"/>
                  <a:gd name="T82" fmla="*/ 22 w 63"/>
                  <a:gd name="T83" fmla="*/ 9 h 69"/>
                  <a:gd name="T84" fmla="*/ 22 w 63"/>
                  <a:gd name="T85" fmla="*/ 13 h 6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3" h="69">
                    <a:moveTo>
                      <a:pt x="48" y="27"/>
                    </a:moveTo>
                    <a:lnTo>
                      <a:pt x="48" y="27"/>
                    </a:lnTo>
                    <a:lnTo>
                      <a:pt x="50" y="27"/>
                    </a:lnTo>
                    <a:lnTo>
                      <a:pt x="50" y="30"/>
                    </a:lnTo>
                    <a:lnTo>
                      <a:pt x="50" y="34"/>
                    </a:lnTo>
                    <a:lnTo>
                      <a:pt x="55" y="34"/>
                    </a:lnTo>
                    <a:lnTo>
                      <a:pt x="55" y="37"/>
                    </a:lnTo>
                    <a:lnTo>
                      <a:pt x="59" y="42"/>
                    </a:lnTo>
                    <a:lnTo>
                      <a:pt x="59" y="46"/>
                    </a:lnTo>
                    <a:lnTo>
                      <a:pt x="59" y="49"/>
                    </a:lnTo>
                    <a:lnTo>
                      <a:pt x="63" y="49"/>
                    </a:lnTo>
                    <a:lnTo>
                      <a:pt x="63" y="53"/>
                    </a:lnTo>
                    <a:lnTo>
                      <a:pt x="59" y="57"/>
                    </a:lnTo>
                    <a:lnTo>
                      <a:pt x="59" y="61"/>
                    </a:lnTo>
                    <a:lnTo>
                      <a:pt x="55" y="61"/>
                    </a:lnTo>
                    <a:lnTo>
                      <a:pt x="50" y="61"/>
                    </a:lnTo>
                    <a:lnTo>
                      <a:pt x="50" y="64"/>
                    </a:lnTo>
                    <a:lnTo>
                      <a:pt x="48" y="64"/>
                    </a:lnTo>
                    <a:lnTo>
                      <a:pt x="43" y="69"/>
                    </a:lnTo>
                    <a:lnTo>
                      <a:pt x="39" y="69"/>
                    </a:lnTo>
                    <a:lnTo>
                      <a:pt x="35" y="69"/>
                    </a:lnTo>
                    <a:lnTo>
                      <a:pt x="31" y="69"/>
                    </a:lnTo>
                    <a:lnTo>
                      <a:pt x="28" y="69"/>
                    </a:lnTo>
                    <a:lnTo>
                      <a:pt x="24" y="69"/>
                    </a:lnTo>
                    <a:lnTo>
                      <a:pt x="19" y="64"/>
                    </a:lnTo>
                    <a:lnTo>
                      <a:pt x="15" y="64"/>
                    </a:lnTo>
                    <a:lnTo>
                      <a:pt x="11" y="64"/>
                    </a:lnTo>
                    <a:lnTo>
                      <a:pt x="8" y="61"/>
                    </a:lnTo>
                    <a:lnTo>
                      <a:pt x="4" y="61"/>
                    </a:lnTo>
                    <a:lnTo>
                      <a:pt x="4" y="57"/>
                    </a:lnTo>
                    <a:lnTo>
                      <a:pt x="0" y="53"/>
                    </a:lnTo>
                    <a:lnTo>
                      <a:pt x="0" y="49"/>
                    </a:lnTo>
                    <a:lnTo>
                      <a:pt x="0" y="46"/>
                    </a:lnTo>
                    <a:lnTo>
                      <a:pt x="0" y="42"/>
                    </a:lnTo>
                    <a:lnTo>
                      <a:pt x="0" y="37"/>
                    </a:lnTo>
                    <a:lnTo>
                      <a:pt x="0" y="34"/>
                    </a:lnTo>
                    <a:lnTo>
                      <a:pt x="4" y="30"/>
                    </a:lnTo>
                    <a:lnTo>
                      <a:pt x="4" y="27"/>
                    </a:lnTo>
                    <a:lnTo>
                      <a:pt x="8" y="23"/>
                    </a:lnTo>
                    <a:lnTo>
                      <a:pt x="8" y="19"/>
                    </a:lnTo>
                    <a:lnTo>
                      <a:pt x="11" y="19"/>
                    </a:lnTo>
                    <a:lnTo>
                      <a:pt x="11" y="16"/>
                    </a:lnTo>
                    <a:lnTo>
                      <a:pt x="15" y="12"/>
                    </a:lnTo>
                    <a:lnTo>
                      <a:pt x="19" y="8"/>
                    </a:lnTo>
                    <a:lnTo>
                      <a:pt x="24" y="0"/>
                    </a:lnTo>
                    <a:lnTo>
                      <a:pt x="28" y="0"/>
                    </a:lnTo>
                    <a:lnTo>
                      <a:pt x="31" y="0"/>
                    </a:lnTo>
                    <a:lnTo>
                      <a:pt x="35" y="0"/>
                    </a:lnTo>
                    <a:lnTo>
                      <a:pt x="39" y="0"/>
                    </a:lnTo>
                    <a:lnTo>
                      <a:pt x="43" y="3"/>
                    </a:lnTo>
                    <a:lnTo>
                      <a:pt x="43" y="8"/>
                    </a:lnTo>
                    <a:lnTo>
                      <a:pt x="43" y="12"/>
                    </a:lnTo>
                    <a:lnTo>
                      <a:pt x="43" y="16"/>
                    </a:lnTo>
                    <a:lnTo>
                      <a:pt x="43" y="19"/>
                    </a:lnTo>
                    <a:lnTo>
                      <a:pt x="48" y="19"/>
                    </a:lnTo>
                    <a:lnTo>
                      <a:pt x="48" y="23"/>
                    </a:lnTo>
                    <a:lnTo>
                      <a:pt x="48" y="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108" name="Freeform 12"/>
              <p:cNvSpPr>
                <a:spLocks/>
              </p:cNvSpPr>
              <p:nvPr/>
            </p:nvSpPr>
            <p:spPr bwMode="auto">
              <a:xfrm>
                <a:off x="1093" y="1239"/>
                <a:ext cx="16" cy="12"/>
              </a:xfrm>
              <a:custGeom>
                <a:avLst/>
                <a:gdLst>
                  <a:gd name="T0" fmla="*/ 16 w 35"/>
                  <a:gd name="T1" fmla="*/ 4 h 27"/>
                  <a:gd name="T2" fmla="*/ 16 w 35"/>
                  <a:gd name="T3" fmla="*/ 4 h 27"/>
                  <a:gd name="T4" fmla="*/ 14 w 35"/>
                  <a:gd name="T5" fmla="*/ 5 h 27"/>
                  <a:gd name="T6" fmla="*/ 14 w 35"/>
                  <a:gd name="T7" fmla="*/ 5 h 27"/>
                  <a:gd name="T8" fmla="*/ 14 w 35"/>
                  <a:gd name="T9" fmla="*/ 5 h 27"/>
                  <a:gd name="T10" fmla="*/ 14 w 35"/>
                  <a:gd name="T11" fmla="*/ 7 h 27"/>
                  <a:gd name="T12" fmla="*/ 14 w 35"/>
                  <a:gd name="T13" fmla="*/ 7 h 27"/>
                  <a:gd name="T14" fmla="*/ 14 w 35"/>
                  <a:gd name="T15" fmla="*/ 7 h 27"/>
                  <a:gd name="T16" fmla="*/ 14 w 35"/>
                  <a:gd name="T17" fmla="*/ 9 h 27"/>
                  <a:gd name="T18" fmla="*/ 14 w 35"/>
                  <a:gd name="T19" fmla="*/ 9 h 27"/>
                  <a:gd name="T20" fmla="*/ 14 w 35"/>
                  <a:gd name="T21" fmla="*/ 9 h 27"/>
                  <a:gd name="T22" fmla="*/ 14 w 35"/>
                  <a:gd name="T23" fmla="*/ 9 h 27"/>
                  <a:gd name="T24" fmla="*/ 14 w 35"/>
                  <a:gd name="T25" fmla="*/ 11 h 27"/>
                  <a:gd name="T26" fmla="*/ 13 w 35"/>
                  <a:gd name="T27" fmla="*/ 11 h 27"/>
                  <a:gd name="T28" fmla="*/ 13 w 35"/>
                  <a:gd name="T29" fmla="*/ 11 h 27"/>
                  <a:gd name="T30" fmla="*/ 13 w 35"/>
                  <a:gd name="T31" fmla="*/ 11 h 27"/>
                  <a:gd name="T32" fmla="*/ 13 w 35"/>
                  <a:gd name="T33" fmla="*/ 12 h 27"/>
                  <a:gd name="T34" fmla="*/ 11 w 35"/>
                  <a:gd name="T35" fmla="*/ 12 h 27"/>
                  <a:gd name="T36" fmla="*/ 11 w 35"/>
                  <a:gd name="T37" fmla="*/ 12 h 27"/>
                  <a:gd name="T38" fmla="*/ 11 w 35"/>
                  <a:gd name="T39" fmla="*/ 12 h 27"/>
                  <a:gd name="T40" fmla="*/ 11 w 35"/>
                  <a:gd name="T41" fmla="*/ 12 h 27"/>
                  <a:gd name="T42" fmla="*/ 9 w 35"/>
                  <a:gd name="T43" fmla="*/ 12 h 27"/>
                  <a:gd name="T44" fmla="*/ 9 w 35"/>
                  <a:gd name="T45" fmla="*/ 12 h 27"/>
                  <a:gd name="T46" fmla="*/ 7 w 35"/>
                  <a:gd name="T47" fmla="*/ 12 h 27"/>
                  <a:gd name="T48" fmla="*/ 7 w 35"/>
                  <a:gd name="T49" fmla="*/ 11 h 27"/>
                  <a:gd name="T50" fmla="*/ 7 w 35"/>
                  <a:gd name="T51" fmla="*/ 11 h 27"/>
                  <a:gd name="T52" fmla="*/ 5 w 35"/>
                  <a:gd name="T53" fmla="*/ 11 h 27"/>
                  <a:gd name="T54" fmla="*/ 5 w 35"/>
                  <a:gd name="T55" fmla="*/ 11 h 27"/>
                  <a:gd name="T56" fmla="*/ 4 w 35"/>
                  <a:gd name="T57" fmla="*/ 11 h 27"/>
                  <a:gd name="T58" fmla="*/ 4 w 35"/>
                  <a:gd name="T59" fmla="*/ 11 h 27"/>
                  <a:gd name="T60" fmla="*/ 4 w 35"/>
                  <a:gd name="T61" fmla="*/ 11 h 27"/>
                  <a:gd name="T62" fmla="*/ 2 w 35"/>
                  <a:gd name="T63" fmla="*/ 11 h 27"/>
                  <a:gd name="T64" fmla="*/ 2 w 35"/>
                  <a:gd name="T65" fmla="*/ 9 h 27"/>
                  <a:gd name="T66" fmla="*/ 2 w 35"/>
                  <a:gd name="T67" fmla="*/ 9 h 27"/>
                  <a:gd name="T68" fmla="*/ 2 w 35"/>
                  <a:gd name="T69" fmla="*/ 7 h 27"/>
                  <a:gd name="T70" fmla="*/ 2 w 35"/>
                  <a:gd name="T71" fmla="*/ 7 h 27"/>
                  <a:gd name="T72" fmla="*/ 2 w 35"/>
                  <a:gd name="T73" fmla="*/ 7 h 27"/>
                  <a:gd name="T74" fmla="*/ 0 w 35"/>
                  <a:gd name="T75" fmla="*/ 5 h 27"/>
                  <a:gd name="T76" fmla="*/ 2 w 35"/>
                  <a:gd name="T77" fmla="*/ 4 h 27"/>
                  <a:gd name="T78" fmla="*/ 2 w 35"/>
                  <a:gd name="T79" fmla="*/ 2 h 27"/>
                  <a:gd name="T80" fmla="*/ 2 w 35"/>
                  <a:gd name="T81" fmla="*/ 2 h 27"/>
                  <a:gd name="T82" fmla="*/ 4 w 35"/>
                  <a:gd name="T83" fmla="*/ 0 h 27"/>
                  <a:gd name="T84" fmla="*/ 4 w 35"/>
                  <a:gd name="T85" fmla="*/ 0 h 27"/>
                  <a:gd name="T86" fmla="*/ 5 w 35"/>
                  <a:gd name="T87" fmla="*/ 0 h 27"/>
                  <a:gd name="T88" fmla="*/ 7 w 35"/>
                  <a:gd name="T89" fmla="*/ 0 h 27"/>
                  <a:gd name="T90" fmla="*/ 7 w 35"/>
                  <a:gd name="T91" fmla="*/ 0 h 27"/>
                  <a:gd name="T92" fmla="*/ 9 w 35"/>
                  <a:gd name="T93" fmla="*/ 0 h 27"/>
                  <a:gd name="T94" fmla="*/ 11 w 35"/>
                  <a:gd name="T95" fmla="*/ 0 h 27"/>
                  <a:gd name="T96" fmla="*/ 13 w 35"/>
                  <a:gd name="T97" fmla="*/ 2 h 27"/>
                  <a:gd name="T98" fmla="*/ 13 w 35"/>
                  <a:gd name="T99" fmla="*/ 2 h 27"/>
                  <a:gd name="T100" fmla="*/ 14 w 35"/>
                  <a:gd name="T101" fmla="*/ 4 h 27"/>
                  <a:gd name="T102" fmla="*/ 16 w 35"/>
                  <a:gd name="T103" fmla="*/ 4 h 2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35" h="27">
                    <a:moveTo>
                      <a:pt x="35" y="8"/>
                    </a:moveTo>
                    <a:lnTo>
                      <a:pt x="35" y="8"/>
                    </a:lnTo>
                    <a:lnTo>
                      <a:pt x="31" y="11"/>
                    </a:lnTo>
                    <a:lnTo>
                      <a:pt x="31" y="15"/>
                    </a:lnTo>
                    <a:lnTo>
                      <a:pt x="31" y="20"/>
                    </a:lnTo>
                    <a:lnTo>
                      <a:pt x="31" y="24"/>
                    </a:lnTo>
                    <a:lnTo>
                      <a:pt x="28" y="24"/>
                    </a:lnTo>
                    <a:lnTo>
                      <a:pt x="28" y="27"/>
                    </a:lnTo>
                    <a:lnTo>
                      <a:pt x="24" y="27"/>
                    </a:lnTo>
                    <a:lnTo>
                      <a:pt x="19" y="27"/>
                    </a:lnTo>
                    <a:lnTo>
                      <a:pt x="15" y="27"/>
                    </a:lnTo>
                    <a:lnTo>
                      <a:pt x="15" y="24"/>
                    </a:lnTo>
                    <a:lnTo>
                      <a:pt x="11" y="24"/>
                    </a:lnTo>
                    <a:lnTo>
                      <a:pt x="8" y="24"/>
                    </a:lnTo>
                    <a:lnTo>
                      <a:pt x="4" y="24"/>
                    </a:lnTo>
                    <a:lnTo>
                      <a:pt x="4" y="20"/>
                    </a:lnTo>
                    <a:lnTo>
                      <a:pt x="4" y="15"/>
                    </a:lnTo>
                    <a:lnTo>
                      <a:pt x="0" y="11"/>
                    </a:lnTo>
                    <a:lnTo>
                      <a:pt x="4" y="8"/>
                    </a:lnTo>
                    <a:lnTo>
                      <a:pt x="4" y="4"/>
                    </a:lnTo>
                    <a:lnTo>
                      <a:pt x="8" y="0"/>
                    </a:lnTo>
                    <a:lnTo>
                      <a:pt x="11" y="0"/>
                    </a:lnTo>
                    <a:lnTo>
                      <a:pt x="15" y="0"/>
                    </a:lnTo>
                    <a:lnTo>
                      <a:pt x="19" y="0"/>
                    </a:lnTo>
                    <a:lnTo>
                      <a:pt x="24" y="0"/>
                    </a:lnTo>
                    <a:lnTo>
                      <a:pt x="28" y="4"/>
                    </a:lnTo>
                    <a:lnTo>
                      <a:pt x="31" y="8"/>
                    </a:lnTo>
                    <a:lnTo>
                      <a:pt x="35"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109" name="Freeform 13"/>
              <p:cNvSpPr>
                <a:spLocks/>
              </p:cNvSpPr>
              <p:nvPr/>
            </p:nvSpPr>
            <p:spPr bwMode="auto">
              <a:xfrm>
                <a:off x="874" y="1243"/>
                <a:ext cx="5" cy="8"/>
              </a:xfrm>
              <a:custGeom>
                <a:avLst/>
                <a:gdLst>
                  <a:gd name="T0" fmla="*/ 5 w 11"/>
                  <a:gd name="T1" fmla="*/ 1 h 19"/>
                  <a:gd name="T2" fmla="*/ 5 w 11"/>
                  <a:gd name="T3" fmla="*/ 1 h 19"/>
                  <a:gd name="T4" fmla="*/ 5 w 11"/>
                  <a:gd name="T5" fmla="*/ 3 h 19"/>
                  <a:gd name="T6" fmla="*/ 5 w 11"/>
                  <a:gd name="T7" fmla="*/ 3 h 19"/>
                  <a:gd name="T8" fmla="*/ 5 w 11"/>
                  <a:gd name="T9" fmla="*/ 3 h 19"/>
                  <a:gd name="T10" fmla="*/ 5 w 11"/>
                  <a:gd name="T11" fmla="*/ 3 h 19"/>
                  <a:gd name="T12" fmla="*/ 5 w 11"/>
                  <a:gd name="T13" fmla="*/ 3 h 19"/>
                  <a:gd name="T14" fmla="*/ 5 w 11"/>
                  <a:gd name="T15" fmla="*/ 5 h 19"/>
                  <a:gd name="T16" fmla="*/ 4 w 11"/>
                  <a:gd name="T17" fmla="*/ 5 h 19"/>
                  <a:gd name="T18" fmla="*/ 4 w 11"/>
                  <a:gd name="T19" fmla="*/ 5 h 19"/>
                  <a:gd name="T20" fmla="*/ 4 w 11"/>
                  <a:gd name="T21" fmla="*/ 5 h 19"/>
                  <a:gd name="T22" fmla="*/ 4 w 11"/>
                  <a:gd name="T23" fmla="*/ 7 h 19"/>
                  <a:gd name="T24" fmla="*/ 4 w 11"/>
                  <a:gd name="T25" fmla="*/ 7 h 19"/>
                  <a:gd name="T26" fmla="*/ 4 w 11"/>
                  <a:gd name="T27" fmla="*/ 7 h 19"/>
                  <a:gd name="T28" fmla="*/ 4 w 11"/>
                  <a:gd name="T29" fmla="*/ 7 h 19"/>
                  <a:gd name="T30" fmla="*/ 2 w 11"/>
                  <a:gd name="T31" fmla="*/ 7 h 19"/>
                  <a:gd name="T32" fmla="*/ 2 w 11"/>
                  <a:gd name="T33" fmla="*/ 8 h 19"/>
                  <a:gd name="T34" fmla="*/ 2 w 11"/>
                  <a:gd name="T35" fmla="*/ 8 h 19"/>
                  <a:gd name="T36" fmla="*/ 2 w 11"/>
                  <a:gd name="T37" fmla="*/ 8 h 19"/>
                  <a:gd name="T38" fmla="*/ 2 w 11"/>
                  <a:gd name="T39" fmla="*/ 8 h 19"/>
                  <a:gd name="T40" fmla="*/ 0 w 11"/>
                  <a:gd name="T41" fmla="*/ 8 h 19"/>
                  <a:gd name="T42" fmla="*/ 0 w 11"/>
                  <a:gd name="T43" fmla="*/ 8 h 19"/>
                  <a:gd name="T44" fmla="*/ 0 w 11"/>
                  <a:gd name="T45" fmla="*/ 7 h 19"/>
                  <a:gd name="T46" fmla="*/ 0 w 11"/>
                  <a:gd name="T47" fmla="*/ 7 h 19"/>
                  <a:gd name="T48" fmla="*/ 0 w 11"/>
                  <a:gd name="T49" fmla="*/ 7 h 19"/>
                  <a:gd name="T50" fmla="*/ 0 w 11"/>
                  <a:gd name="T51" fmla="*/ 7 h 19"/>
                  <a:gd name="T52" fmla="*/ 0 w 11"/>
                  <a:gd name="T53" fmla="*/ 7 h 19"/>
                  <a:gd name="T54" fmla="*/ 0 w 11"/>
                  <a:gd name="T55" fmla="*/ 7 h 19"/>
                  <a:gd name="T56" fmla="*/ 0 w 11"/>
                  <a:gd name="T57" fmla="*/ 5 h 19"/>
                  <a:gd name="T58" fmla="*/ 0 w 11"/>
                  <a:gd name="T59" fmla="*/ 5 h 19"/>
                  <a:gd name="T60" fmla="*/ 0 w 11"/>
                  <a:gd name="T61" fmla="*/ 5 h 19"/>
                  <a:gd name="T62" fmla="*/ 0 w 11"/>
                  <a:gd name="T63" fmla="*/ 5 h 19"/>
                  <a:gd name="T64" fmla="*/ 0 w 11"/>
                  <a:gd name="T65" fmla="*/ 3 h 19"/>
                  <a:gd name="T66" fmla="*/ 0 w 11"/>
                  <a:gd name="T67" fmla="*/ 3 h 19"/>
                  <a:gd name="T68" fmla="*/ 0 w 11"/>
                  <a:gd name="T69" fmla="*/ 3 h 19"/>
                  <a:gd name="T70" fmla="*/ 0 w 11"/>
                  <a:gd name="T71" fmla="*/ 3 h 19"/>
                  <a:gd name="T72" fmla="*/ 0 w 11"/>
                  <a:gd name="T73" fmla="*/ 3 h 19"/>
                  <a:gd name="T74" fmla="*/ 0 w 11"/>
                  <a:gd name="T75" fmla="*/ 3 h 19"/>
                  <a:gd name="T76" fmla="*/ 0 w 11"/>
                  <a:gd name="T77" fmla="*/ 1 h 19"/>
                  <a:gd name="T78" fmla="*/ 0 w 11"/>
                  <a:gd name="T79" fmla="*/ 1 h 19"/>
                  <a:gd name="T80" fmla="*/ 2 w 11"/>
                  <a:gd name="T81" fmla="*/ 1 h 19"/>
                  <a:gd name="T82" fmla="*/ 2 w 11"/>
                  <a:gd name="T83" fmla="*/ 1 h 19"/>
                  <a:gd name="T84" fmla="*/ 2 w 11"/>
                  <a:gd name="T85" fmla="*/ 1 h 19"/>
                  <a:gd name="T86" fmla="*/ 2 w 11"/>
                  <a:gd name="T87" fmla="*/ 1 h 19"/>
                  <a:gd name="T88" fmla="*/ 4 w 11"/>
                  <a:gd name="T89" fmla="*/ 1 h 19"/>
                  <a:gd name="T90" fmla="*/ 4 w 11"/>
                  <a:gd name="T91" fmla="*/ 1 h 19"/>
                  <a:gd name="T92" fmla="*/ 4 w 11"/>
                  <a:gd name="T93" fmla="*/ 0 h 19"/>
                  <a:gd name="T94" fmla="*/ 4 w 11"/>
                  <a:gd name="T95" fmla="*/ 1 h 19"/>
                  <a:gd name="T96" fmla="*/ 4 w 11"/>
                  <a:gd name="T97" fmla="*/ 1 h 19"/>
                  <a:gd name="T98" fmla="*/ 5 w 11"/>
                  <a:gd name="T99" fmla="*/ 1 h 19"/>
                  <a:gd name="T100" fmla="*/ 5 w 11"/>
                  <a:gd name="T101" fmla="*/ 1 h 19"/>
                  <a:gd name="T102" fmla="*/ 5 w 11"/>
                  <a:gd name="T103" fmla="*/ 1 h 19"/>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1" h="19">
                    <a:moveTo>
                      <a:pt x="11" y="3"/>
                    </a:moveTo>
                    <a:lnTo>
                      <a:pt x="11" y="3"/>
                    </a:lnTo>
                    <a:lnTo>
                      <a:pt x="11" y="7"/>
                    </a:lnTo>
                    <a:lnTo>
                      <a:pt x="11" y="12"/>
                    </a:lnTo>
                    <a:lnTo>
                      <a:pt x="9" y="12"/>
                    </a:lnTo>
                    <a:lnTo>
                      <a:pt x="9" y="16"/>
                    </a:lnTo>
                    <a:lnTo>
                      <a:pt x="4" y="16"/>
                    </a:lnTo>
                    <a:lnTo>
                      <a:pt x="4" y="19"/>
                    </a:lnTo>
                    <a:lnTo>
                      <a:pt x="0" y="19"/>
                    </a:lnTo>
                    <a:lnTo>
                      <a:pt x="0" y="16"/>
                    </a:lnTo>
                    <a:lnTo>
                      <a:pt x="0" y="12"/>
                    </a:lnTo>
                    <a:lnTo>
                      <a:pt x="0" y="7"/>
                    </a:lnTo>
                    <a:lnTo>
                      <a:pt x="0" y="3"/>
                    </a:lnTo>
                    <a:lnTo>
                      <a:pt x="4" y="3"/>
                    </a:lnTo>
                    <a:lnTo>
                      <a:pt x="9" y="3"/>
                    </a:lnTo>
                    <a:lnTo>
                      <a:pt x="9" y="0"/>
                    </a:lnTo>
                    <a:lnTo>
                      <a:pt x="9" y="3"/>
                    </a:lnTo>
                    <a:lnTo>
                      <a:pt x="1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110" name="Freeform 14"/>
              <p:cNvSpPr>
                <a:spLocks/>
              </p:cNvSpPr>
              <p:nvPr/>
            </p:nvSpPr>
            <p:spPr bwMode="auto">
              <a:xfrm>
                <a:off x="1080" y="1295"/>
                <a:ext cx="13" cy="14"/>
              </a:xfrm>
              <a:custGeom>
                <a:avLst/>
                <a:gdLst>
                  <a:gd name="T0" fmla="*/ 13 w 29"/>
                  <a:gd name="T1" fmla="*/ 11 h 30"/>
                  <a:gd name="T2" fmla="*/ 11 w 29"/>
                  <a:gd name="T3" fmla="*/ 14 h 30"/>
                  <a:gd name="T4" fmla="*/ 11 w 29"/>
                  <a:gd name="T5" fmla="*/ 14 h 30"/>
                  <a:gd name="T6" fmla="*/ 11 w 29"/>
                  <a:gd name="T7" fmla="*/ 14 h 30"/>
                  <a:gd name="T8" fmla="*/ 9 w 29"/>
                  <a:gd name="T9" fmla="*/ 14 h 30"/>
                  <a:gd name="T10" fmla="*/ 9 w 29"/>
                  <a:gd name="T11" fmla="*/ 13 h 30"/>
                  <a:gd name="T12" fmla="*/ 8 w 29"/>
                  <a:gd name="T13" fmla="*/ 13 h 30"/>
                  <a:gd name="T14" fmla="*/ 8 w 29"/>
                  <a:gd name="T15" fmla="*/ 13 h 30"/>
                  <a:gd name="T16" fmla="*/ 6 w 29"/>
                  <a:gd name="T17" fmla="*/ 13 h 30"/>
                  <a:gd name="T18" fmla="*/ 6 w 29"/>
                  <a:gd name="T19" fmla="*/ 13 h 30"/>
                  <a:gd name="T20" fmla="*/ 4 w 29"/>
                  <a:gd name="T21" fmla="*/ 13 h 30"/>
                  <a:gd name="T22" fmla="*/ 4 w 29"/>
                  <a:gd name="T23" fmla="*/ 11 h 30"/>
                  <a:gd name="T24" fmla="*/ 2 w 29"/>
                  <a:gd name="T25" fmla="*/ 11 h 30"/>
                  <a:gd name="T26" fmla="*/ 2 w 29"/>
                  <a:gd name="T27" fmla="*/ 11 h 30"/>
                  <a:gd name="T28" fmla="*/ 2 w 29"/>
                  <a:gd name="T29" fmla="*/ 9 h 30"/>
                  <a:gd name="T30" fmla="*/ 2 w 29"/>
                  <a:gd name="T31" fmla="*/ 9 h 30"/>
                  <a:gd name="T32" fmla="*/ 0 w 29"/>
                  <a:gd name="T33" fmla="*/ 7 h 30"/>
                  <a:gd name="T34" fmla="*/ 0 w 29"/>
                  <a:gd name="T35" fmla="*/ 7 h 30"/>
                  <a:gd name="T36" fmla="*/ 0 w 29"/>
                  <a:gd name="T37" fmla="*/ 6 h 30"/>
                  <a:gd name="T38" fmla="*/ 0 w 29"/>
                  <a:gd name="T39" fmla="*/ 6 h 30"/>
                  <a:gd name="T40" fmla="*/ 0 w 29"/>
                  <a:gd name="T41" fmla="*/ 6 h 30"/>
                  <a:gd name="T42" fmla="*/ 0 w 29"/>
                  <a:gd name="T43" fmla="*/ 3 h 30"/>
                  <a:gd name="T44" fmla="*/ 0 w 29"/>
                  <a:gd name="T45" fmla="*/ 3 h 30"/>
                  <a:gd name="T46" fmla="*/ 0 w 29"/>
                  <a:gd name="T47" fmla="*/ 3 h 30"/>
                  <a:gd name="T48" fmla="*/ 0 w 29"/>
                  <a:gd name="T49" fmla="*/ 3 h 30"/>
                  <a:gd name="T50" fmla="*/ 0 w 29"/>
                  <a:gd name="T51" fmla="*/ 1 h 30"/>
                  <a:gd name="T52" fmla="*/ 0 w 29"/>
                  <a:gd name="T53" fmla="*/ 1 h 30"/>
                  <a:gd name="T54" fmla="*/ 0 w 29"/>
                  <a:gd name="T55" fmla="*/ 1 h 30"/>
                  <a:gd name="T56" fmla="*/ 0 w 29"/>
                  <a:gd name="T57" fmla="*/ 1 h 30"/>
                  <a:gd name="T58" fmla="*/ 0 w 29"/>
                  <a:gd name="T59" fmla="*/ 1 h 30"/>
                  <a:gd name="T60" fmla="*/ 2 w 29"/>
                  <a:gd name="T61" fmla="*/ 0 h 30"/>
                  <a:gd name="T62" fmla="*/ 2 w 29"/>
                  <a:gd name="T63" fmla="*/ 0 h 30"/>
                  <a:gd name="T64" fmla="*/ 2 w 29"/>
                  <a:gd name="T65" fmla="*/ 0 h 30"/>
                  <a:gd name="T66" fmla="*/ 2 w 29"/>
                  <a:gd name="T67" fmla="*/ 0 h 30"/>
                  <a:gd name="T68" fmla="*/ 2 w 29"/>
                  <a:gd name="T69" fmla="*/ 0 h 30"/>
                  <a:gd name="T70" fmla="*/ 4 w 29"/>
                  <a:gd name="T71" fmla="*/ 0 h 30"/>
                  <a:gd name="T72" fmla="*/ 4 w 29"/>
                  <a:gd name="T73" fmla="*/ 0 h 30"/>
                  <a:gd name="T74" fmla="*/ 4 w 29"/>
                  <a:gd name="T75" fmla="*/ 0 h 30"/>
                  <a:gd name="T76" fmla="*/ 4 w 29"/>
                  <a:gd name="T77" fmla="*/ 0 h 30"/>
                  <a:gd name="T78" fmla="*/ 6 w 29"/>
                  <a:gd name="T79" fmla="*/ 0 h 30"/>
                  <a:gd name="T80" fmla="*/ 6 w 29"/>
                  <a:gd name="T81" fmla="*/ 1 h 30"/>
                  <a:gd name="T82" fmla="*/ 8 w 29"/>
                  <a:gd name="T83" fmla="*/ 1 h 30"/>
                  <a:gd name="T84" fmla="*/ 8 w 29"/>
                  <a:gd name="T85" fmla="*/ 1 h 30"/>
                  <a:gd name="T86" fmla="*/ 8 w 29"/>
                  <a:gd name="T87" fmla="*/ 3 h 30"/>
                  <a:gd name="T88" fmla="*/ 9 w 29"/>
                  <a:gd name="T89" fmla="*/ 3 h 30"/>
                  <a:gd name="T90" fmla="*/ 9 w 29"/>
                  <a:gd name="T91" fmla="*/ 3 h 30"/>
                  <a:gd name="T92" fmla="*/ 9 w 29"/>
                  <a:gd name="T93" fmla="*/ 6 h 30"/>
                  <a:gd name="T94" fmla="*/ 9 w 29"/>
                  <a:gd name="T95" fmla="*/ 6 h 30"/>
                  <a:gd name="T96" fmla="*/ 11 w 29"/>
                  <a:gd name="T97" fmla="*/ 7 h 30"/>
                  <a:gd name="T98" fmla="*/ 11 w 29"/>
                  <a:gd name="T99" fmla="*/ 7 h 30"/>
                  <a:gd name="T100" fmla="*/ 11 w 29"/>
                  <a:gd name="T101" fmla="*/ 9 h 30"/>
                  <a:gd name="T102" fmla="*/ 11 w 29"/>
                  <a:gd name="T103" fmla="*/ 9 h 30"/>
                  <a:gd name="T104" fmla="*/ 13 w 29"/>
                  <a:gd name="T105" fmla="*/ 11 h 3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9" h="30">
                    <a:moveTo>
                      <a:pt x="29" y="23"/>
                    </a:moveTo>
                    <a:lnTo>
                      <a:pt x="24" y="30"/>
                    </a:lnTo>
                    <a:lnTo>
                      <a:pt x="20" y="30"/>
                    </a:lnTo>
                    <a:lnTo>
                      <a:pt x="20" y="27"/>
                    </a:lnTo>
                    <a:lnTo>
                      <a:pt x="17" y="27"/>
                    </a:lnTo>
                    <a:lnTo>
                      <a:pt x="13" y="27"/>
                    </a:lnTo>
                    <a:lnTo>
                      <a:pt x="9" y="27"/>
                    </a:lnTo>
                    <a:lnTo>
                      <a:pt x="9" y="23"/>
                    </a:lnTo>
                    <a:lnTo>
                      <a:pt x="5" y="23"/>
                    </a:lnTo>
                    <a:lnTo>
                      <a:pt x="5" y="19"/>
                    </a:lnTo>
                    <a:lnTo>
                      <a:pt x="0" y="16"/>
                    </a:lnTo>
                    <a:lnTo>
                      <a:pt x="0" y="12"/>
                    </a:lnTo>
                    <a:lnTo>
                      <a:pt x="0" y="7"/>
                    </a:lnTo>
                    <a:lnTo>
                      <a:pt x="0" y="3"/>
                    </a:lnTo>
                    <a:lnTo>
                      <a:pt x="5" y="0"/>
                    </a:lnTo>
                    <a:lnTo>
                      <a:pt x="9" y="0"/>
                    </a:lnTo>
                    <a:lnTo>
                      <a:pt x="13" y="0"/>
                    </a:lnTo>
                    <a:lnTo>
                      <a:pt x="13" y="3"/>
                    </a:lnTo>
                    <a:lnTo>
                      <a:pt x="17" y="3"/>
                    </a:lnTo>
                    <a:lnTo>
                      <a:pt x="17" y="7"/>
                    </a:lnTo>
                    <a:lnTo>
                      <a:pt x="20" y="7"/>
                    </a:lnTo>
                    <a:lnTo>
                      <a:pt x="20" y="12"/>
                    </a:lnTo>
                    <a:lnTo>
                      <a:pt x="24" y="16"/>
                    </a:lnTo>
                    <a:lnTo>
                      <a:pt x="24" y="19"/>
                    </a:lnTo>
                    <a:lnTo>
                      <a:pt x="29"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111" name="Freeform 15"/>
              <p:cNvSpPr>
                <a:spLocks/>
              </p:cNvSpPr>
              <p:nvPr/>
            </p:nvSpPr>
            <p:spPr bwMode="auto">
              <a:xfrm>
                <a:off x="881" y="1299"/>
                <a:ext cx="11" cy="12"/>
              </a:xfrm>
              <a:custGeom>
                <a:avLst/>
                <a:gdLst>
                  <a:gd name="T0" fmla="*/ 11 w 24"/>
                  <a:gd name="T1" fmla="*/ 10 h 22"/>
                  <a:gd name="T2" fmla="*/ 11 w 24"/>
                  <a:gd name="T3" fmla="*/ 10 h 22"/>
                  <a:gd name="T4" fmla="*/ 9 w 24"/>
                  <a:gd name="T5" fmla="*/ 10 h 22"/>
                  <a:gd name="T6" fmla="*/ 9 w 24"/>
                  <a:gd name="T7" fmla="*/ 10 h 22"/>
                  <a:gd name="T8" fmla="*/ 9 w 24"/>
                  <a:gd name="T9" fmla="*/ 10 h 22"/>
                  <a:gd name="T10" fmla="*/ 9 w 24"/>
                  <a:gd name="T11" fmla="*/ 10 h 22"/>
                  <a:gd name="T12" fmla="*/ 7 w 24"/>
                  <a:gd name="T13" fmla="*/ 12 h 22"/>
                  <a:gd name="T14" fmla="*/ 7 w 24"/>
                  <a:gd name="T15" fmla="*/ 12 h 22"/>
                  <a:gd name="T16" fmla="*/ 7 w 24"/>
                  <a:gd name="T17" fmla="*/ 12 h 22"/>
                  <a:gd name="T18" fmla="*/ 7 w 24"/>
                  <a:gd name="T19" fmla="*/ 12 h 22"/>
                  <a:gd name="T20" fmla="*/ 6 w 24"/>
                  <a:gd name="T21" fmla="*/ 12 h 22"/>
                  <a:gd name="T22" fmla="*/ 6 w 24"/>
                  <a:gd name="T23" fmla="*/ 12 h 22"/>
                  <a:gd name="T24" fmla="*/ 6 w 24"/>
                  <a:gd name="T25" fmla="*/ 12 h 22"/>
                  <a:gd name="T26" fmla="*/ 4 w 24"/>
                  <a:gd name="T27" fmla="*/ 12 h 22"/>
                  <a:gd name="T28" fmla="*/ 4 w 24"/>
                  <a:gd name="T29" fmla="*/ 12 h 22"/>
                  <a:gd name="T30" fmla="*/ 4 w 24"/>
                  <a:gd name="T31" fmla="*/ 12 h 22"/>
                  <a:gd name="T32" fmla="*/ 4 w 24"/>
                  <a:gd name="T33" fmla="*/ 12 h 22"/>
                  <a:gd name="T34" fmla="*/ 2 w 24"/>
                  <a:gd name="T35" fmla="*/ 12 h 22"/>
                  <a:gd name="T36" fmla="*/ 2 w 24"/>
                  <a:gd name="T37" fmla="*/ 12 h 22"/>
                  <a:gd name="T38" fmla="*/ 2 w 24"/>
                  <a:gd name="T39" fmla="*/ 12 h 22"/>
                  <a:gd name="T40" fmla="*/ 2 w 24"/>
                  <a:gd name="T41" fmla="*/ 10 h 22"/>
                  <a:gd name="T42" fmla="*/ 2 w 24"/>
                  <a:gd name="T43" fmla="*/ 10 h 22"/>
                  <a:gd name="T44" fmla="*/ 0 w 24"/>
                  <a:gd name="T45" fmla="*/ 10 h 22"/>
                  <a:gd name="T46" fmla="*/ 0 w 24"/>
                  <a:gd name="T47" fmla="*/ 10 h 22"/>
                  <a:gd name="T48" fmla="*/ 0 w 24"/>
                  <a:gd name="T49" fmla="*/ 10 h 22"/>
                  <a:gd name="T50" fmla="*/ 0 w 24"/>
                  <a:gd name="T51" fmla="*/ 8 h 22"/>
                  <a:gd name="T52" fmla="*/ 0 w 24"/>
                  <a:gd name="T53" fmla="*/ 8 h 22"/>
                  <a:gd name="T54" fmla="*/ 0 w 24"/>
                  <a:gd name="T55" fmla="*/ 8 h 22"/>
                  <a:gd name="T56" fmla="*/ 0 w 24"/>
                  <a:gd name="T57" fmla="*/ 8 h 22"/>
                  <a:gd name="T58" fmla="*/ 0 w 24"/>
                  <a:gd name="T59" fmla="*/ 8 h 22"/>
                  <a:gd name="T60" fmla="*/ 0 w 24"/>
                  <a:gd name="T61" fmla="*/ 6 h 22"/>
                  <a:gd name="T62" fmla="*/ 0 w 24"/>
                  <a:gd name="T63" fmla="*/ 6 h 22"/>
                  <a:gd name="T64" fmla="*/ 0 w 24"/>
                  <a:gd name="T65" fmla="*/ 6 h 22"/>
                  <a:gd name="T66" fmla="*/ 0 w 24"/>
                  <a:gd name="T67" fmla="*/ 6 h 22"/>
                  <a:gd name="T68" fmla="*/ 0 w 24"/>
                  <a:gd name="T69" fmla="*/ 4 h 22"/>
                  <a:gd name="T70" fmla="*/ 7 w 24"/>
                  <a:gd name="T71" fmla="*/ 0 h 22"/>
                  <a:gd name="T72" fmla="*/ 7 w 24"/>
                  <a:gd name="T73" fmla="*/ 0 h 22"/>
                  <a:gd name="T74" fmla="*/ 7 w 24"/>
                  <a:gd name="T75" fmla="*/ 0 h 22"/>
                  <a:gd name="T76" fmla="*/ 9 w 24"/>
                  <a:gd name="T77" fmla="*/ 0 h 22"/>
                  <a:gd name="T78" fmla="*/ 9 w 24"/>
                  <a:gd name="T79" fmla="*/ 0 h 22"/>
                  <a:gd name="T80" fmla="*/ 9 w 24"/>
                  <a:gd name="T81" fmla="*/ 2 h 22"/>
                  <a:gd name="T82" fmla="*/ 9 w 24"/>
                  <a:gd name="T83" fmla="*/ 2 h 22"/>
                  <a:gd name="T84" fmla="*/ 9 w 24"/>
                  <a:gd name="T85" fmla="*/ 2 h 22"/>
                  <a:gd name="T86" fmla="*/ 11 w 24"/>
                  <a:gd name="T87" fmla="*/ 2 h 22"/>
                  <a:gd name="T88" fmla="*/ 11 w 24"/>
                  <a:gd name="T89" fmla="*/ 4 h 22"/>
                  <a:gd name="T90" fmla="*/ 11 w 24"/>
                  <a:gd name="T91" fmla="*/ 4 h 22"/>
                  <a:gd name="T92" fmla="*/ 11 w 24"/>
                  <a:gd name="T93" fmla="*/ 4 h 22"/>
                  <a:gd name="T94" fmla="*/ 11 w 24"/>
                  <a:gd name="T95" fmla="*/ 6 h 22"/>
                  <a:gd name="T96" fmla="*/ 11 w 24"/>
                  <a:gd name="T97" fmla="*/ 6 h 22"/>
                  <a:gd name="T98" fmla="*/ 11 w 24"/>
                  <a:gd name="T99" fmla="*/ 8 h 22"/>
                  <a:gd name="T100" fmla="*/ 11 w 24"/>
                  <a:gd name="T101" fmla="*/ 8 h 22"/>
                  <a:gd name="T102" fmla="*/ 11 w 24"/>
                  <a:gd name="T103" fmla="*/ 8 h 22"/>
                  <a:gd name="T104" fmla="*/ 11 w 24"/>
                  <a:gd name="T105" fmla="*/ 10 h 2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4" h="22">
                    <a:moveTo>
                      <a:pt x="24" y="18"/>
                    </a:moveTo>
                    <a:lnTo>
                      <a:pt x="24" y="18"/>
                    </a:lnTo>
                    <a:lnTo>
                      <a:pt x="19" y="18"/>
                    </a:lnTo>
                    <a:lnTo>
                      <a:pt x="15" y="22"/>
                    </a:lnTo>
                    <a:lnTo>
                      <a:pt x="12" y="22"/>
                    </a:lnTo>
                    <a:lnTo>
                      <a:pt x="8" y="22"/>
                    </a:lnTo>
                    <a:lnTo>
                      <a:pt x="4" y="22"/>
                    </a:lnTo>
                    <a:lnTo>
                      <a:pt x="4" y="18"/>
                    </a:lnTo>
                    <a:lnTo>
                      <a:pt x="0" y="18"/>
                    </a:lnTo>
                    <a:lnTo>
                      <a:pt x="0" y="15"/>
                    </a:lnTo>
                    <a:lnTo>
                      <a:pt x="0" y="11"/>
                    </a:lnTo>
                    <a:lnTo>
                      <a:pt x="0" y="7"/>
                    </a:lnTo>
                    <a:lnTo>
                      <a:pt x="15" y="0"/>
                    </a:lnTo>
                    <a:lnTo>
                      <a:pt x="19" y="0"/>
                    </a:lnTo>
                    <a:lnTo>
                      <a:pt x="19" y="4"/>
                    </a:lnTo>
                    <a:lnTo>
                      <a:pt x="24" y="4"/>
                    </a:lnTo>
                    <a:lnTo>
                      <a:pt x="24" y="7"/>
                    </a:lnTo>
                    <a:lnTo>
                      <a:pt x="24" y="11"/>
                    </a:lnTo>
                    <a:lnTo>
                      <a:pt x="24" y="15"/>
                    </a:lnTo>
                    <a:lnTo>
                      <a:pt x="24"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112" name="Freeform 16"/>
              <p:cNvSpPr>
                <a:spLocks/>
              </p:cNvSpPr>
              <p:nvPr/>
            </p:nvSpPr>
            <p:spPr bwMode="auto">
              <a:xfrm>
                <a:off x="1119" y="1366"/>
                <a:ext cx="58" cy="122"/>
              </a:xfrm>
              <a:custGeom>
                <a:avLst/>
                <a:gdLst>
                  <a:gd name="T0" fmla="*/ 0 w 127"/>
                  <a:gd name="T1" fmla="*/ 122 h 261"/>
                  <a:gd name="T2" fmla="*/ 0 w 127"/>
                  <a:gd name="T3" fmla="*/ 0 h 261"/>
                  <a:gd name="T4" fmla="*/ 15 w 127"/>
                  <a:gd name="T5" fmla="*/ 0 h 261"/>
                  <a:gd name="T6" fmla="*/ 44 w 127"/>
                  <a:gd name="T7" fmla="*/ 83 h 261"/>
                  <a:gd name="T8" fmla="*/ 44 w 127"/>
                  <a:gd name="T9" fmla="*/ 0 h 261"/>
                  <a:gd name="T10" fmla="*/ 58 w 127"/>
                  <a:gd name="T11" fmla="*/ 0 h 261"/>
                  <a:gd name="T12" fmla="*/ 58 w 127"/>
                  <a:gd name="T13" fmla="*/ 122 h 261"/>
                  <a:gd name="T14" fmla="*/ 44 w 127"/>
                  <a:gd name="T15" fmla="*/ 122 h 261"/>
                  <a:gd name="T16" fmla="*/ 15 w 127"/>
                  <a:gd name="T17" fmla="*/ 41 h 261"/>
                  <a:gd name="T18" fmla="*/ 15 w 127"/>
                  <a:gd name="T19" fmla="*/ 122 h 261"/>
                  <a:gd name="T20" fmla="*/ 0 w 127"/>
                  <a:gd name="T21" fmla="*/ 122 h 2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7" h="261">
                    <a:moveTo>
                      <a:pt x="0" y="261"/>
                    </a:moveTo>
                    <a:lnTo>
                      <a:pt x="0" y="0"/>
                    </a:lnTo>
                    <a:lnTo>
                      <a:pt x="32" y="0"/>
                    </a:lnTo>
                    <a:lnTo>
                      <a:pt x="96" y="177"/>
                    </a:lnTo>
                    <a:lnTo>
                      <a:pt x="96" y="0"/>
                    </a:lnTo>
                    <a:lnTo>
                      <a:pt x="127" y="0"/>
                    </a:lnTo>
                    <a:lnTo>
                      <a:pt x="127" y="261"/>
                    </a:lnTo>
                    <a:lnTo>
                      <a:pt x="96" y="261"/>
                    </a:lnTo>
                    <a:lnTo>
                      <a:pt x="32" y="88"/>
                    </a:lnTo>
                    <a:lnTo>
                      <a:pt x="32" y="261"/>
                    </a:lnTo>
                    <a:lnTo>
                      <a:pt x="0" y="26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113" name="Freeform 17"/>
              <p:cNvSpPr>
                <a:spLocks/>
              </p:cNvSpPr>
              <p:nvPr/>
            </p:nvSpPr>
            <p:spPr bwMode="auto">
              <a:xfrm>
                <a:off x="1038" y="1366"/>
                <a:ext cx="71" cy="128"/>
              </a:xfrm>
              <a:custGeom>
                <a:avLst/>
                <a:gdLst>
                  <a:gd name="T0" fmla="*/ 0 w 154"/>
                  <a:gd name="T1" fmla="*/ 69 h 272"/>
                  <a:gd name="T2" fmla="*/ 0 w 154"/>
                  <a:gd name="T3" fmla="*/ 59 h 272"/>
                  <a:gd name="T4" fmla="*/ 0 w 154"/>
                  <a:gd name="T5" fmla="*/ 46 h 272"/>
                  <a:gd name="T6" fmla="*/ 4 w 154"/>
                  <a:gd name="T7" fmla="*/ 34 h 272"/>
                  <a:gd name="T8" fmla="*/ 6 w 154"/>
                  <a:gd name="T9" fmla="*/ 23 h 272"/>
                  <a:gd name="T10" fmla="*/ 11 w 154"/>
                  <a:gd name="T11" fmla="*/ 15 h 272"/>
                  <a:gd name="T12" fmla="*/ 16 w 154"/>
                  <a:gd name="T13" fmla="*/ 7 h 272"/>
                  <a:gd name="T14" fmla="*/ 24 w 154"/>
                  <a:gd name="T15" fmla="*/ 2 h 272"/>
                  <a:gd name="T16" fmla="*/ 35 w 154"/>
                  <a:gd name="T17" fmla="*/ 0 h 272"/>
                  <a:gd name="T18" fmla="*/ 36 w 154"/>
                  <a:gd name="T19" fmla="*/ 0 h 272"/>
                  <a:gd name="T20" fmla="*/ 44 w 154"/>
                  <a:gd name="T21" fmla="*/ 2 h 272"/>
                  <a:gd name="T22" fmla="*/ 49 w 154"/>
                  <a:gd name="T23" fmla="*/ 5 h 272"/>
                  <a:gd name="T24" fmla="*/ 57 w 154"/>
                  <a:gd name="T25" fmla="*/ 10 h 272"/>
                  <a:gd name="T26" fmla="*/ 62 w 154"/>
                  <a:gd name="T27" fmla="*/ 20 h 272"/>
                  <a:gd name="T28" fmla="*/ 66 w 154"/>
                  <a:gd name="T29" fmla="*/ 29 h 272"/>
                  <a:gd name="T30" fmla="*/ 69 w 154"/>
                  <a:gd name="T31" fmla="*/ 41 h 272"/>
                  <a:gd name="T32" fmla="*/ 71 w 154"/>
                  <a:gd name="T33" fmla="*/ 55 h 272"/>
                  <a:gd name="T34" fmla="*/ 71 w 154"/>
                  <a:gd name="T35" fmla="*/ 66 h 272"/>
                  <a:gd name="T36" fmla="*/ 71 w 154"/>
                  <a:gd name="T37" fmla="*/ 75 h 272"/>
                  <a:gd name="T38" fmla="*/ 69 w 154"/>
                  <a:gd name="T39" fmla="*/ 85 h 272"/>
                  <a:gd name="T40" fmla="*/ 66 w 154"/>
                  <a:gd name="T41" fmla="*/ 95 h 272"/>
                  <a:gd name="T42" fmla="*/ 62 w 154"/>
                  <a:gd name="T43" fmla="*/ 104 h 272"/>
                  <a:gd name="T44" fmla="*/ 59 w 154"/>
                  <a:gd name="T45" fmla="*/ 112 h 272"/>
                  <a:gd name="T46" fmla="*/ 53 w 154"/>
                  <a:gd name="T47" fmla="*/ 120 h 272"/>
                  <a:gd name="T48" fmla="*/ 46 w 154"/>
                  <a:gd name="T49" fmla="*/ 125 h 272"/>
                  <a:gd name="T50" fmla="*/ 35 w 154"/>
                  <a:gd name="T51" fmla="*/ 128 h 272"/>
                  <a:gd name="T52" fmla="*/ 31 w 154"/>
                  <a:gd name="T53" fmla="*/ 128 h 272"/>
                  <a:gd name="T54" fmla="*/ 24 w 154"/>
                  <a:gd name="T55" fmla="*/ 125 h 272"/>
                  <a:gd name="T56" fmla="*/ 16 w 154"/>
                  <a:gd name="T57" fmla="*/ 120 h 272"/>
                  <a:gd name="T58" fmla="*/ 11 w 154"/>
                  <a:gd name="T59" fmla="*/ 112 h 272"/>
                  <a:gd name="T60" fmla="*/ 6 w 154"/>
                  <a:gd name="T61" fmla="*/ 104 h 272"/>
                  <a:gd name="T62" fmla="*/ 4 w 154"/>
                  <a:gd name="T63" fmla="*/ 95 h 272"/>
                  <a:gd name="T64" fmla="*/ 2 w 154"/>
                  <a:gd name="T65" fmla="*/ 85 h 272"/>
                  <a:gd name="T66" fmla="*/ 0 w 154"/>
                  <a:gd name="T67" fmla="*/ 75 h 27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54" h="272">
                    <a:moveTo>
                      <a:pt x="0" y="147"/>
                    </a:moveTo>
                    <a:lnTo>
                      <a:pt x="0" y="147"/>
                    </a:lnTo>
                    <a:lnTo>
                      <a:pt x="0" y="140"/>
                    </a:lnTo>
                    <a:lnTo>
                      <a:pt x="0" y="125"/>
                    </a:lnTo>
                    <a:lnTo>
                      <a:pt x="0" y="113"/>
                    </a:lnTo>
                    <a:lnTo>
                      <a:pt x="0" y="98"/>
                    </a:lnTo>
                    <a:lnTo>
                      <a:pt x="4" y="88"/>
                    </a:lnTo>
                    <a:lnTo>
                      <a:pt x="8" y="72"/>
                    </a:lnTo>
                    <a:lnTo>
                      <a:pt x="13" y="61"/>
                    </a:lnTo>
                    <a:lnTo>
                      <a:pt x="13" y="49"/>
                    </a:lnTo>
                    <a:lnTo>
                      <a:pt x="20" y="38"/>
                    </a:lnTo>
                    <a:lnTo>
                      <a:pt x="24" y="31"/>
                    </a:lnTo>
                    <a:lnTo>
                      <a:pt x="32" y="22"/>
                    </a:lnTo>
                    <a:lnTo>
                      <a:pt x="35" y="15"/>
                    </a:lnTo>
                    <a:lnTo>
                      <a:pt x="44" y="8"/>
                    </a:lnTo>
                    <a:lnTo>
                      <a:pt x="52" y="4"/>
                    </a:lnTo>
                    <a:lnTo>
                      <a:pt x="64" y="0"/>
                    </a:lnTo>
                    <a:lnTo>
                      <a:pt x="75" y="0"/>
                    </a:lnTo>
                    <a:lnTo>
                      <a:pt x="79" y="0"/>
                    </a:lnTo>
                    <a:lnTo>
                      <a:pt x="88" y="0"/>
                    </a:lnTo>
                    <a:lnTo>
                      <a:pt x="95" y="4"/>
                    </a:lnTo>
                    <a:lnTo>
                      <a:pt x="103" y="8"/>
                    </a:lnTo>
                    <a:lnTo>
                      <a:pt x="107" y="11"/>
                    </a:lnTo>
                    <a:lnTo>
                      <a:pt x="114" y="15"/>
                    </a:lnTo>
                    <a:lnTo>
                      <a:pt x="123" y="22"/>
                    </a:lnTo>
                    <a:lnTo>
                      <a:pt x="127" y="31"/>
                    </a:lnTo>
                    <a:lnTo>
                      <a:pt x="134" y="42"/>
                    </a:lnTo>
                    <a:lnTo>
                      <a:pt x="138" y="49"/>
                    </a:lnTo>
                    <a:lnTo>
                      <a:pt x="143" y="61"/>
                    </a:lnTo>
                    <a:lnTo>
                      <a:pt x="147" y="72"/>
                    </a:lnTo>
                    <a:lnTo>
                      <a:pt x="150" y="88"/>
                    </a:lnTo>
                    <a:lnTo>
                      <a:pt x="150" y="102"/>
                    </a:lnTo>
                    <a:lnTo>
                      <a:pt x="154" y="117"/>
                    </a:lnTo>
                    <a:lnTo>
                      <a:pt x="154" y="140"/>
                    </a:lnTo>
                    <a:lnTo>
                      <a:pt x="154" y="147"/>
                    </a:lnTo>
                    <a:lnTo>
                      <a:pt x="154" y="159"/>
                    </a:lnTo>
                    <a:lnTo>
                      <a:pt x="150" y="170"/>
                    </a:lnTo>
                    <a:lnTo>
                      <a:pt x="150" y="181"/>
                    </a:lnTo>
                    <a:lnTo>
                      <a:pt x="147" y="193"/>
                    </a:lnTo>
                    <a:lnTo>
                      <a:pt x="143" y="201"/>
                    </a:lnTo>
                    <a:lnTo>
                      <a:pt x="138" y="211"/>
                    </a:lnTo>
                    <a:lnTo>
                      <a:pt x="134" y="222"/>
                    </a:lnTo>
                    <a:lnTo>
                      <a:pt x="130" y="231"/>
                    </a:lnTo>
                    <a:lnTo>
                      <a:pt x="127" y="238"/>
                    </a:lnTo>
                    <a:lnTo>
                      <a:pt x="119" y="249"/>
                    </a:lnTo>
                    <a:lnTo>
                      <a:pt x="114" y="254"/>
                    </a:lnTo>
                    <a:lnTo>
                      <a:pt x="107" y="261"/>
                    </a:lnTo>
                    <a:lnTo>
                      <a:pt x="99" y="265"/>
                    </a:lnTo>
                    <a:lnTo>
                      <a:pt x="90" y="268"/>
                    </a:lnTo>
                    <a:lnTo>
                      <a:pt x="75" y="272"/>
                    </a:lnTo>
                    <a:lnTo>
                      <a:pt x="68" y="272"/>
                    </a:lnTo>
                    <a:lnTo>
                      <a:pt x="59" y="268"/>
                    </a:lnTo>
                    <a:lnTo>
                      <a:pt x="52" y="265"/>
                    </a:lnTo>
                    <a:lnTo>
                      <a:pt x="44" y="261"/>
                    </a:lnTo>
                    <a:lnTo>
                      <a:pt x="35" y="254"/>
                    </a:lnTo>
                    <a:lnTo>
                      <a:pt x="28" y="245"/>
                    </a:lnTo>
                    <a:lnTo>
                      <a:pt x="24" y="238"/>
                    </a:lnTo>
                    <a:lnTo>
                      <a:pt x="20" y="231"/>
                    </a:lnTo>
                    <a:lnTo>
                      <a:pt x="13" y="220"/>
                    </a:lnTo>
                    <a:lnTo>
                      <a:pt x="13" y="211"/>
                    </a:lnTo>
                    <a:lnTo>
                      <a:pt x="8" y="201"/>
                    </a:lnTo>
                    <a:lnTo>
                      <a:pt x="4" y="188"/>
                    </a:lnTo>
                    <a:lnTo>
                      <a:pt x="4" y="181"/>
                    </a:lnTo>
                    <a:lnTo>
                      <a:pt x="0" y="170"/>
                    </a:lnTo>
                    <a:lnTo>
                      <a:pt x="0" y="159"/>
                    </a:lnTo>
                    <a:lnTo>
                      <a:pt x="0" y="14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114" name="Freeform 18"/>
              <p:cNvSpPr>
                <a:spLocks/>
              </p:cNvSpPr>
              <p:nvPr/>
            </p:nvSpPr>
            <p:spPr bwMode="auto">
              <a:xfrm>
                <a:off x="971" y="1366"/>
                <a:ext cx="60" cy="128"/>
              </a:xfrm>
              <a:custGeom>
                <a:avLst/>
                <a:gdLst>
                  <a:gd name="T0" fmla="*/ 17 w 131"/>
                  <a:gd name="T1" fmla="*/ 85 h 272"/>
                  <a:gd name="T2" fmla="*/ 18 w 131"/>
                  <a:gd name="T3" fmla="*/ 98 h 272"/>
                  <a:gd name="T4" fmla="*/ 24 w 131"/>
                  <a:gd name="T5" fmla="*/ 104 h 272"/>
                  <a:gd name="T6" fmla="*/ 33 w 131"/>
                  <a:gd name="T7" fmla="*/ 107 h 272"/>
                  <a:gd name="T8" fmla="*/ 40 w 131"/>
                  <a:gd name="T9" fmla="*/ 104 h 272"/>
                  <a:gd name="T10" fmla="*/ 46 w 131"/>
                  <a:gd name="T11" fmla="*/ 96 h 272"/>
                  <a:gd name="T12" fmla="*/ 46 w 131"/>
                  <a:gd name="T13" fmla="*/ 88 h 272"/>
                  <a:gd name="T14" fmla="*/ 40 w 131"/>
                  <a:gd name="T15" fmla="*/ 79 h 272"/>
                  <a:gd name="T16" fmla="*/ 29 w 131"/>
                  <a:gd name="T17" fmla="*/ 73 h 272"/>
                  <a:gd name="T18" fmla="*/ 17 w 131"/>
                  <a:gd name="T19" fmla="*/ 67 h 272"/>
                  <a:gd name="T20" fmla="*/ 6 w 131"/>
                  <a:gd name="T21" fmla="*/ 59 h 272"/>
                  <a:gd name="T22" fmla="*/ 2 w 131"/>
                  <a:gd name="T23" fmla="*/ 32 h 272"/>
                  <a:gd name="T24" fmla="*/ 2 w 131"/>
                  <a:gd name="T25" fmla="*/ 26 h 272"/>
                  <a:gd name="T26" fmla="*/ 6 w 131"/>
                  <a:gd name="T27" fmla="*/ 16 h 272"/>
                  <a:gd name="T28" fmla="*/ 9 w 131"/>
                  <a:gd name="T29" fmla="*/ 9 h 272"/>
                  <a:gd name="T30" fmla="*/ 15 w 131"/>
                  <a:gd name="T31" fmla="*/ 4 h 272"/>
                  <a:gd name="T32" fmla="*/ 22 w 131"/>
                  <a:gd name="T33" fmla="*/ 0 h 272"/>
                  <a:gd name="T34" fmla="*/ 29 w 131"/>
                  <a:gd name="T35" fmla="*/ 0 h 272"/>
                  <a:gd name="T36" fmla="*/ 38 w 131"/>
                  <a:gd name="T37" fmla="*/ 2 h 272"/>
                  <a:gd name="T38" fmla="*/ 47 w 131"/>
                  <a:gd name="T39" fmla="*/ 7 h 272"/>
                  <a:gd name="T40" fmla="*/ 53 w 131"/>
                  <a:gd name="T41" fmla="*/ 15 h 272"/>
                  <a:gd name="T42" fmla="*/ 56 w 131"/>
                  <a:gd name="T43" fmla="*/ 25 h 272"/>
                  <a:gd name="T44" fmla="*/ 58 w 131"/>
                  <a:gd name="T45" fmla="*/ 34 h 272"/>
                  <a:gd name="T46" fmla="*/ 44 w 131"/>
                  <a:gd name="T47" fmla="*/ 39 h 272"/>
                  <a:gd name="T48" fmla="*/ 42 w 131"/>
                  <a:gd name="T49" fmla="*/ 31 h 272"/>
                  <a:gd name="T50" fmla="*/ 36 w 131"/>
                  <a:gd name="T51" fmla="*/ 23 h 272"/>
                  <a:gd name="T52" fmla="*/ 29 w 131"/>
                  <a:gd name="T53" fmla="*/ 21 h 272"/>
                  <a:gd name="T54" fmla="*/ 24 w 131"/>
                  <a:gd name="T55" fmla="*/ 21 h 272"/>
                  <a:gd name="T56" fmla="*/ 18 w 131"/>
                  <a:gd name="T57" fmla="*/ 26 h 272"/>
                  <a:gd name="T58" fmla="*/ 17 w 131"/>
                  <a:gd name="T59" fmla="*/ 31 h 272"/>
                  <a:gd name="T60" fmla="*/ 17 w 131"/>
                  <a:gd name="T61" fmla="*/ 34 h 272"/>
                  <a:gd name="T62" fmla="*/ 17 w 131"/>
                  <a:gd name="T63" fmla="*/ 37 h 272"/>
                  <a:gd name="T64" fmla="*/ 17 w 131"/>
                  <a:gd name="T65" fmla="*/ 42 h 272"/>
                  <a:gd name="T66" fmla="*/ 20 w 131"/>
                  <a:gd name="T67" fmla="*/ 46 h 272"/>
                  <a:gd name="T68" fmla="*/ 26 w 131"/>
                  <a:gd name="T69" fmla="*/ 48 h 272"/>
                  <a:gd name="T70" fmla="*/ 31 w 131"/>
                  <a:gd name="T71" fmla="*/ 50 h 272"/>
                  <a:gd name="T72" fmla="*/ 40 w 131"/>
                  <a:gd name="T73" fmla="*/ 53 h 272"/>
                  <a:gd name="T74" fmla="*/ 47 w 131"/>
                  <a:gd name="T75" fmla="*/ 57 h 272"/>
                  <a:gd name="T76" fmla="*/ 55 w 131"/>
                  <a:gd name="T77" fmla="*/ 63 h 272"/>
                  <a:gd name="T78" fmla="*/ 58 w 131"/>
                  <a:gd name="T79" fmla="*/ 73 h 272"/>
                  <a:gd name="T80" fmla="*/ 60 w 131"/>
                  <a:gd name="T81" fmla="*/ 85 h 272"/>
                  <a:gd name="T82" fmla="*/ 60 w 131"/>
                  <a:gd name="T83" fmla="*/ 95 h 272"/>
                  <a:gd name="T84" fmla="*/ 58 w 131"/>
                  <a:gd name="T85" fmla="*/ 104 h 272"/>
                  <a:gd name="T86" fmla="*/ 55 w 131"/>
                  <a:gd name="T87" fmla="*/ 114 h 272"/>
                  <a:gd name="T88" fmla="*/ 47 w 131"/>
                  <a:gd name="T89" fmla="*/ 123 h 272"/>
                  <a:gd name="T90" fmla="*/ 36 w 131"/>
                  <a:gd name="T91" fmla="*/ 126 h 272"/>
                  <a:gd name="T92" fmla="*/ 27 w 131"/>
                  <a:gd name="T93" fmla="*/ 128 h 272"/>
                  <a:gd name="T94" fmla="*/ 20 w 131"/>
                  <a:gd name="T95" fmla="*/ 126 h 272"/>
                  <a:gd name="T96" fmla="*/ 13 w 131"/>
                  <a:gd name="T97" fmla="*/ 120 h 272"/>
                  <a:gd name="T98" fmla="*/ 8 w 131"/>
                  <a:gd name="T99" fmla="*/ 114 h 272"/>
                  <a:gd name="T100" fmla="*/ 2 w 131"/>
                  <a:gd name="T101" fmla="*/ 104 h 272"/>
                  <a:gd name="T102" fmla="*/ 0 w 131"/>
                  <a:gd name="T103" fmla="*/ 85 h 27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31" h="272">
                    <a:moveTo>
                      <a:pt x="0" y="181"/>
                    </a:moveTo>
                    <a:lnTo>
                      <a:pt x="37" y="181"/>
                    </a:lnTo>
                    <a:lnTo>
                      <a:pt x="37" y="188"/>
                    </a:lnTo>
                    <a:lnTo>
                      <a:pt x="37" y="197"/>
                    </a:lnTo>
                    <a:lnTo>
                      <a:pt x="40" y="208"/>
                    </a:lnTo>
                    <a:lnTo>
                      <a:pt x="44" y="211"/>
                    </a:lnTo>
                    <a:lnTo>
                      <a:pt x="48" y="220"/>
                    </a:lnTo>
                    <a:lnTo>
                      <a:pt x="52" y="222"/>
                    </a:lnTo>
                    <a:lnTo>
                      <a:pt x="59" y="222"/>
                    </a:lnTo>
                    <a:lnTo>
                      <a:pt x="64" y="227"/>
                    </a:lnTo>
                    <a:lnTo>
                      <a:pt x="72" y="227"/>
                    </a:lnTo>
                    <a:lnTo>
                      <a:pt x="76" y="222"/>
                    </a:lnTo>
                    <a:lnTo>
                      <a:pt x="83" y="222"/>
                    </a:lnTo>
                    <a:lnTo>
                      <a:pt x="88" y="220"/>
                    </a:lnTo>
                    <a:lnTo>
                      <a:pt x="92" y="215"/>
                    </a:lnTo>
                    <a:lnTo>
                      <a:pt x="96" y="211"/>
                    </a:lnTo>
                    <a:lnTo>
                      <a:pt x="100" y="204"/>
                    </a:lnTo>
                    <a:lnTo>
                      <a:pt x="100" y="197"/>
                    </a:lnTo>
                    <a:lnTo>
                      <a:pt x="100" y="188"/>
                    </a:lnTo>
                    <a:lnTo>
                      <a:pt x="96" y="181"/>
                    </a:lnTo>
                    <a:lnTo>
                      <a:pt x="96" y="170"/>
                    </a:lnTo>
                    <a:lnTo>
                      <a:pt x="88" y="167"/>
                    </a:lnTo>
                    <a:lnTo>
                      <a:pt x="79" y="159"/>
                    </a:lnTo>
                    <a:lnTo>
                      <a:pt x="76" y="159"/>
                    </a:lnTo>
                    <a:lnTo>
                      <a:pt x="64" y="156"/>
                    </a:lnTo>
                    <a:lnTo>
                      <a:pt x="57" y="151"/>
                    </a:lnTo>
                    <a:lnTo>
                      <a:pt x="48" y="147"/>
                    </a:lnTo>
                    <a:lnTo>
                      <a:pt x="37" y="143"/>
                    </a:lnTo>
                    <a:lnTo>
                      <a:pt x="28" y="140"/>
                    </a:lnTo>
                    <a:lnTo>
                      <a:pt x="20" y="133"/>
                    </a:lnTo>
                    <a:lnTo>
                      <a:pt x="13" y="125"/>
                    </a:lnTo>
                    <a:lnTo>
                      <a:pt x="9" y="113"/>
                    </a:lnTo>
                    <a:lnTo>
                      <a:pt x="4" y="98"/>
                    </a:lnTo>
                    <a:lnTo>
                      <a:pt x="4" y="68"/>
                    </a:lnTo>
                    <a:lnTo>
                      <a:pt x="4" y="65"/>
                    </a:lnTo>
                    <a:lnTo>
                      <a:pt x="4" y="56"/>
                    </a:lnTo>
                    <a:lnTo>
                      <a:pt x="9" y="49"/>
                    </a:lnTo>
                    <a:lnTo>
                      <a:pt x="9" y="42"/>
                    </a:lnTo>
                    <a:lnTo>
                      <a:pt x="13" y="34"/>
                    </a:lnTo>
                    <a:lnTo>
                      <a:pt x="17" y="31"/>
                    </a:lnTo>
                    <a:lnTo>
                      <a:pt x="17" y="22"/>
                    </a:lnTo>
                    <a:lnTo>
                      <a:pt x="20" y="20"/>
                    </a:lnTo>
                    <a:lnTo>
                      <a:pt x="24" y="15"/>
                    </a:lnTo>
                    <a:lnTo>
                      <a:pt x="28" y="11"/>
                    </a:lnTo>
                    <a:lnTo>
                      <a:pt x="33" y="8"/>
                    </a:lnTo>
                    <a:lnTo>
                      <a:pt x="37" y="4"/>
                    </a:lnTo>
                    <a:lnTo>
                      <a:pt x="44" y="4"/>
                    </a:lnTo>
                    <a:lnTo>
                      <a:pt x="48" y="0"/>
                    </a:lnTo>
                    <a:lnTo>
                      <a:pt x="57" y="0"/>
                    </a:lnTo>
                    <a:lnTo>
                      <a:pt x="64" y="0"/>
                    </a:lnTo>
                    <a:lnTo>
                      <a:pt x="72" y="0"/>
                    </a:lnTo>
                    <a:lnTo>
                      <a:pt x="79" y="0"/>
                    </a:lnTo>
                    <a:lnTo>
                      <a:pt x="83" y="4"/>
                    </a:lnTo>
                    <a:lnTo>
                      <a:pt x="92" y="4"/>
                    </a:lnTo>
                    <a:lnTo>
                      <a:pt x="100" y="8"/>
                    </a:lnTo>
                    <a:lnTo>
                      <a:pt x="103" y="15"/>
                    </a:lnTo>
                    <a:lnTo>
                      <a:pt x="107" y="20"/>
                    </a:lnTo>
                    <a:lnTo>
                      <a:pt x="112" y="22"/>
                    </a:lnTo>
                    <a:lnTo>
                      <a:pt x="116" y="31"/>
                    </a:lnTo>
                    <a:lnTo>
                      <a:pt x="120" y="38"/>
                    </a:lnTo>
                    <a:lnTo>
                      <a:pt x="123" y="45"/>
                    </a:lnTo>
                    <a:lnTo>
                      <a:pt x="123" y="54"/>
                    </a:lnTo>
                    <a:lnTo>
                      <a:pt x="127" y="56"/>
                    </a:lnTo>
                    <a:lnTo>
                      <a:pt x="127" y="65"/>
                    </a:lnTo>
                    <a:lnTo>
                      <a:pt x="127" y="72"/>
                    </a:lnTo>
                    <a:lnTo>
                      <a:pt x="127" y="83"/>
                    </a:lnTo>
                    <a:lnTo>
                      <a:pt x="96" y="83"/>
                    </a:lnTo>
                    <a:lnTo>
                      <a:pt x="96" y="79"/>
                    </a:lnTo>
                    <a:lnTo>
                      <a:pt x="92" y="68"/>
                    </a:lnTo>
                    <a:lnTo>
                      <a:pt x="92" y="65"/>
                    </a:lnTo>
                    <a:lnTo>
                      <a:pt x="88" y="56"/>
                    </a:lnTo>
                    <a:lnTo>
                      <a:pt x="83" y="54"/>
                    </a:lnTo>
                    <a:lnTo>
                      <a:pt x="79" y="49"/>
                    </a:lnTo>
                    <a:lnTo>
                      <a:pt x="76" y="45"/>
                    </a:lnTo>
                    <a:lnTo>
                      <a:pt x="72" y="45"/>
                    </a:lnTo>
                    <a:lnTo>
                      <a:pt x="64" y="45"/>
                    </a:lnTo>
                    <a:lnTo>
                      <a:pt x="59" y="45"/>
                    </a:lnTo>
                    <a:lnTo>
                      <a:pt x="57" y="45"/>
                    </a:lnTo>
                    <a:lnTo>
                      <a:pt x="52" y="45"/>
                    </a:lnTo>
                    <a:lnTo>
                      <a:pt x="44" y="49"/>
                    </a:lnTo>
                    <a:lnTo>
                      <a:pt x="44" y="54"/>
                    </a:lnTo>
                    <a:lnTo>
                      <a:pt x="40" y="56"/>
                    </a:lnTo>
                    <a:lnTo>
                      <a:pt x="37" y="65"/>
                    </a:lnTo>
                    <a:lnTo>
                      <a:pt x="37" y="68"/>
                    </a:lnTo>
                    <a:lnTo>
                      <a:pt x="37" y="72"/>
                    </a:lnTo>
                    <a:lnTo>
                      <a:pt x="37" y="76"/>
                    </a:lnTo>
                    <a:lnTo>
                      <a:pt x="37" y="79"/>
                    </a:lnTo>
                    <a:lnTo>
                      <a:pt x="37" y="83"/>
                    </a:lnTo>
                    <a:lnTo>
                      <a:pt x="37" y="88"/>
                    </a:lnTo>
                    <a:lnTo>
                      <a:pt x="37" y="90"/>
                    </a:lnTo>
                    <a:lnTo>
                      <a:pt x="40" y="90"/>
                    </a:lnTo>
                    <a:lnTo>
                      <a:pt x="40" y="95"/>
                    </a:lnTo>
                    <a:lnTo>
                      <a:pt x="44" y="98"/>
                    </a:lnTo>
                    <a:lnTo>
                      <a:pt x="48" y="98"/>
                    </a:lnTo>
                    <a:lnTo>
                      <a:pt x="52" y="98"/>
                    </a:lnTo>
                    <a:lnTo>
                      <a:pt x="57" y="102"/>
                    </a:lnTo>
                    <a:lnTo>
                      <a:pt x="59" y="102"/>
                    </a:lnTo>
                    <a:lnTo>
                      <a:pt x="68" y="106"/>
                    </a:lnTo>
                    <a:lnTo>
                      <a:pt x="76" y="110"/>
                    </a:lnTo>
                    <a:lnTo>
                      <a:pt x="79" y="110"/>
                    </a:lnTo>
                    <a:lnTo>
                      <a:pt x="88" y="113"/>
                    </a:lnTo>
                    <a:lnTo>
                      <a:pt x="92" y="113"/>
                    </a:lnTo>
                    <a:lnTo>
                      <a:pt x="100" y="117"/>
                    </a:lnTo>
                    <a:lnTo>
                      <a:pt x="103" y="122"/>
                    </a:lnTo>
                    <a:lnTo>
                      <a:pt x="112" y="125"/>
                    </a:lnTo>
                    <a:lnTo>
                      <a:pt x="116" y="129"/>
                    </a:lnTo>
                    <a:lnTo>
                      <a:pt x="120" y="133"/>
                    </a:lnTo>
                    <a:lnTo>
                      <a:pt x="123" y="140"/>
                    </a:lnTo>
                    <a:lnTo>
                      <a:pt x="127" y="147"/>
                    </a:lnTo>
                    <a:lnTo>
                      <a:pt x="127" y="156"/>
                    </a:lnTo>
                    <a:lnTo>
                      <a:pt x="131" y="163"/>
                    </a:lnTo>
                    <a:lnTo>
                      <a:pt x="131" y="181"/>
                    </a:lnTo>
                    <a:lnTo>
                      <a:pt x="131" y="186"/>
                    </a:lnTo>
                    <a:lnTo>
                      <a:pt x="131" y="193"/>
                    </a:lnTo>
                    <a:lnTo>
                      <a:pt x="131" y="201"/>
                    </a:lnTo>
                    <a:lnTo>
                      <a:pt x="131" y="208"/>
                    </a:lnTo>
                    <a:lnTo>
                      <a:pt x="127" y="215"/>
                    </a:lnTo>
                    <a:lnTo>
                      <a:pt x="127" y="222"/>
                    </a:lnTo>
                    <a:lnTo>
                      <a:pt x="123" y="231"/>
                    </a:lnTo>
                    <a:lnTo>
                      <a:pt x="123" y="238"/>
                    </a:lnTo>
                    <a:lnTo>
                      <a:pt x="120" y="242"/>
                    </a:lnTo>
                    <a:lnTo>
                      <a:pt x="112" y="249"/>
                    </a:lnTo>
                    <a:lnTo>
                      <a:pt x="107" y="256"/>
                    </a:lnTo>
                    <a:lnTo>
                      <a:pt x="103" y="261"/>
                    </a:lnTo>
                    <a:lnTo>
                      <a:pt x="96" y="265"/>
                    </a:lnTo>
                    <a:lnTo>
                      <a:pt x="88" y="268"/>
                    </a:lnTo>
                    <a:lnTo>
                      <a:pt x="79" y="268"/>
                    </a:lnTo>
                    <a:lnTo>
                      <a:pt x="64" y="272"/>
                    </a:lnTo>
                    <a:lnTo>
                      <a:pt x="59" y="272"/>
                    </a:lnTo>
                    <a:lnTo>
                      <a:pt x="57" y="272"/>
                    </a:lnTo>
                    <a:lnTo>
                      <a:pt x="52" y="268"/>
                    </a:lnTo>
                    <a:lnTo>
                      <a:pt x="44" y="268"/>
                    </a:lnTo>
                    <a:lnTo>
                      <a:pt x="40" y="265"/>
                    </a:lnTo>
                    <a:lnTo>
                      <a:pt x="37" y="261"/>
                    </a:lnTo>
                    <a:lnTo>
                      <a:pt x="28" y="256"/>
                    </a:lnTo>
                    <a:lnTo>
                      <a:pt x="24" y="254"/>
                    </a:lnTo>
                    <a:lnTo>
                      <a:pt x="20" y="249"/>
                    </a:lnTo>
                    <a:lnTo>
                      <a:pt x="17" y="242"/>
                    </a:lnTo>
                    <a:lnTo>
                      <a:pt x="13" y="234"/>
                    </a:lnTo>
                    <a:lnTo>
                      <a:pt x="9" y="227"/>
                    </a:lnTo>
                    <a:lnTo>
                      <a:pt x="4" y="220"/>
                    </a:lnTo>
                    <a:lnTo>
                      <a:pt x="4" y="208"/>
                    </a:lnTo>
                    <a:lnTo>
                      <a:pt x="0" y="201"/>
                    </a:lnTo>
                    <a:lnTo>
                      <a:pt x="0" y="18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115" name="Rectangle 19"/>
              <p:cNvSpPr>
                <a:spLocks noChangeArrowheads="1"/>
              </p:cNvSpPr>
              <p:nvPr/>
            </p:nvSpPr>
            <p:spPr bwMode="auto">
              <a:xfrm>
                <a:off x="947" y="1366"/>
                <a:ext cx="17" cy="12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AU" dirty="0">
                  <a:latin typeface="Montserrat" panose="00000500000000000000" pitchFamily="50" charset="0"/>
                </a:endParaRPr>
              </a:p>
            </p:txBody>
          </p:sp>
          <p:sp>
            <p:nvSpPr>
              <p:cNvPr id="44116" name="Freeform 20"/>
              <p:cNvSpPr>
                <a:spLocks/>
              </p:cNvSpPr>
              <p:nvPr/>
            </p:nvSpPr>
            <p:spPr bwMode="auto">
              <a:xfrm>
                <a:off x="867" y="1366"/>
                <a:ext cx="71" cy="128"/>
              </a:xfrm>
              <a:custGeom>
                <a:avLst/>
                <a:gdLst>
                  <a:gd name="T0" fmla="*/ 0 w 153"/>
                  <a:gd name="T1" fmla="*/ 69 h 272"/>
                  <a:gd name="T2" fmla="*/ 0 w 153"/>
                  <a:gd name="T3" fmla="*/ 59 h 272"/>
                  <a:gd name="T4" fmla="*/ 2 w 153"/>
                  <a:gd name="T5" fmla="*/ 46 h 272"/>
                  <a:gd name="T6" fmla="*/ 3 w 153"/>
                  <a:gd name="T7" fmla="*/ 34 h 272"/>
                  <a:gd name="T8" fmla="*/ 7 w 153"/>
                  <a:gd name="T9" fmla="*/ 23 h 272"/>
                  <a:gd name="T10" fmla="*/ 12 w 153"/>
                  <a:gd name="T11" fmla="*/ 15 h 272"/>
                  <a:gd name="T12" fmla="*/ 18 w 153"/>
                  <a:gd name="T13" fmla="*/ 7 h 272"/>
                  <a:gd name="T14" fmla="*/ 26 w 153"/>
                  <a:gd name="T15" fmla="*/ 2 h 272"/>
                  <a:gd name="T16" fmla="*/ 37 w 153"/>
                  <a:gd name="T17" fmla="*/ 0 h 272"/>
                  <a:gd name="T18" fmla="*/ 38 w 153"/>
                  <a:gd name="T19" fmla="*/ 0 h 272"/>
                  <a:gd name="T20" fmla="*/ 44 w 153"/>
                  <a:gd name="T21" fmla="*/ 2 h 272"/>
                  <a:gd name="T22" fmla="*/ 51 w 153"/>
                  <a:gd name="T23" fmla="*/ 5 h 272"/>
                  <a:gd name="T24" fmla="*/ 58 w 153"/>
                  <a:gd name="T25" fmla="*/ 10 h 272"/>
                  <a:gd name="T26" fmla="*/ 62 w 153"/>
                  <a:gd name="T27" fmla="*/ 20 h 272"/>
                  <a:gd name="T28" fmla="*/ 67 w 153"/>
                  <a:gd name="T29" fmla="*/ 29 h 272"/>
                  <a:gd name="T30" fmla="*/ 69 w 153"/>
                  <a:gd name="T31" fmla="*/ 41 h 272"/>
                  <a:gd name="T32" fmla="*/ 71 w 153"/>
                  <a:gd name="T33" fmla="*/ 55 h 272"/>
                  <a:gd name="T34" fmla="*/ 71 w 153"/>
                  <a:gd name="T35" fmla="*/ 66 h 272"/>
                  <a:gd name="T36" fmla="*/ 71 w 153"/>
                  <a:gd name="T37" fmla="*/ 75 h 272"/>
                  <a:gd name="T38" fmla="*/ 69 w 153"/>
                  <a:gd name="T39" fmla="*/ 85 h 272"/>
                  <a:gd name="T40" fmla="*/ 67 w 153"/>
                  <a:gd name="T41" fmla="*/ 95 h 272"/>
                  <a:gd name="T42" fmla="*/ 64 w 153"/>
                  <a:gd name="T43" fmla="*/ 104 h 272"/>
                  <a:gd name="T44" fmla="*/ 60 w 153"/>
                  <a:gd name="T45" fmla="*/ 112 h 272"/>
                  <a:gd name="T46" fmla="*/ 53 w 153"/>
                  <a:gd name="T47" fmla="*/ 120 h 272"/>
                  <a:gd name="T48" fmla="*/ 45 w 153"/>
                  <a:gd name="T49" fmla="*/ 125 h 272"/>
                  <a:gd name="T50" fmla="*/ 34 w 153"/>
                  <a:gd name="T51" fmla="*/ 128 h 272"/>
                  <a:gd name="T52" fmla="*/ 32 w 153"/>
                  <a:gd name="T53" fmla="*/ 128 h 272"/>
                  <a:gd name="T54" fmla="*/ 23 w 153"/>
                  <a:gd name="T55" fmla="*/ 125 h 272"/>
                  <a:gd name="T56" fmla="*/ 18 w 153"/>
                  <a:gd name="T57" fmla="*/ 120 h 272"/>
                  <a:gd name="T58" fmla="*/ 11 w 153"/>
                  <a:gd name="T59" fmla="*/ 112 h 272"/>
                  <a:gd name="T60" fmla="*/ 7 w 153"/>
                  <a:gd name="T61" fmla="*/ 104 h 272"/>
                  <a:gd name="T62" fmla="*/ 3 w 153"/>
                  <a:gd name="T63" fmla="*/ 95 h 272"/>
                  <a:gd name="T64" fmla="*/ 2 w 153"/>
                  <a:gd name="T65" fmla="*/ 85 h 272"/>
                  <a:gd name="T66" fmla="*/ 2 w 153"/>
                  <a:gd name="T67" fmla="*/ 75 h 27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53" h="272">
                    <a:moveTo>
                      <a:pt x="0" y="147"/>
                    </a:moveTo>
                    <a:lnTo>
                      <a:pt x="0" y="147"/>
                    </a:lnTo>
                    <a:lnTo>
                      <a:pt x="0" y="140"/>
                    </a:lnTo>
                    <a:lnTo>
                      <a:pt x="0" y="125"/>
                    </a:lnTo>
                    <a:lnTo>
                      <a:pt x="4" y="113"/>
                    </a:lnTo>
                    <a:lnTo>
                      <a:pt x="4" y="98"/>
                    </a:lnTo>
                    <a:lnTo>
                      <a:pt x="4" y="88"/>
                    </a:lnTo>
                    <a:lnTo>
                      <a:pt x="7" y="72"/>
                    </a:lnTo>
                    <a:lnTo>
                      <a:pt x="11" y="61"/>
                    </a:lnTo>
                    <a:lnTo>
                      <a:pt x="15" y="49"/>
                    </a:lnTo>
                    <a:lnTo>
                      <a:pt x="19" y="38"/>
                    </a:lnTo>
                    <a:lnTo>
                      <a:pt x="26" y="31"/>
                    </a:lnTo>
                    <a:lnTo>
                      <a:pt x="31" y="22"/>
                    </a:lnTo>
                    <a:lnTo>
                      <a:pt x="39" y="15"/>
                    </a:lnTo>
                    <a:lnTo>
                      <a:pt x="46" y="8"/>
                    </a:lnTo>
                    <a:lnTo>
                      <a:pt x="55" y="4"/>
                    </a:lnTo>
                    <a:lnTo>
                      <a:pt x="63" y="0"/>
                    </a:lnTo>
                    <a:lnTo>
                      <a:pt x="79" y="0"/>
                    </a:lnTo>
                    <a:lnTo>
                      <a:pt x="81" y="0"/>
                    </a:lnTo>
                    <a:lnTo>
                      <a:pt x="90" y="0"/>
                    </a:lnTo>
                    <a:lnTo>
                      <a:pt x="94" y="4"/>
                    </a:lnTo>
                    <a:lnTo>
                      <a:pt x="101" y="8"/>
                    </a:lnTo>
                    <a:lnTo>
                      <a:pt x="110" y="11"/>
                    </a:lnTo>
                    <a:lnTo>
                      <a:pt x="118" y="15"/>
                    </a:lnTo>
                    <a:lnTo>
                      <a:pt x="125" y="22"/>
                    </a:lnTo>
                    <a:lnTo>
                      <a:pt x="129" y="31"/>
                    </a:lnTo>
                    <a:lnTo>
                      <a:pt x="134" y="42"/>
                    </a:lnTo>
                    <a:lnTo>
                      <a:pt x="141" y="49"/>
                    </a:lnTo>
                    <a:lnTo>
                      <a:pt x="145" y="61"/>
                    </a:lnTo>
                    <a:lnTo>
                      <a:pt x="149" y="72"/>
                    </a:lnTo>
                    <a:lnTo>
                      <a:pt x="149" y="88"/>
                    </a:lnTo>
                    <a:lnTo>
                      <a:pt x="153" y="102"/>
                    </a:lnTo>
                    <a:lnTo>
                      <a:pt x="153" y="117"/>
                    </a:lnTo>
                    <a:lnTo>
                      <a:pt x="153" y="140"/>
                    </a:lnTo>
                    <a:lnTo>
                      <a:pt x="153" y="147"/>
                    </a:lnTo>
                    <a:lnTo>
                      <a:pt x="153" y="159"/>
                    </a:lnTo>
                    <a:lnTo>
                      <a:pt x="153" y="170"/>
                    </a:lnTo>
                    <a:lnTo>
                      <a:pt x="149" y="181"/>
                    </a:lnTo>
                    <a:lnTo>
                      <a:pt x="149" y="193"/>
                    </a:lnTo>
                    <a:lnTo>
                      <a:pt x="145" y="201"/>
                    </a:lnTo>
                    <a:lnTo>
                      <a:pt x="141" y="211"/>
                    </a:lnTo>
                    <a:lnTo>
                      <a:pt x="138" y="222"/>
                    </a:lnTo>
                    <a:lnTo>
                      <a:pt x="134" y="231"/>
                    </a:lnTo>
                    <a:lnTo>
                      <a:pt x="129" y="238"/>
                    </a:lnTo>
                    <a:lnTo>
                      <a:pt x="121" y="249"/>
                    </a:lnTo>
                    <a:lnTo>
                      <a:pt x="114" y="254"/>
                    </a:lnTo>
                    <a:lnTo>
                      <a:pt x="105" y="261"/>
                    </a:lnTo>
                    <a:lnTo>
                      <a:pt x="98" y="265"/>
                    </a:lnTo>
                    <a:lnTo>
                      <a:pt x="90" y="268"/>
                    </a:lnTo>
                    <a:lnTo>
                      <a:pt x="74" y="272"/>
                    </a:lnTo>
                    <a:lnTo>
                      <a:pt x="70" y="272"/>
                    </a:lnTo>
                    <a:lnTo>
                      <a:pt x="59" y="268"/>
                    </a:lnTo>
                    <a:lnTo>
                      <a:pt x="50" y="265"/>
                    </a:lnTo>
                    <a:lnTo>
                      <a:pt x="43" y="261"/>
                    </a:lnTo>
                    <a:lnTo>
                      <a:pt x="39" y="254"/>
                    </a:lnTo>
                    <a:lnTo>
                      <a:pt x="31" y="245"/>
                    </a:lnTo>
                    <a:lnTo>
                      <a:pt x="24" y="238"/>
                    </a:lnTo>
                    <a:lnTo>
                      <a:pt x="19" y="231"/>
                    </a:lnTo>
                    <a:lnTo>
                      <a:pt x="15" y="220"/>
                    </a:lnTo>
                    <a:lnTo>
                      <a:pt x="11" y="211"/>
                    </a:lnTo>
                    <a:lnTo>
                      <a:pt x="7" y="201"/>
                    </a:lnTo>
                    <a:lnTo>
                      <a:pt x="7" y="188"/>
                    </a:lnTo>
                    <a:lnTo>
                      <a:pt x="4" y="181"/>
                    </a:lnTo>
                    <a:lnTo>
                      <a:pt x="4" y="170"/>
                    </a:lnTo>
                    <a:lnTo>
                      <a:pt x="4" y="159"/>
                    </a:lnTo>
                    <a:lnTo>
                      <a:pt x="0" y="14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117" name="Freeform 21"/>
              <p:cNvSpPr>
                <a:spLocks/>
              </p:cNvSpPr>
              <p:nvPr/>
            </p:nvSpPr>
            <p:spPr bwMode="auto">
              <a:xfrm>
                <a:off x="807" y="1366"/>
                <a:ext cx="54" cy="122"/>
              </a:xfrm>
              <a:custGeom>
                <a:avLst/>
                <a:gdLst>
                  <a:gd name="T0" fmla="*/ 0 w 119"/>
                  <a:gd name="T1" fmla="*/ 122 h 261"/>
                  <a:gd name="T2" fmla="*/ 0 w 119"/>
                  <a:gd name="T3" fmla="*/ 0 h 261"/>
                  <a:gd name="T4" fmla="*/ 34 w 119"/>
                  <a:gd name="T5" fmla="*/ 0 h 261"/>
                  <a:gd name="T6" fmla="*/ 34 w 119"/>
                  <a:gd name="T7" fmla="*/ 0 h 261"/>
                  <a:gd name="T8" fmla="*/ 36 w 119"/>
                  <a:gd name="T9" fmla="*/ 0 h 261"/>
                  <a:gd name="T10" fmla="*/ 42 w 119"/>
                  <a:gd name="T11" fmla="*/ 2 h 261"/>
                  <a:gd name="T12" fmla="*/ 45 w 119"/>
                  <a:gd name="T13" fmla="*/ 5 h 261"/>
                  <a:gd name="T14" fmla="*/ 49 w 119"/>
                  <a:gd name="T15" fmla="*/ 10 h 261"/>
                  <a:gd name="T16" fmla="*/ 51 w 119"/>
                  <a:gd name="T17" fmla="*/ 16 h 261"/>
                  <a:gd name="T18" fmla="*/ 53 w 119"/>
                  <a:gd name="T19" fmla="*/ 23 h 261"/>
                  <a:gd name="T20" fmla="*/ 54 w 119"/>
                  <a:gd name="T21" fmla="*/ 29 h 261"/>
                  <a:gd name="T22" fmla="*/ 54 w 119"/>
                  <a:gd name="T23" fmla="*/ 36 h 261"/>
                  <a:gd name="T24" fmla="*/ 54 w 119"/>
                  <a:gd name="T25" fmla="*/ 44 h 261"/>
                  <a:gd name="T26" fmla="*/ 54 w 119"/>
                  <a:gd name="T27" fmla="*/ 51 h 261"/>
                  <a:gd name="T28" fmla="*/ 53 w 119"/>
                  <a:gd name="T29" fmla="*/ 58 h 261"/>
                  <a:gd name="T30" fmla="*/ 51 w 119"/>
                  <a:gd name="T31" fmla="*/ 64 h 261"/>
                  <a:gd name="T32" fmla="*/ 49 w 119"/>
                  <a:gd name="T33" fmla="*/ 69 h 261"/>
                  <a:gd name="T34" fmla="*/ 45 w 119"/>
                  <a:gd name="T35" fmla="*/ 74 h 261"/>
                  <a:gd name="T36" fmla="*/ 42 w 119"/>
                  <a:gd name="T37" fmla="*/ 76 h 261"/>
                  <a:gd name="T38" fmla="*/ 34 w 119"/>
                  <a:gd name="T39" fmla="*/ 78 h 261"/>
                  <a:gd name="T40" fmla="*/ 15 w 119"/>
                  <a:gd name="T41" fmla="*/ 78 h 261"/>
                  <a:gd name="T42" fmla="*/ 15 w 119"/>
                  <a:gd name="T43" fmla="*/ 122 h 261"/>
                  <a:gd name="T44" fmla="*/ 0 w 119"/>
                  <a:gd name="T45" fmla="*/ 122 h 26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19" h="261">
                    <a:moveTo>
                      <a:pt x="0" y="261"/>
                    </a:moveTo>
                    <a:lnTo>
                      <a:pt x="0" y="0"/>
                    </a:lnTo>
                    <a:lnTo>
                      <a:pt x="76" y="0"/>
                    </a:lnTo>
                    <a:lnTo>
                      <a:pt x="79" y="0"/>
                    </a:lnTo>
                    <a:lnTo>
                      <a:pt x="92" y="4"/>
                    </a:lnTo>
                    <a:lnTo>
                      <a:pt x="99" y="11"/>
                    </a:lnTo>
                    <a:lnTo>
                      <a:pt x="108" y="22"/>
                    </a:lnTo>
                    <a:lnTo>
                      <a:pt x="112" y="34"/>
                    </a:lnTo>
                    <a:lnTo>
                      <a:pt x="116" y="49"/>
                    </a:lnTo>
                    <a:lnTo>
                      <a:pt x="119" y="61"/>
                    </a:lnTo>
                    <a:lnTo>
                      <a:pt x="119" y="76"/>
                    </a:lnTo>
                    <a:lnTo>
                      <a:pt x="119" y="95"/>
                    </a:lnTo>
                    <a:lnTo>
                      <a:pt x="119" y="110"/>
                    </a:lnTo>
                    <a:lnTo>
                      <a:pt x="116" y="125"/>
                    </a:lnTo>
                    <a:lnTo>
                      <a:pt x="112" y="136"/>
                    </a:lnTo>
                    <a:lnTo>
                      <a:pt x="108" y="147"/>
                    </a:lnTo>
                    <a:lnTo>
                      <a:pt x="99" y="159"/>
                    </a:lnTo>
                    <a:lnTo>
                      <a:pt x="92" y="163"/>
                    </a:lnTo>
                    <a:lnTo>
                      <a:pt x="76" y="167"/>
                    </a:lnTo>
                    <a:lnTo>
                      <a:pt x="33" y="167"/>
                    </a:lnTo>
                    <a:lnTo>
                      <a:pt x="33" y="261"/>
                    </a:lnTo>
                    <a:lnTo>
                      <a:pt x="0" y="26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118" name="Freeform 22"/>
              <p:cNvSpPr>
                <a:spLocks/>
              </p:cNvSpPr>
              <p:nvPr/>
            </p:nvSpPr>
            <p:spPr bwMode="auto">
              <a:xfrm>
                <a:off x="1053" y="1387"/>
                <a:ext cx="42" cy="83"/>
              </a:xfrm>
              <a:custGeom>
                <a:avLst/>
                <a:gdLst>
                  <a:gd name="T0" fmla="*/ 0 w 91"/>
                  <a:gd name="T1" fmla="*/ 39 h 177"/>
                  <a:gd name="T2" fmla="*/ 0 w 91"/>
                  <a:gd name="T3" fmla="*/ 45 h 177"/>
                  <a:gd name="T4" fmla="*/ 0 w 91"/>
                  <a:gd name="T5" fmla="*/ 53 h 177"/>
                  <a:gd name="T6" fmla="*/ 1 w 91"/>
                  <a:gd name="T7" fmla="*/ 60 h 177"/>
                  <a:gd name="T8" fmla="*/ 4 w 91"/>
                  <a:gd name="T9" fmla="*/ 67 h 177"/>
                  <a:gd name="T10" fmla="*/ 6 w 91"/>
                  <a:gd name="T11" fmla="*/ 73 h 177"/>
                  <a:gd name="T12" fmla="*/ 9 w 91"/>
                  <a:gd name="T13" fmla="*/ 78 h 177"/>
                  <a:gd name="T14" fmla="*/ 15 w 91"/>
                  <a:gd name="T15" fmla="*/ 82 h 177"/>
                  <a:gd name="T16" fmla="*/ 20 w 91"/>
                  <a:gd name="T17" fmla="*/ 83 h 177"/>
                  <a:gd name="T18" fmla="*/ 22 w 91"/>
                  <a:gd name="T19" fmla="*/ 83 h 177"/>
                  <a:gd name="T20" fmla="*/ 26 w 91"/>
                  <a:gd name="T21" fmla="*/ 82 h 177"/>
                  <a:gd name="T22" fmla="*/ 29 w 91"/>
                  <a:gd name="T23" fmla="*/ 78 h 177"/>
                  <a:gd name="T24" fmla="*/ 33 w 91"/>
                  <a:gd name="T25" fmla="*/ 75 h 177"/>
                  <a:gd name="T26" fmla="*/ 36 w 91"/>
                  <a:gd name="T27" fmla="*/ 71 h 177"/>
                  <a:gd name="T28" fmla="*/ 38 w 91"/>
                  <a:gd name="T29" fmla="*/ 64 h 177"/>
                  <a:gd name="T30" fmla="*/ 40 w 91"/>
                  <a:gd name="T31" fmla="*/ 57 h 177"/>
                  <a:gd name="T32" fmla="*/ 42 w 91"/>
                  <a:gd name="T33" fmla="*/ 50 h 177"/>
                  <a:gd name="T34" fmla="*/ 42 w 91"/>
                  <a:gd name="T35" fmla="*/ 43 h 177"/>
                  <a:gd name="T36" fmla="*/ 42 w 91"/>
                  <a:gd name="T37" fmla="*/ 39 h 177"/>
                  <a:gd name="T38" fmla="*/ 40 w 91"/>
                  <a:gd name="T39" fmla="*/ 34 h 177"/>
                  <a:gd name="T40" fmla="*/ 40 w 91"/>
                  <a:gd name="T41" fmla="*/ 27 h 177"/>
                  <a:gd name="T42" fmla="*/ 38 w 91"/>
                  <a:gd name="T43" fmla="*/ 20 h 177"/>
                  <a:gd name="T44" fmla="*/ 35 w 91"/>
                  <a:gd name="T45" fmla="*/ 13 h 177"/>
                  <a:gd name="T46" fmla="*/ 31 w 91"/>
                  <a:gd name="T47" fmla="*/ 8 h 177"/>
                  <a:gd name="T48" fmla="*/ 27 w 91"/>
                  <a:gd name="T49" fmla="*/ 4 h 177"/>
                  <a:gd name="T50" fmla="*/ 20 w 91"/>
                  <a:gd name="T51" fmla="*/ 0 h 177"/>
                  <a:gd name="T52" fmla="*/ 20 w 91"/>
                  <a:gd name="T53" fmla="*/ 0 h 177"/>
                  <a:gd name="T54" fmla="*/ 17 w 91"/>
                  <a:gd name="T55" fmla="*/ 2 h 177"/>
                  <a:gd name="T56" fmla="*/ 12 w 91"/>
                  <a:gd name="T57" fmla="*/ 4 h 177"/>
                  <a:gd name="T58" fmla="*/ 11 w 91"/>
                  <a:gd name="T59" fmla="*/ 5 h 177"/>
                  <a:gd name="T60" fmla="*/ 7 w 91"/>
                  <a:gd name="T61" fmla="*/ 9 h 177"/>
                  <a:gd name="T62" fmla="*/ 4 w 91"/>
                  <a:gd name="T63" fmla="*/ 15 h 177"/>
                  <a:gd name="T64" fmla="*/ 1 w 91"/>
                  <a:gd name="T65" fmla="*/ 21 h 177"/>
                  <a:gd name="T66" fmla="*/ 0 w 91"/>
                  <a:gd name="T67" fmla="*/ 30 h 17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91" h="177">
                    <a:moveTo>
                      <a:pt x="0" y="84"/>
                    </a:moveTo>
                    <a:lnTo>
                      <a:pt x="0" y="84"/>
                    </a:lnTo>
                    <a:lnTo>
                      <a:pt x="0" y="88"/>
                    </a:lnTo>
                    <a:lnTo>
                      <a:pt x="0" y="95"/>
                    </a:lnTo>
                    <a:lnTo>
                      <a:pt x="0" y="102"/>
                    </a:lnTo>
                    <a:lnTo>
                      <a:pt x="0" y="114"/>
                    </a:lnTo>
                    <a:lnTo>
                      <a:pt x="3" y="122"/>
                    </a:lnTo>
                    <a:lnTo>
                      <a:pt x="3" y="129"/>
                    </a:lnTo>
                    <a:lnTo>
                      <a:pt x="3" y="136"/>
                    </a:lnTo>
                    <a:lnTo>
                      <a:pt x="8" y="143"/>
                    </a:lnTo>
                    <a:lnTo>
                      <a:pt x="12" y="152"/>
                    </a:lnTo>
                    <a:lnTo>
                      <a:pt x="12" y="156"/>
                    </a:lnTo>
                    <a:lnTo>
                      <a:pt x="16" y="163"/>
                    </a:lnTo>
                    <a:lnTo>
                      <a:pt x="20" y="166"/>
                    </a:lnTo>
                    <a:lnTo>
                      <a:pt x="23" y="170"/>
                    </a:lnTo>
                    <a:lnTo>
                      <a:pt x="32" y="175"/>
                    </a:lnTo>
                    <a:lnTo>
                      <a:pt x="36" y="175"/>
                    </a:lnTo>
                    <a:lnTo>
                      <a:pt x="43" y="177"/>
                    </a:lnTo>
                    <a:lnTo>
                      <a:pt x="47" y="177"/>
                    </a:lnTo>
                    <a:lnTo>
                      <a:pt x="51" y="175"/>
                    </a:lnTo>
                    <a:lnTo>
                      <a:pt x="56" y="175"/>
                    </a:lnTo>
                    <a:lnTo>
                      <a:pt x="58" y="170"/>
                    </a:lnTo>
                    <a:lnTo>
                      <a:pt x="63" y="166"/>
                    </a:lnTo>
                    <a:lnTo>
                      <a:pt x="67" y="163"/>
                    </a:lnTo>
                    <a:lnTo>
                      <a:pt x="71" y="159"/>
                    </a:lnTo>
                    <a:lnTo>
                      <a:pt x="75" y="156"/>
                    </a:lnTo>
                    <a:lnTo>
                      <a:pt x="78" y="152"/>
                    </a:lnTo>
                    <a:lnTo>
                      <a:pt x="78" y="143"/>
                    </a:lnTo>
                    <a:lnTo>
                      <a:pt x="82" y="136"/>
                    </a:lnTo>
                    <a:lnTo>
                      <a:pt x="87" y="129"/>
                    </a:lnTo>
                    <a:lnTo>
                      <a:pt x="87" y="122"/>
                    </a:lnTo>
                    <a:lnTo>
                      <a:pt x="87" y="114"/>
                    </a:lnTo>
                    <a:lnTo>
                      <a:pt x="91" y="106"/>
                    </a:lnTo>
                    <a:lnTo>
                      <a:pt x="91" y="91"/>
                    </a:lnTo>
                    <a:lnTo>
                      <a:pt x="91" y="84"/>
                    </a:lnTo>
                    <a:lnTo>
                      <a:pt x="91" y="80"/>
                    </a:lnTo>
                    <a:lnTo>
                      <a:pt x="87" y="72"/>
                    </a:lnTo>
                    <a:lnTo>
                      <a:pt x="87" y="65"/>
                    </a:lnTo>
                    <a:lnTo>
                      <a:pt x="87" y="57"/>
                    </a:lnTo>
                    <a:lnTo>
                      <a:pt x="82" y="50"/>
                    </a:lnTo>
                    <a:lnTo>
                      <a:pt x="82" y="43"/>
                    </a:lnTo>
                    <a:lnTo>
                      <a:pt x="78" y="34"/>
                    </a:lnTo>
                    <a:lnTo>
                      <a:pt x="75" y="27"/>
                    </a:lnTo>
                    <a:lnTo>
                      <a:pt x="75" y="20"/>
                    </a:lnTo>
                    <a:lnTo>
                      <a:pt x="67" y="16"/>
                    </a:lnTo>
                    <a:lnTo>
                      <a:pt x="63" y="11"/>
                    </a:lnTo>
                    <a:lnTo>
                      <a:pt x="58" y="9"/>
                    </a:lnTo>
                    <a:lnTo>
                      <a:pt x="56" y="4"/>
                    </a:lnTo>
                    <a:lnTo>
                      <a:pt x="43" y="0"/>
                    </a:lnTo>
                    <a:lnTo>
                      <a:pt x="40" y="0"/>
                    </a:lnTo>
                    <a:lnTo>
                      <a:pt x="36" y="4"/>
                    </a:lnTo>
                    <a:lnTo>
                      <a:pt x="32" y="4"/>
                    </a:lnTo>
                    <a:lnTo>
                      <a:pt x="27" y="9"/>
                    </a:lnTo>
                    <a:lnTo>
                      <a:pt x="23" y="9"/>
                    </a:lnTo>
                    <a:lnTo>
                      <a:pt x="23" y="11"/>
                    </a:lnTo>
                    <a:lnTo>
                      <a:pt x="20" y="16"/>
                    </a:lnTo>
                    <a:lnTo>
                      <a:pt x="16" y="20"/>
                    </a:lnTo>
                    <a:lnTo>
                      <a:pt x="12" y="27"/>
                    </a:lnTo>
                    <a:lnTo>
                      <a:pt x="8" y="31"/>
                    </a:lnTo>
                    <a:lnTo>
                      <a:pt x="8" y="38"/>
                    </a:lnTo>
                    <a:lnTo>
                      <a:pt x="3" y="45"/>
                    </a:lnTo>
                    <a:lnTo>
                      <a:pt x="3" y="57"/>
                    </a:lnTo>
                    <a:lnTo>
                      <a:pt x="0" y="65"/>
                    </a:lnTo>
                    <a:lnTo>
                      <a:pt x="0" y="8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119" name="Freeform 23"/>
              <p:cNvSpPr>
                <a:spLocks/>
              </p:cNvSpPr>
              <p:nvPr/>
            </p:nvSpPr>
            <p:spPr bwMode="auto">
              <a:xfrm>
                <a:off x="883" y="1387"/>
                <a:ext cx="40" cy="83"/>
              </a:xfrm>
              <a:custGeom>
                <a:avLst/>
                <a:gdLst>
                  <a:gd name="T0" fmla="*/ 0 w 86"/>
                  <a:gd name="T1" fmla="*/ 39 h 177"/>
                  <a:gd name="T2" fmla="*/ 0 w 86"/>
                  <a:gd name="T3" fmla="*/ 45 h 177"/>
                  <a:gd name="T4" fmla="*/ 0 w 86"/>
                  <a:gd name="T5" fmla="*/ 53 h 177"/>
                  <a:gd name="T6" fmla="*/ 2 w 86"/>
                  <a:gd name="T7" fmla="*/ 60 h 177"/>
                  <a:gd name="T8" fmla="*/ 4 w 86"/>
                  <a:gd name="T9" fmla="*/ 67 h 177"/>
                  <a:gd name="T10" fmla="*/ 5 w 86"/>
                  <a:gd name="T11" fmla="*/ 73 h 177"/>
                  <a:gd name="T12" fmla="*/ 9 w 86"/>
                  <a:gd name="T13" fmla="*/ 78 h 177"/>
                  <a:gd name="T14" fmla="*/ 13 w 86"/>
                  <a:gd name="T15" fmla="*/ 82 h 177"/>
                  <a:gd name="T16" fmla="*/ 20 w 86"/>
                  <a:gd name="T17" fmla="*/ 83 h 177"/>
                  <a:gd name="T18" fmla="*/ 20 w 86"/>
                  <a:gd name="T19" fmla="*/ 83 h 177"/>
                  <a:gd name="T20" fmla="*/ 26 w 86"/>
                  <a:gd name="T21" fmla="*/ 82 h 177"/>
                  <a:gd name="T22" fmla="*/ 29 w 86"/>
                  <a:gd name="T23" fmla="*/ 78 h 177"/>
                  <a:gd name="T24" fmla="*/ 33 w 86"/>
                  <a:gd name="T25" fmla="*/ 75 h 177"/>
                  <a:gd name="T26" fmla="*/ 35 w 86"/>
                  <a:gd name="T27" fmla="*/ 71 h 177"/>
                  <a:gd name="T28" fmla="*/ 39 w 86"/>
                  <a:gd name="T29" fmla="*/ 64 h 177"/>
                  <a:gd name="T30" fmla="*/ 40 w 86"/>
                  <a:gd name="T31" fmla="*/ 57 h 177"/>
                  <a:gd name="T32" fmla="*/ 40 w 86"/>
                  <a:gd name="T33" fmla="*/ 50 h 177"/>
                  <a:gd name="T34" fmla="*/ 40 w 86"/>
                  <a:gd name="T35" fmla="*/ 43 h 177"/>
                  <a:gd name="T36" fmla="*/ 40 w 86"/>
                  <a:gd name="T37" fmla="*/ 39 h 177"/>
                  <a:gd name="T38" fmla="*/ 40 w 86"/>
                  <a:gd name="T39" fmla="*/ 34 h 177"/>
                  <a:gd name="T40" fmla="*/ 39 w 86"/>
                  <a:gd name="T41" fmla="*/ 27 h 177"/>
                  <a:gd name="T42" fmla="*/ 37 w 86"/>
                  <a:gd name="T43" fmla="*/ 20 h 177"/>
                  <a:gd name="T44" fmla="*/ 35 w 86"/>
                  <a:gd name="T45" fmla="*/ 13 h 177"/>
                  <a:gd name="T46" fmla="*/ 31 w 86"/>
                  <a:gd name="T47" fmla="*/ 8 h 177"/>
                  <a:gd name="T48" fmla="*/ 27 w 86"/>
                  <a:gd name="T49" fmla="*/ 4 h 177"/>
                  <a:gd name="T50" fmla="*/ 20 w 86"/>
                  <a:gd name="T51" fmla="*/ 0 h 177"/>
                  <a:gd name="T52" fmla="*/ 18 w 86"/>
                  <a:gd name="T53" fmla="*/ 0 h 177"/>
                  <a:gd name="T54" fmla="*/ 14 w 86"/>
                  <a:gd name="T55" fmla="*/ 2 h 177"/>
                  <a:gd name="T56" fmla="*/ 13 w 86"/>
                  <a:gd name="T57" fmla="*/ 4 h 177"/>
                  <a:gd name="T58" fmla="*/ 9 w 86"/>
                  <a:gd name="T59" fmla="*/ 5 h 177"/>
                  <a:gd name="T60" fmla="*/ 5 w 86"/>
                  <a:gd name="T61" fmla="*/ 9 h 177"/>
                  <a:gd name="T62" fmla="*/ 4 w 86"/>
                  <a:gd name="T63" fmla="*/ 15 h 177"/>
                  <a:gd name="T64" fmla="*/ 2 w 86"/>
                  <a:gd name="T65" fmla="*/ 21 h 177"/>
                  <a:gd name="T66" fmla="*/ 0 w 86"/>
                  <a:gd name="T67" fmla="*/ 30 h 17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86" h="177">
                    <a:moveTo>
                      <a:pt x="0" y="84"/>
                    </a:moveTo>
                    <a:lnTo>
                      <a:pt x="0" y="84"/>
                    </a:lnTo>
                    <a:lnTo>
                      <a:pt x="0" y="88"/>
                    </a:lnTo>
                    <a:lnTo>
                      <a:pt x="0" y="95"/>
                    </a:lnTo>
                    <a:lnTo>
                      <a:pt x="0" y="102"/>
                    </a:lnTo>
                    <a:lnTo>
                      <a:pt x="0" y="114"/>
                    </a:lnTo>
                    <a:lnTo>
                      <a:pt x="0" y="122"/>
                    </a:lnTo>
                    <a:lnTo>
                      <a:pt x="4" y="129"/>
                    </a:lnTo>
                    <a:lnTo>
                      <a:pt x="4" y="136"/>
                    </a:lnTo>
                    <a:lnTo>
                      <a:pt x="8" y="143"/>
                    </a:lnTo>
                    <a:lnTo>
                      <a:pt x="8" y="152"/>
                    </a:lnTo>
                    <a:lnTo>
                      <a:pt x="11" y="156"/>
                    </a:lnTo>
                    <a:lnTo>
                      <a:pt x="15" y="163"/>
                    </a:lnTo>
                    <a:lnTo>
                      <a:pt x="20" y="166"/>
                    </a:lnTo>
                    <a:lnTo>
                      <a:pt x="24" y="170"/>
                    </a:lnTo>
                    <a:lnTo>
                      <a:pt x="28" y="175"/>
                    </a:lnTo>
                    <a:lnTo>
                      <a:pt x="31" y="175"/>
                    </a:lnTo>
                    <a:lnTo>
                      <a:pt x="44" y="177"/>
                    </a:lnTo>
                    <a:lnTo>
                      <a:pt x="51" y="175"/>
                    </a:lnTo>
                    <a:lnTo>
                      <a:pt x="55" y="175"/>
                    </a:lnTo>
                    <a:lnTo>
                      <a:pt x="59" y="170"/>
                    </a:lnTo>
                    <a:lnTo>
                      <a:pt x="63" y="166"/>
                    </a:lnTo>
                    <a:lnTo>
                      <a:pt x="66" y="163"/>
                    </a:lnTo>
                    <a:lnTo>
                      <a:pt x="70" y="159"/>
                    </a:lnTo>
                    <a:lnTo>
                      <a:pt x="75" y="156"/>
                    </a:lnTo>
                    <a:lnTo>
                      <a:pt x="75" y="152"/>
                    </a:lnTo>
                    <a:lnTo>
                      <a:pt x="79" y="143"/>
                    </a:lnTo>
                    <a:lnTo>
                      <a:pt x="83" y="136"/>
                    </a:lnTo>
                    <a:lnTo>
                      <a:pt x="83" y="129"/>
                    </a:lnTo>
                    <a:lnTo>
                      <a:pt x="86" y="122"/>
                    </a:lnTo>
                    <a:lnTo>
                      <a:pt x="86" y="114"/>
                    </a:lnTo>
                    <a:lnTo>
                      <a:pt x="86" y="106"/>
                    </a:lnTo>
                    <a:lnTo>
                      <a:pt x="86" y="91"/>
                    </a:lnTo>
                    <a:lnTo>
                      <a:pt x="86" y="84"/>
                    </a:lnTo>
                    <a:lnTo>
                      <a:pt x="86" y="80"/>
                    </a:lnTo>
                    <a:lnTo>
                      <a:pt x="86" y="72"/>
                    </a:lnTo>
                    <a:lnTo>
                      <a:pt x="86" y="65"/>
                    </a:lnTo>
                    <a:lnTo>
                      <a:pt x="83" y="57"/>
                    </a:lnTo>
                    <a:lnTo>
                      <a:pt x="83" y="50"/>
                    </a:lnTo>
                    <a:lnTo>
                      <a:pt x="79" y="43"/>
                    </a:lnTo>
                    <a:lnTo>
                      <a:pt x="79" y="34"/>
                    </a:lnTo>
                    <a:lnTo>
                      <a:pt x="75" y="27"/>
                    </a:lnTo>
                    <a:lnTo>
                      <a:pt x="70" y="20"/>
                    </a:lnTo>
                    <a:lnTo>
                      <a:pt x="66" y="16"/>
                    </a:lnTo>
                    <a:lnTo>
                      <a:pt x="63" y="11"/>
                    </a:lnTo>
                    <a:lnTo>
                      <a:pt x="59" y="9"/>
                    </a:lnTo>
                    <a:lnTo>
                      <a:pt x="51" y="4"/>
                    </a:lnTo>
                    <a:lnTo>
                      <a:pt x="44" y="0"/>
                    </a:lnTo>
                    <a:lnTo>
                      <a:pt x="39" y="0"/>
                    </a:lnTo>
                    <a:lnTo>
                      <a:pt x="35" y="0"/>
                    </a:lnTo>
                    <a:lnTo>
                      <a:pt x="31" y="4"/>
                    </a:lnTo>
                    <a:lnTo>
                      <a:pt x="28" y="9"/>
                    </a:lnTo>
                    <a:lnTo>
                      <a:pt x="24" y="9"/>
                    </a:lnTo>
                    <a:lnTo>
                      <a:pt x="20" y="11"/>
                    </a:lnTo>
                    <a:lnTo>
                      <a:pt x="15" y="16"/>
                    </a:lnTo>
                    <a:lnTo>
                      <a:pt x="11" y="20"/>
                    </a:lnTo>
                    <a:lnTo>
                      <a:pt x="11" y="27"/>
                    </a:lnTo>
                    <a:lnTo>
                      <a:pt x="8" y="31"/>
                    </a:lnTo>
                    <a:lnTo>
                      <a:pt x="4" y="38"/>
                    </a:lnTo>
                    <a:lnTo>
                      <a:pt x="4" y="45"/>
                    </a:lnTo>
                    <a:lnTo>
                      <a:pt x="0" y="57"/>
                    </a:lnTo>
                    <a:lnTo>
                      <a:pt x="0" y="65"/>
                    </a:lnTo>
                    <a:lnTo>
                      <a:pt x="0" y="8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120" name="Freeform 24"/>
              <p:cNvSpPr>
                <a:spLocks/>
              </p:cNvSpPr>
              <p:nvPr/>
            </p:nvSpPr>
            <p:spPr bwMode="auto">
              <a:xfrm>
                <a:off x="821" y="1389"/>
                <a:ext cx="25" cy="34"/>
              </a:xfrm>
              <a:custGeom>
                <a:avLst/>
                <a:gdLst>
                  <a:gd name="T0" fmla="*/ 0 w 55"/>
                  <a:gd name="T1" fmla="*/ 34 h 73"/>
                  <a:gd name="T2" fmla="*/ 18 w 55"/>
                  <a:gd name="T3" fmla="*/ 34 h 73"/>
                  <a:gd name="T4" fmla="*/ 18 w 55"/>
                  <a:gd name="T5" fmla="*/ 34 h 73"/>
                  <a:gd name="T6" fmla="*/ 18 w 55"/>
                  <a:gd name="T7" fmla="*/ 34 h 73"/>
                  <a:gd name="T8" fmla="*/ 20 w 55"/>
                  <a:gd name="T9" fmla="*/ 34 h 73"/>
                  <a:gd name="T10" fmla="*/ 20 w 55"/>
                  <a:gd name="T11" fmla="*/ 32 h 73"/>
                  <a:gd name="T12" fmla="*/ 21 w 55"/>
                  <a:gd name="T13" fmla="*/ 30 h 73"/>
                  <a:gd name="T14" fmla="*/ 23 w 55"/>
                  <a:gd name="T15" fmla="*/ 28 h 73"/>
                  <a:gd name="T16" fmla="*/ 23 w 55"/>
                  <a:gd name="T17" fmla="*/ 25 h 73"/>
                  <a:gd name="T18" fmla="*/ 25 w 55"/>
                  <a:gd name="T19" fmla="*/ 21 h 73"/>
                  <a:gd name="T20" fmla="*/ 25 w 55"/>
                  <a:gd name="T21" fmla="*/ 19 h 73"/>
                  <a:gd name="T22" fmla="*/ 25 w 55"/>
                  <a:gd name="T23" fmla="*/ 16 h 73"/>
                  <a:gd name="T24" fmla="*/ 25 w 55"/>
                  <a:gd name="T25" fmla="*/ 13 h 73"/>
                  <a:gd name="T26" fmla="*/ 25 w 55"/>
                  <a:gd name="T27" fmla="*/ 9 h 73"/>
                  <a:gd name="T28" fmla="*/ 23 w 55"/>
                  <a:gd name="T29" fmla="*/ 7 h 73"/>
                  <a:gd name="T30" fmla="*/ 23 w 55"/>
                  <a:gd name="T31" fmla="*/ 6 h 73"/>
                  <a:gd name="T32" fmla="*/ 21 w 55"/>
                  <a:gd name="T33" fmla="*/ 3 h 73"/>
                  <a:gd name="T34" fmla="*/ 21 w 55"/>
                  <a:gd name="T35" fmla="*/ 2 h 73"/>
                  <a:gd name="T36" fmla="*/ 18 w 55"/>
                  <a:gd name="T37" fmla="*/ 0 h 73"/>
                  <a:gd name="T38" fmla="*/ 0 w 55"/>
                  <a:gd name="T39" fmla="*/ 0 h 73"/>
                  <a:gd name="T40" fmla="*/ 0 w 55"/>
                  <a:gd name="T41" fmla="*/ 34 h 7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5" h="73">
                    <a:moveTo>
                      <a:pt x="0" y="73"/>
                    </a:moveTo>
                    <a:lnTo>
                      <a:pt x="39" y="73"/>
                    </a:lnTo>
                    <a:lnTo>
                      <a:pt x="43" y="73"/>
                    </a:lnTo>
                    <a:lnTo>
                      <a:pt x="43" y="68"/>
                    </a:lnTo>
                    <a:lnTo>
                      <a:pt x="46" y="64"/>
                    </a:lnTo>
                    <a:lnTo>
                      <a:pt x="51" y="61"/>
                    </a:lnTo>
                    <a:lnTo>
                      <a:pt x="51" y="53"/>
                    </a:lnTo>
                    <a:lnTo>
                      <a:pt x="55" y="46"/>
                    </a:lnTo>
                    <a:lnTo>
                      <a:pt x="55" y="41"/>
                    </a:lnTo>
                    <a:lnTo>
                      <a:pt x="55" y="34"/>
                    </a:lnTo>
                    <a:lnTo>
                      <a:pt x="55" y="27"/>
                    </a:lnTo>
                    <a:lnTo>
                      <a:pt x="55" y="19"/>
                    </a:lnTo>
                    <a:lnTo>
                      <a:pt x="51" y="16"/>
                    </a:lnTo>
                    <a:lnTo>
                      <a:pt x="51" y="12"/>
                    </a:lnTo>
                    <a:lnTo>
                      <a:pt x="46" y="7"/>
                    </a:lnTo>
                    <a:lnTo>
                      <a:pt x="46" y="5"/>
                    </a:lnTo>
                    <a:lnTo>
                      <a:pt x="39" y="0"/>
                    </a:lnTo>
                    <a:lnTo>
                      <a:pt x="0" y="0"/>
                    </a:lnTo>
                    <a:lnTo>
                      <a:pt x="0" y="7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grpSp>
        <p:sp>
          <p:nvSpPr>
            <p:cNvPr id="44102" name="Rectangle 25"/>
            <p:cNvSpPr>
              <a:spLocks noChangeArrowheads="1"/>
            </p:cNvSpPr>
            <p:nvPr/>
          </p:nvSpPr>
          <p:spPr bwMode="auto">
            <a:xfrm>
              <a:off x="1704" y="2910"/>
              <a:ext cx="3375" cy="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288925" indent="-288925">
                <a:buSzPct val="130000"/>
                <a:buFontTx/>
                <a:buChar char="•"/>
              </a:pPr>
              <a:r>
                <a:rPr lang="en-AU" sz="1600" b="1" dirty="0">
                  <a:solidFill>
                    <a:schemeClr val="accent1"/>
                  </a:solidFill>
                  <a:latin typeface="Montserrat" panose="00000500000000000000" pitchFamily="50" charset="0"/>
                </a:rPr>
                <a:t>T</a:t>
              </a:r>
              <a:r>
                <a:rPr lang="en-AU" sz="1600" dirty="0">
                  <a:latin typeface="Montserrat" panose="00000500000000000000" pitchFamily="50" charset="0"/>
                </a:rPr>
                <a:t>oxic – they can enter into the body through breathing fumes and dusts, by ingestion, or by absorption through the skin</a:t>
              </a:r>
            </a:p>
          </p:txBody>
        </p:sp>
      </p:grpSp>
      <p:grpSp>
        <p:nvGrpSpPr>
          <p:cNvPr id="1501210" name="Group 26"/>
          <p:cNvGrpSpPr>
            <a:grpSpLocks/>
          </p:cNvGrpSpPr>
          <p:nvPr/>
        </p:nvGrpSpPr>
        <p:grpSpPr bwMode="auto">
          <a:xfrm>
            <a:off x="344246" y="1951721"/>
            <a:ext cx="6644054" cy="2162175"/>
            <a:chOff x="715" y="1448"/>
            <a:chExt cx="4534" cy="1362"/>
          </a:xfrm>
        </p:grpSpPr>
        <p:grpSp>
          <p:nvGrpSpPr>
            <p:cNvPr id="44077" name="Group 27"/>
            <p:cNvGrpSpPr>
              <a:grpSpLocks/>
            </p:cNvGrpSpPr>
            <p:nvPr/>
          </p:nvGrpSpPr>
          <p:grpSpPr bwMode="auto">
            <a:xfrm>
              <a:off x="715" y="1842"/>
              <a:ext cx="1028" cy="968"/>
              <a:chOff x="473" y="1730"/>
              <a:chExt cx="1028" cy="968"/>
            </a:xfrm>
          </p:grpSpPr>
          <p:sp>
            <p:nvSpPr>
              <p:cNvPr id="44079" name="Freeform 28"/>
              <p:cNvSpPr>
                <a:spLocks/>
              </p:cNvSpPr>
              <p:nvPr/>
            </p:nvSpPr>
            <p:spPr bwMode="auto">
              <a:xfrm>
                <a:off x="971" y="1833"/>
                <a:ext cx="35" cy="54"/>
              </a:xfrm>
              <a:custGeom>
                <a:avLst/>
                <a:gdLst>
                  <a:gd name="T0" fmla="*/ 0 w 76"/>
                  <a:gd name="T1" fmla="*/ 22 h 113"/>
                  <a:gd name="T2" fmla="*/ 0 w 76"/>
                  <a:gd name="T3" fmla="*/ 17 h 113"/>
                  <a:gd name="T4" fmla="*/ 2 w 76"/>
                  <a:gd name="T5" fmla="*/ 14 h 113"/>
                  <a:gd name="T6" fmla="*/ 4 w 76"/>
                  <a:gd name="T7" fmla="*/ 11 h 113"/>
                  <a:gd name="T8" fmla="*/ 6 w 76"/>
                  <a:gd name="T9" fmla="*/ 7 h 113"/>
                  <a:gd name="T10" fmla="*/ 8 w 76"/>
                  <a:gd name="T11" fmla="*/ 5 h 113"/>
                  <a:gd name="T12" fmla="*/ 11 w 76"/>
                  <a:gd name="T13" fmla="*/ 1 h 113"/>
                  <a:gd name="T14" fmla="*/ 15 w 76"/>
                  <a:gd name="T15" fmla="*/ 1 h 113"/>
                  <a:gd name="T16" fmla="*/ 20 w 76"/>
                  <a:gd name="T17" fmla="*/ 0 h 113"/>
                  <a:gd name="T18" fmla="*/ 20 w 76"/>
                  <a:gd name="T19" fmla="*/ 0 h 113"/>
                  <a:gd name="T20" fmla="*/ 22 w 76"/>
                  <a:gd name="T21" fmla="*/ 1 h 113"/>
                  <a:gd name="T22" fmla="*/ 26 w 76"/>
                  <a:gd name="T23" fmla="*/ 1 h 113"/>
                  <a:gd name="T24" fmla="*/ 27 w 76"/>
                  <a:gd name="T25" fmla="*/ 1 h 113"/>
                  <a:gd name="T26" fmla="*/ 29 w 76"/>
                  <a:gd name="T27" fmla="*/ 3 h 113"/>
                  <a:gd name="T28" fmla="*/ 33 w 76"/>
                  <a:gd name="T29" fmla="*/ 5 h 113"/>
                  <a:gd name="T30" fmla="*/ 33 w 76"/>
                  <a:gd name="T31" fmla="*/ 9 h 113"/>
                  <a:gd name="T32" fmla="*/ 35 w 76"/>
                  <a:gd name="T33" fmla="*/ 11 h 113"/>
                  <a:gd name="T34" fmla="*/ 26 w 76"/>
                  <a:gd name="T35" fmla="*/ 14 h 113"/>
                  <a:gd name="T36" fmla="*/ 26 w 76"/>
                  <a:gd name="T37" fmla="*/ 14 h 113"/>
                  <a:gd name="T38" fmla="*/ 24 w 76"/>
                  <a:gd name="T39" fmla="*/ 12 h 113"/>
                  <a:gd name="T40" fmla="*/ 24 w 76"/>
                  <a:gd name="T41" fmla="*/ 11 h 113"/>
                  <a:gd name="T42" fmla="*/ 24 w 76"/>
                  <a:gd name="T43" fmla="*/ 11 h 113"/>
                  <a:gd name="T44" fmla="*/ 22 w 76"/>
                  <a:gd name="T45" fmla="*/ 11 h 113"/>
                  <a:gd name="T46" fmla="*/ 22 w 76"/>
                  <a:gd name="T47" fmla="*/ 11 h 113"/>
                  <a:gd name="T48" fmla="*/ 20 w 76"/>
                  <a:gd name="T49" fmla="*/ 9 h 113"/>
                  <a:gd name="T50" fmla="*/ 18 w 76"/>
                  <a:gd name="T51" fmla="*/ 9 h 113"/>
                  <a:gd name="T52" fmla="*/ 18 w 76"/>
                  <a:gd name="T53" fmla="*/ 9 h 113"/>
                  <a:gd name="T54" fmla="*/ 17 w 76"/>
                  <a:gd name="T55" fmla="*/ 9 h 113"/>
                  <a:gd name="T56" fmla="*/ 15 w 76"/>
                  <a:gd name="T57" fmla="*/ 11 h 113"/>
                  <a:gd name="T58" fmla="*/ 15 w 76"/>
                  <a:gd name="T59" fmla="*/ 11 h 113"/>
                  <a:gd name="T60" fmla="*/ 13 w 76"/>
                  <a:gd name="T61" fmla="*/ 12 h 113"/>
                  <a:gd name="T62" fmla="*/ 11 w 76"/>
                  <a:gd name="T63" fmla="*/ 14 h 113"/>
                  <a:gd name="T64" fmla="*/ 11 w 76"/>
                  <a:gd name="T65" fmla="*/ 16 h 113"/>
                  <a:gd name="T66" fmla="*/ 9 w 76"/>
                  <a:gd name="T67" fmla="*/ 17 h 113"/>
                  <a:gd name="T68" fmla="*/ 9 w 76"/>
                  <a:gd name="T69" fmla="*/ 23 h 113"/>
                  <a:gd name="T70" fmla="*/ 11 w 76"/>
                  <a:gd name="T71" fmla="*/ 23 h 113"/>
                  <a:gd name="T72" fmla="*/ 13 w 76"/>
                  <a:gd name="T73" fmla="*/ 22 h 113"/>
                  <a:gd name="T74" fmla="*/ 17 w 76"/>
                  <a:gd name="T75" fmla="*/ 20 h 113"/>
                  <a:gd name="T76" fmla="*/ 20 w 76"/>
                  <a:gd name="T77" fmla="*/ 20 h 113"/>
                  <a:gd name="T78" fmla="*/ 24 w 76"/>
                  <a:gd name="T79" fmla="*/ 20 h 113"/>
                  <a:gd name="T80" fmla="*/ 27 w 76"/>
                  <a:gd name="T81" fmla="*/ 22 h 113"/>
                  <a:gd name="T82" fmla="*/ 31 w 76"/>
                  <a:gd name="T83" fmla="*/ 23 h 113"/>
                  <a:gd name="T84" fmla="*/ 33 w 76"/>
                  <a:gd name="T85" fmla="*/ 25 h 113"/>
                  <a:gd name="T86" fmla="*/ 35 w 76"/>
                  <a:gd name="T87" fmla="*/ 28 h 113"/>
                  <a:gd name="T88" fmla="*/ 35 w 76"/>
                  <a:gd name="T89" fmla="*/ 30 h 113"/>
                  <a:gd name="T90" fmla="*/ 35 w 76"/>
                  <a:gd name="T91" fmla="*/ 34 h 113"/>
                  <a:gd name="T92" fmla="*/ 35 w 76"/>
                  <a:gd name="T93" fmla="*/ 39 h 113"/>
                  <a:gd name="T94" fmla="*/ 35 w 76"/>
                  <a:gd name="T95" fmla="*/ 43 h 113"/>
                  <a:gd name="T96" fmla="*/ 33 w 76"/>
                  <a:gd name="T97" fmla="*/ 46 h 113"/>
                  <a:gd name="T98" fmla="*/ 29 w 76"/>
                  <a:gd name="T99" fmla="*/ 50 h 113"/>
                  <a:gd name="T100" fmla="*/ 26 w 76"/>
                  <a:gd name="T101" fmla="*/ 54 h 113"/>
                  <a:gd name="T102" fmla="*/ 18 w 76"/>
                  <a:gd name="T103" fmla="*/ 54 h 113"/>
                  <a:gd name="T104" fmla="*/ 17 w 76"/>
                  <a:gd name="T105" fmla="*/ 54 h 113"/>
                  <a:gd name="T106" fmla="*/ 11 w 76"/>
                  <a:gd name="T107" fmla="*/ 54 h 113"/>
                  <a:gd name="T108" fmla="*/ 8 w 76"/>
                  <a:gd name="T109" fmla="*/ 52 h 113"/>
                  <a:gd name="T110" fmla="*/ 4 w 76"/>
                  <a:gd name="T111" fmla="*/ 49 h 113"/>
                  <a:gd name="T112" fmla="*/ 2 w 76"/>
                  <a:gd name="T113" fmla="*/ 43 h 113"/>
                  <a:gd name="T114" fmla="*/ 0 w 76"/>
                  <a:gd name="T115" fmla="*/ 39 h 113"/>
                  <a:gd name="T116" fmla="*/ 0 w 76"/>
                  <a:gd name="T117" fmla="*/ 32 h 113"/>
                  <a:gd name="T118" fmla="*/ 0 w 76"/>
                  <a:gd name="T119" fmla="*/ 27 h 11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6" h="113">
                    <a:moveTo>
                      <a:pt x="0" y="45"/>
                    </a:moveTo>
                    <a:lnTo>
                      <a:pt x="0" y="45"/>
                    </a:lnTo>
                    <a:lnTo>
                      <a:pt x="0" y="36"/>
                    </a:lnTo>
                    <a:lnTo>
                      <a:pt x="0" y="34"/>
                    </a:lnTo>
                    <a:lnTo>
                      <a:pt x="4" y="29"/>
                    </a:lnTo>
                    <a:lnTo>
                      <a:pt x="4" y="25"/>
                    </a:lnTo>
                    <a:lnTo>
                      <a:pt x="9" y="22"/>
                    </a:lnTo>
                    <a:lnTo>
                      <a:pt x="9" y="18"/>
                    </a:lnTo>
                    <a:lnTo>
                      <a:pt x="13" y="14"/>
                    </a:lnTo>
                    <a:lnTo>
                      <a:pt x="13" y="11"/>
                    </a:lnTo>
                    <a:lnTo>
                      <a:pt x="17" y="11"/>
                    </a:lnTo>
                    <a:lnTo>
                      <a:pt x="20" y="7"/>
                    </a:lnTo>
                    <a:lnTo>
                      <a:pt x="24" y="2"/>
                    </a:lnTo>
                    <a:lnTo>
                      <a:pt x="28" y="2"/>
                    </a:lnTo>
                    <a:lnTo>
                      <a:pt x="33" y="2"/>
                    </a:lnTo>
                    <a:lnTo>
                      <a:pt x="37" y="2"/>
                    </a:lnTo>
                    <a:lnTo>
                      <a:pt x="44" y="0"/>
                    </a:lnTo>
                    <a:lnTo>
                      <a:pt x="48" y="0"/>
                    </a:lnTo>
                    <a:lnTo>
                      <a:pt x="48" y="2"/>
                    </a:lnTo>
                    <a:lnTo>
                      <a:pt x="52" y="2"/>
                    </a:lnTo>
                    <a:lnTo>
                      <a:pt x="57" y="2"/>
                    </a:lnTo>
                    <a:lnTo>
                      <a:pt x="59" y="2"/>
                    </a:lnTo>
                    <a:lnTo>
                      <a:pt x="64" y="7"/>
                    </a:lnTo>
                    <a:lnTo>
                      <a:pt x="68" y="11"/>
                    </a:lnTo>
                    <a:lnTo>
                      <a:pt x="72" y="11"/>
                    </a:lnTo>
                    <a:lnTo>
                      <a:pt x="72" y="14"/>
                    </a:lnTo>
                    <a:lnTo>
                      <a:pt x="72" y="18"/>
                    </a:lnTo>
                    <a:lnTo>
                      <a:pt x="76" y="22"/>
                    </a:lnTo>
                    <a:lnTo>
                      <a:pt x="76" y="29"/>
                    </a:lnTo>
                    <a:lnTo>
                      <a:pt x="57" y="29"/>
                    </a:lnTo>
                    <a:lnTo>
                      <a:pt x="57" y="25"/>
                    </a:lnTo>
                    <a:lnTo>
                      <a:pt x="52" y="25"/>
                    </a:lnTo>
                    <a:lnTo>
                      <a:pt x="52" y="22"/>
                    </a:lnTo>
                    <a:lnTo>
                      <a:pt x="48" y="22"/>
                    </a:lnTo>
                    <a:lnTo>
                      <a:pt x="44" y="18"/>
                    </a:lnTo>
                    <a:lnTo>
                      <a:pt x="40" y="18"/>
                    </a:lnTo>
                    <a:lnTo>
                      <a:pt x="37" y="18"/>
                    </a:lnTo>
                    <a:lnTo>
                      <a:pt x="33" y="22"/>
                    </a:lnTo>
                    <a:lnTo>
                      <a:pt x="28" y="22"/>
                    </a:lnTo>
                    <a:lnTo>
                      <a:pt x="28" y="25"/>
                    </a:lnTo>
                    <a:lnTo>
                      <a:pt x="24" y="29"/>
                    </a:lnTo>
                    <a:lnTo>
                      <a:pt x="24" y="34"/>
                    </a:lnTo>
                    <a:lnTo>
                      <a:pt x="24" y="36"/>
                    </a:lnTo>
                    <a:lnTo>
                      <a:pt x="20" y="36"/>
                    </a:lnTo>
                    <a:lnTo>
                      <a:pt x="20" y="41"/>
                    </a:lnTo>
                    <a:lnTo>
                      <a:pt x="20" y="48"/>
                    </a:lnTo>
                    <a:lnTo>
                      <a:pt x="24" y="48"/>
                    </a:lnTo>
                    <a:lnTo>
                      <a:pt x="24" y="45"/>
                    </a:lnTo>
                    <a:lnTo>
                      <a:pt x="28" y="45"/>
                    </a:lnTo>
                    <a:lnTo>
                      <a:pt x="33" y="45"/>
                    </a:lnTo>
                    <a:lnTo>
                      <a:pt x="37" y="41"/>
                    </a:lnTo>
                    <a:lnTo>
                      <a:pt x="40" y="41"/>
                    </a:lnTo>
                    <a:lnTo>
                      <a:pt x="44" y="41"/>
                    </a:lnTo>
                    <a:lnTo>
                      <a:pt x="48" y="41"/>
                    </a:lnTo>
                    <a:lnTo>
                      <a:pt x="52" y="41"/>
                    </a:lnTo>
                    <a:lnTo>
                      <a:pt x="57" y="41"/>
                    </a:lnTo>
                    <a:lnTo>
                      <a:pt x="59" y="45"/>
                    </a:lnTo>
                    <a:lnTo>
                      <a:pt x="64" y="45"/>
                    </a:lnTo>
                    <a:lnTo>
                      <a:pt x="68" y="48"/>
                    </a:lnTo>
                    <a:lnTo>
                      <a:pt x="68" y="52"/>
                    </a:lnTo>
                    <a:lnTo>
                      <a:pt x="72" y="52"/>
                    </a:lnTo>
                    <a:lnTo>
                      <a:pt x="76" y="59"/>
                    </a:lnTo>
                    <a:lnTo>
                      <a:pt x="76" y="63"/>
                    </a:lnTo>
                    <a:lnTo>
                      <a:pt x="76" y="68"/>
                    </a:lnTo>
                    <a:lnTo>
                      <a:pt x="76" y="71"/>
                    </a:lnTo>
                    <a:lnTo>
                      <a:pt x="76" y="75"/>
                    </a:lnTo>
                    <a:lnTo>
                      <a:pt x="76" y="82"/>
                    </a:lnTo>
                    <a:lnTo>
                      <a:pt x="76" y="86"/>
                    </a:lnTo>
                    <a:lnTo>
                      <a:pt x="76" y="90"/>
                    </a:lnTo>
                    <a:lnTo>
                      <a:pt x="72" y="93"/>
                    </a:lnTo>
                    <a:lnTo>
                      <a:pt x="72" y="97"/>
                    </a:lnTo>
                    <a:lnTo>
                      <a:pt x="68" y="102"/>
                    </a:lnTo>
                    <a:lnTo>
                      <a:pt x="64" y="105"/>
                    </a:lnTo>
                    <a:lnTo>
                      <a:pt x="59" y="109"/>
                    </a:lnTo>
                    <a:lnTo>
                      <a:pt x="57" y="113"/>
                    </a:lnTo>
                    <a:lnTo>
                      <a:pt x="48" y="113"/>
                    </a:lnTo>
                    <a:lnTo>
                      <a:pt x="40" y="113"/>
                    </a:lnTo>
                    <a:lnTo>
                      <a:pt x="37" y="113"/>
                    </a:lnTo>
                    <a:lnTo>
                      <a:pt x="33" y="113"/>
                    </a:lnTo>
                    <a:lnTo>
                      <a:pt x="24" y="113"/>
                    </a:lnTo>
                    <a:lnTo>
                      <a:pt x="20" y="109"/>
                    </a:lnTo>
                    <a:lnTo>
                      <a:pt x="17" y="109"/>
                    </a:lnTo>
                    <a:lnTo>
                      <a:pt x="13" y="105"/>
                    </a:lnTo>
                    <a:lnTo>
                      <a:pt x="9" y="102"/>
                    </a:lnTo>
                    <a:lnTo>
                      <a:pt x="4" y="97"/>
                    </a:lnTo>
                    <a:lnTo>
                      <a:pt x="4" y="90"/>
                    </a:lnTo>
                    <a:lnTo>
                      <a:pt x="4" y="86"/>
                    </a:lnTo>
                    <a:lnTo>
                      <a:pt x="0" y="82"/>
                    </a:lnTo>
                    <a:lnTo>
                      <a:pt x="0" y="75"/>
                    </a:lnTo>
                    <a:lnTo>
                      <a:pt x="0" y="68"/>
                    </a:lnTo>
                    <a:lnTo>
                      <a:pt x="0" y="63"/>
                    </a:lnTo>
                    <a:lnTo>
                      <a:pt x="0" y="56"/>
                    </a:lnTo>
                    <a:lnTo>
                      <a:pt x="0" y="4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080" name="Freeform 29"/>
              <p:cNvSpPr>
                <a:spLocks/>
              </p:cNvSpPr>
              <p:nvPr/>
            </p:nvSpPr>
            <p:spPr bwMode="auto">
              <a:xfrm>
                <a:off x="979" y="1860"/>
                <a:ext cx="18" cy="18"/>
              </a:xfrm>
              <a:custGeom>
                <a:avLst/>
                <a:gdLst>
                  <a:gd name="T0" fmla="*/ 0 w 37"/>
                  <a:gd name="T1" fmla="*/ 11 h 37"/>
                  <a:gd name="T2" fmla="*/ 0 w 37"/>
                  <a:gd name="T3" fmla="*/ 11 h 37"/>
                  <a:gd name="T4" fmla="*/ 0 w 37"/>
                  <a:gd name="T5" fmla="*/ 13 h 37"/>
                  <a:gd name="T6" fmla="*/ 2 w 37"/>
                  <a:gd name="T7" fmla="*/ 15 h 37"/>
                  <a:gd name="T8" fmla="*/ 2 w 37"/>
                  <a:gd name="T9" fmla="*/ 17 h 37"/>
                  <a:gd name="T10" fmla="*/ 4 w 37"/>
                  <a:gd name="T11" fmla="*/ 17 h 37"/>
                  <a:gd name="T12" fmla="*/ 4 w 37"/>
                  <a:gd name="T13" fmla="*/ 18 h 37"/>
                  <a:gd name="T14" fmla="*/ 6 w 37"/>
                  <a:gd name="T15" fmla="*/ 18 h 37"/>
                  <a:gd name="T16" fmla="*/ 8 w 37"/>
                  <a:gd name="T17" fmla="*/ 18 h 37"/>
                  <a:gd name="T18" fmla="*/ 8 w 37"/>
                  <a:gd name="T19" fmla="*/ 18 h 37"/>
                  <a:gd name="T20" fmla="*/ 10 w 37"/>
                  <a:gd name="T21" fmla="*/ 18 h 37"/>
                  <a:gd name="T22" fmla="*/ 12 w 37"/>
                  <a:gd name="T23" fmla="*/ 18 h 37"/>
                  <a:gd name="T24" fmla="*/ 14 w 37"/>
                  <a:gd name="T25" fmla="*/ 18 h 37"/>
                  <a:gd name="T26" fmla="*/ 14 w 37"/>
                  <a:gd name="T27" fmla="*/ 17 h 37"/>
                  <a:gd name="T28" fmla="*/ 16 w 37"/>
                  <a:gd name="T29" fmla="*/ 17 h 37"/>
                  <a:gd name="T30" fmla="*/ 16 w 37"/>
                  <a:gd name="T31" fmla="*/ 15 h 37"/>
                  <a:gd name="T32" fmla="*/ 18 w 37"/>
                  <a:gd name="T33" fmla="*/ 13 h 37"/>
                  <a:gd name="T34" fmla="*/ 18 w 37"/>
                  <a:gd name="T35" fmla="*/ 9 h 37"/>
                  <a:gd name="T36" fmla="*/ 18 w 37"/>
                  <a:gd name="T37" fmla="*/ 9 h 37"/>
                  <a:gd name="T38" fmla="*/ 18 w 37"/>
                  <a:gd name="T39" fmla="*/ 9 h 37"/>
                  <a:gd name="T40" fmla="*/ 18 w 37"/>
                  <a:gd name="T41" fmla="*/ 7 h 37"/>
                  <a:gd name="T42" fmla="*/ 16 w 37"/>
                  <a:gd name="T43" fmla="*/ 6 h 37"/>
                  <a:gd name="T44" fmla="*/ 16 w 37"/>
                  <a:gd name="T45" fmla="*/ 3 h 37"/>
                  <a:gd name="T46" fmla="*/ 14 w 37"/>
                  <a:gd name="T47" fmla="*/ 1 h 37"/>
                  <a:gd name="T48" fmla="*/ 12 w 37"/>
                  <a:gd name="T49" fmla="*/ 1 h 37"/>
                  <a:gd name="T50" fmla="*/ 12 w 37"/>
                  <a:gd name="T51" fmla="*/ 1 h 37"/>
                  <a:gd name="T52" fmla="*/ 10 w 37"/>
                  <a:gd name="T53" fmla="*/ 0 h 37"/>
                  <a:gd name="T54" fmla="*/ 8 w 37"/>
                  <a:gd name="T55" fmla="*/ 0 h 37"/>
                  <a:gd name="T56" fmla="*/ 6 w 37"/>
                  <a:gd name="T57" fmla="*/ 1 h 37"/>
                  <a:gd name="T58" fmla="*/ 4 w 37"/>
                  <a:gd name="T59" fmla="*/ 1 h 37"/>
                  <a:gd name="T60" fmla="*/ 4 w 37"/>
                  <a:gd name="T61" fmla="*/ 3 h 37"/>
                  <a:gd name="T62" fmla="*/ 2 w 37"/>
                  <a:gd name="T63" fmla="*/ 3 h 37"/>
                  <a:gd name="T64" fmla="*/ 2 w 37"/>
                  <a:gd name="T65" fmla="*/ 6 h 37"/>
                  <a:gd name="T66" fmla="*/ 0 w 37"/>
                  <a:gd name="T67" fmla="*/ 7 h 37"/>
                  <a:gd name="T68" fmla="*/ 0 w 37"/>
                  <a:gd name="T69" fmla="*/ 11 h 3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7" h="37">
                    <a:moveTo>
                      <a:pt x="0" y="23"/>
                    </a:moveTo>
                    <a:lnTo>
                      <a:pt x="0" y="23"/>
                    </a:lnTo>
                    <a:lnTo>
                      <a:pt x="0" y="26"/>
                    </a:lnTo>
                    <a:lnTo>
                      <a:pt x="4" y="30"/>
                    </a:lnTo>
                    <a:lnTo>
                      <a:pt x="4" y="34"/>
                    </a:lnTo>
                    <a:lnTo>
                      <a:pt x="8" y="34"/>
                    </a:lnTo>
                    <a:lnTo>
                      <a:pt x="8" y="37"/>
                    </a:lnTo>
                    <a:lnTo>
                      <a:pt x="13" y="37"/>
                    </a:lnTo>
                    <a:lnTo>
                      <a:pt x="17" y="37"/>
                    </a:lnTo>
                    <a:lnTo>
                      <a:pt x="20" y="37"/>
                    </a:lnTo>
                    <a:lnTo>
                      <a:pt x="24" y="37"/>
                    </a:lnTo>
                    <a:lnTo>
                      <a:pt x="28" y="37"/>
                    </a:lnTo>
                    <a:lnTo>
                      <a:pt x="28" y="34"/>
                    </a:lnTo>
                    <a:lnTo>
                      <a:pt x="32" y="34"/>
                    </a:lnTo>
                    <a:lnTo>
                      <a:pt x="32" y="30"/>
                    </a:lnTo>
                    <a:lnTo>
                      <a:pt x="37" y="26"/>
                    </a:lnTo>
                    <a:lnTo>
                      <a:pt x="37" y="19"/>
                    </a:lnTo>
                    <a:lnTo>
                      <a:pt x="37" y="15"/>
                    </a:lnTo>
                    <a:lnTo>
                      <a:pt x="32" y="12"/>
                    </a:lnTo>
                    <a:lnTo>
                      <a:pt x="32" y="7"/>
                    </a:lnTo>
                    <a:lnTo>
                      <a:pt x="28" y="3"/>
                    </a:lnTo>
                    <a:lnTo>
                      <a:pt x="24" y="3"/>
                    </a:lnTo>
                    <a:lnTo>
                      <a:pt x="20" y="0"/>
                    </a:lnTo>
                    <a:lnTo>
                      <a:pt x="17" y="0"/>
                    </a:lnTo>
                    <a:lnTo>
                      <a:pt x="13" y="3"/>
                    </a:lnTo>
                    <a:lnTo>
                      <a:pt x="8" y="3"/>
                    </a:lnTo>
                    <a:lnTo>
                      <a:pt x="8" y="7"/>
                    </a:lnTo>
                    <a:lnTo>
                      <a:pt x="4" y="7"/>
                    </a:lnTo>
                    <a:lnTo>
                      <a:pt x="4" y="12"/>
                    </a:lnTo>
                    <a:lnTo>
                      <a:pt x="0" y="15"/>
                    </a:lnTo>
                    <a:lnTo>
                      <a:pt x="0"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081" name="Freeform 30"/>
              <p:cNvSpPr>
                <a:spLocks/>
              </p:cNvSpPr>
              <p:nvPr/>
            </p:nvSpPr>
            <p:spPr bwMode="auto">
              <a:xfrm>
                <a:off x="473" y="1730"/>
                <a:ext cx="1028" cy="968"/>
              </a:xfrm>
              <a:custGeom>
                <a:avLst/>
                <a:gdLst>
                  <a:gd name="T0" fmla="*/ 0 w 2226"/>
                  <a:gd name="T1" fmla="*/ 484 h 2049"/>
                  <a:gd name="T2" fmla="*/ 514 w 2226"/>
                  <a:gd name="T3" fmla="*/ 0 h 2049"/>
                  <a:gd name="T4" fmla="*/ 1028 w 2226"/>
                  <a:gd name="T5" fmla="*/ 484 h 2049"/>
                  <a:gd name="T6" fmla="*/ 514 w 2226"/>
                  <a:gd name="T7" fmla="*/ 968 h 2049"/>
                  <a:gd name="T8" fmla="*/ 0 w 2226"/>
                  <a:gd name="T9" fmla="*/ 484 h 204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26" h="2049">
                    <a:moveTo>
                      <a:pt x="0" y="1024"/>
                    </a:moveTo>
                    <a:lnTo>
                      <a:pt x="1112" y="0"/>
                    </a:lnTo>
                    <a:lnTo>
                      <a:pt x="2226" y="1024"/>
                    </a:lnTo>
                    <a:lnTo>
                      <a:pt x="1112" y="2049"/>
                    </a:lnTo>
                    <a:lnTo>
                      <a:pt x="0" y="10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082" name="Freeform 31"/>
              <p:cNvSpPr>
                <a:spLocks/>
              </p:cNvSpPr>
              <p:nvPr/>
            </p:nvSpPr>
            <p:spPr bwMode="auto">
              <a:xfrm>
                <a:off x="489" y="1743"/>
                <a:ext cx="996" cy="941"/>
              </a:xfrm>
              <a:custGeom>
                <a:avLst/>
                <a:gdLst>
                  <a:gd name="T0" fmla="*/ 0 w 2160"/>
                  <a:gd name="T1" fmla="*/ 471 h 1988"/>
                  <a:gd name="T2" fmla="*/ 497 w 2160"/>
                  <a:gd name="T3" fmla="*/ 0 h 1988"/>
                  <a:gd name="T4" fmla="*/ 996 w 2160"/>
                  <a:gd name="T5" fmla="*/ 471 h 1988"/>
                  <a:gd name="T6" fmla="*/ 498 w 2160"/>
                  <a:gd name="T7" fmla="*/ 941 h 1988"/>
                  <a:gd name="T8" fmla="*/ 0 w 2160"/>
                  <a:gd name="T9" fmla="*/ 471 h 198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 h="1988">
                    <a:moveTo>
                      <a:pt x="0" y="994"/>
                    </a:moveTo>
                    <a:lnTo>
                      <a:pt x="1078" y="0"/>
                    </a:lnTo>
                    <a:lnTo>
                      <a:pt x="2160" y="994"/>
                    </a:lnTo>
                    <a:lnTo>
                      <a:pt x="1081" y="1988"/>
                    </a:lnTo>
                    <a:lnTo>
                      <a:pt x="0" y="99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083" name="Freeform 32"/>
              <p:cNvSpPr>
                <a:spLocks/>
              </p:cNvSpPr>
              <p:nvPr/>
            </p:nvSpPr>
            <p:spPr bwMode="auto">
              <a:xfrm>
                <a:off x="893" y="1866"/>
                <a:ext cx="173" cy="233"/>
              </a:xfrm>
              <a:custGeom>
                <a:avLst/>
                <a:gdLst>
                  <a:gd name="T0" fmla="*/ 111 w 375"/>
                  <a:gd name="T1" fmla="*/ 52 h 492"/>
                  <a:gd name="T2" fmla="*/ 107 w 375"/>
                  <a:gd name="T3" fmla="*/ 36 h 492"/>
                  <a:gd name="T4" fmla="*/ 111 w 375"/>
                  <a:gd name="T5" fmla="*/ 25 h 492"/>
                  <a:gd name="T6" fmla="*/ 126 w 375"/>
                  <a:gd name="T7" fmla="*/ 39 h 492"/>
                  <a:gd name="T8" fmla="*/ 138 w 375"/>
                  <a:gd name="T9" fmla="*/ 61 h 492"/>
                  <a:gd name="T10" fmla="*/ 143 w 375"/>
                  <a:gd name="T11" fmla="*/ 56 h 492"/>
                  <a:gd name="T12" fmla="*/ 151 w 375"/>
                  <a:gd name="T13" fmla="*/ 50 h 492"/>
                  <a:gd name="T14" fmla="*/ 157 w 375"/>
                  <a:gd name="T15" fmla="*/ 55 h 492"/>
                  <a:gd name="T16" fmla="*/ 161 w 375"/>
                  <a:gd name="T17" fmla="*/ 70 h 492"/>
                  <a:gd name="T18" fmla="*/ 157 w 375"/>
                  <a:gd name="T19" fmla="*/ 82 h 492"/>
                  <a:gd name="T20" fmla="*/ 151 w 375"/>
                  <a:gd name="T21" fmla="*/ 89 h 492"/>
                  <a:gd name="T22" fmla="*/ 145 w 375"/>
                  <a:gd name="T23" fmla="*/ 97 h 492"/>
                  <a:gd name="T24" fmla="*/ 148 w 375"/>
                  <a:gd name="T25" fmla="*/ 102 h 492"/>
                  <a:gd name="T26" fmla="*/ 157 w 375"/>
                  <a:gd name="T27" fmla="*/ 99 h 492"/>
                  <a:gd name="T28" fmla="*/ 167 w 375"/>
                  <a:gd name="T29" fmla="*/ 99 h 492"/>
                  <a:gd name="T30" fmla="*/ 156 w 375"/>
                  <a:gd name="T31" fmla="*/ 113 h 492"/>
                  <a:gd name="T32" fmla="*/ 149 w 375"/>
                  <a:gd name="T33" fmla="*/ 129 h 492"/>
                  <a:gd name="T34" fmla="*/ 157 w 375"/>
                  <a:gd name="T35" fmla="*/ 155 h 492"/>
                  <a:gd name="T36" fmla="*/ 149 w 375"/>
                  <a:gd name="T37" fmla="*/ 193 h 492"/>
                  <a:gd name="T38" fmla="*/ 134 w 375"/>
                  <a:gd name="T39" fmla="*/ 212 h 492"/>
                  <a:gd name="T40" fmla="*/ 130 w 375"/>
                  <a:gd name="T41" fmla="*/ 215 h 492"/>
                  <a:gd name="T42" fmla="*/ 123 w 375"/>
                  <a:gd name="T43" fmla="*/ 217 h 492"/>
                  <a:gd name="T44" fmla="*/ 129 w 375"/>
                  <a:gd name="T45" fmla="*/ 197 h 492"/>
                  <a:gd name="T46" fmla="*/ 132 w 375"/>
                  <a:gd name="T47" fmla="*/ 168 h 492"/>
                  <a:gd name="T48" fmla="*/ 120 w 375"/>
                  <a:gd name="T49" fmla="*/ 149 h 492"/>
                  <a:gd name="T50" fmla="*/ 96 w 375"/>
                  <a:gd name="T51" fmla="*/ 131 h 492"/>
                  <a:gd name="T52" fmla="*/ 80 w 375"/>
                  <a:gd name="T53" fmla="*/ 107 h 492"/>
                  <a:gd name="T54" fmla="*/ 72 w 375"/>
                  <a:gd name="T55" fmla="*/ 133 h 492"/>
                  <a:gd name="T56" fmla="*/ 72 w 375"/>
                  <a:gd name="T57" fmla="*/ 160 h 492"/>
                  <a:gd name="T58" fmla="*/ 63 w 375"/>
                  <a:gd name="T59" fmla="*/ 165 h 492"/>
                  <a:gd name="T60" fmla="*/ 60 w 375"/>
                  <a:gd name="T61" fmla="*/ 155 h 492"/>
                  <a:gd name="T62" fmla="*/ 55 w 375"/>
                  <a:gd name="T63" fmla="*/ 149 h 492"/>
                  <a:gd name="T64" fmla="*/ 48 w 375"/>
                  <a:gd name="T65" fmla="*/ 168 h 492"/>
                  <a:gd name="T66" fmla="*/ 50 w 375"/>
                  <a:gd name="T67" fmla="*/ 190 h 492"/>
                  <a:gd name="T68" fmla="*/ 72 w 375"/>
                  <a:gd name="T69" fmla="*/ 220 h 492"/>
                  <a:gd name="T70" fmla="*/ 120 w 375"/>
                  <a:gd name="T71" fmla="*/ 225 h 492"/>
                  <a:gd name="T72" fmla="*/ 20 w 375"/>
                  <a:gd name="T73" fmla="*/ 233 h 492"/>
                  <a:gd name="T74" fmla="*/ 12 w 375"/>
                  <a:gd name="T75" fmla="*/ 226 h 492"/>
                  <a:gd name="T76" fmla="*/ 43 w 375"/>
                  <a:gd name="T77" fmla="*/ 226 h 492"/>
                  <a:gd name="T78" fmla="*/ 48 w 375"/>
                  <a:gd name="T79" fmla="*/ 217 h 492"/>
                  <a:gd name="T80" fmla="*/ 26 w 375"/>
                  <a:gd name="T81" fmla="*/ 198 h 492"/>
                  <a:gd name="T82" fmla="*/ 9 w 375"/>
                  <a:gd name="T83" fmla="*/ 171 h 492"/>
                  <a:gd name="T84" fmla="*/ 4 w 375"/>
                  <a:gd name="T85" fmla="*/ 141 h 492"/>
                  <a:gd name="T86" fmla="*/ 11 w 375"/>
                  <a:gd name="T87" fmla="*/ 102 h 492"/>
                  <a:gd name="T88" fmla="*/ 22 w 375"/>
                  <a:gd name="T89" fmla="*/ 84 h 492"/>
                  <a:gd name="T90" fmla="*/ 28 w 375"/>
                  <a:gd name="T91" fmla="*/ 90 h 492"/>
                  <a:gd name="T92" fmla="*/ 31 w 375"/>
                  <a:gd name="T93" fmla="*/ 97 h 492"/>
                  <a:gd name="T94" fmla="*/ 31 w 375"/>
                  <a:gd name="T95" fmla="*/ 103 h 492"/>
                  <a:gd name="T96" fmla="*/ 30 w 375"/>
                  <a:gd name="T97" fmla="*/ 110 h 492"/>
                  <a:gd name="T98" fmla="*/ 35 w 375"/>
                  <a:gd name="T99" fmla="*/ 113 h 492"/>
                  <a:gd name="T100" fmla="*/ 39 w 375"/>
                  <a:gd name="T101" fmla="*/ 111 h 492"/>
                  <a:gd name="T102" fmla="*/ 43 w 375"/>
                  <a:gd name="T103" fmla="*/ 105 h 492"/>
                  <a:gd name="T104" fmla="*/ 33 w 375"/>
                  <a:gd name="T105" fmla="*/ 76 h 492"/>
                  <a:gd name="T106" fmla="*/ 31 w 375"/>
                  <a:gd name="T107" fmla="*/ 45 h 492"/>
                  <a:gd name="T108" fmla="*/ 43 w 375"/>
                  <a:gd name="T109" fmla="*/ 25 h 492"/>
                  <a:gd name="T110" fmla="*/ 58 w 375"/>
                  <a:gd name="T111" fmla="*/ 11 h 492"/>
                  <a:gd name="T112" fmla="*/ 71 w 375"/>
                  <a:gd name="T113" fmla="*/ 4 h 492"/>
                  <a:gd name="T114" fmla="*/ 91 w 375"/>
                  <a:gd name="T115" fmla="*/ 32 h 492"/>
                  <a:gd name="T116" fmla="*/ 110 w 375"/>
                  <a:gd name="T117" fmla="*/ 61 h 49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75" h="492">
                    <a:moveTo>
                      <a:pt x="238" y="129"/>
                    </a:moveTo>
                    <a:lnTo>
                      <a:pt x="238" y="129"/>
                    </a:lnTo>
                    <a:lnTo>
                      <a:pt x="241" y="123"/>
                    </a:lnTo>
                    <a:lnTo>
                      <a:pt x="241" y="119"/>
                    </a:lnTo>
                    <a:lnTo>
                      <a:pt x="241" y="112"/>
                    </a:lnTo>
                    <a:lnTo>
                      <a:pt x="241" y="109"/>
                    </a:lnTo>
                    <a:lnTo>
                      <a:pt x="241" y="106"/>
                    </a:lnTo>
                    <a:lnTo>
                      <a:pt x="238" y="99"/>
                    </a:lnTo>
                    <a:lnTo>
                      <a:pt x="238" y="95"/>
                    </a:lnTo>
                    <a:lnTo>
                      <a:pt x="238" y="92"/>
                    </a:lnTo>
                    <a:lnTo>
                      <a:pt x="233" y="85"/>
                    </a:lnTo>
                    <a:lnTo>
                      <a:pt x="233" y="82"/>
                    </a:lnTo>
                    <a:lnTo>
                      <a:pt x="231" y="75"/>
                    </a:lnTo>
                    <a:lnTo>
                      <a:pt x="231" y="70"/>
                    </a:lnTo>
                    <a:lnTo>
                      <a:pt x="231" y="65"/>
                    </a:lnTo>
                    <a:lnTo>
                      <a:pt x="231" y="60"/>
                    </a:lnTo>
                    <a:lnTo>
                      <a:pt x="231" y="51"/>
                    </a:lnTo>
                    <a:lnTo>
                      <a:pt x="233" y="53"/>
                    </a:lnTo>
                    <a:lnTo>
                      <a:pt x="241" y="53"/>
                    </a:lnTo>
                    <a:lnTo>
                      <a:pt x="245" y="58"/>
                    </a:lnTo>
                    <a:lnTo>
                      <a:pt x="252" y="60"/>
                    </a:lnTo>
                    <a:lnTo>
                      <a:pt x="256" y="65"/>
                    </a:lnTo>
                    <a:lnTo>
                      <a:pt x="260" y="68"/>
                    </a:lnTo>
                    <a:lnTo>
                      <a:pt x="267" y="70"/>
                    </a:lnTo>
                    <a:lnTo>
                      <a:pt x="272" y="78"/>
                    </a:lnTo>
                    <a:lnTo>
                      <a:pt x="274" y="82"/>
                    </a:lnTo>
                    <a:lnTo>
                      <a:pt x="279" y="87"/>
                    </a:lnTo>
                    <a:lnTo>
                      <a:pt x="282" y="95"/>
                    </a:lnTo>
                    <a:lnTo>
                      <a:pt x="286" y="102"/>
                    </a:lnTo>
                    <a:lnTo>
                      <a:pt x="290" y="109"/>
                    </a:lnTo>
                    <a:lnTo>
                      <a:pt x="293" y="112"/>
                    </a:lnTo>
                    <a:lnTo>
                      <a:pt x="297" y="119"/>
                    </a:lnTo>
                    <a:lnTo>
                      <a:pt x="300" y="129"/>
                    </a:lnTo>
                    <a:lnTo>
                      <a:pt x="304" y="126"/>
                    </a:lnTo>
                    <a:lnTo>
                      <a:pt x="308" y="123"/>
                    </a:lnTo>
                    <a:lnTo>
                      <a:pt x="311" y="119"/>
                    </a:lnTo>
                    <a:lnTo>
                      <a:pt x="315" y="116"/>
                    </a:lnTo>
                    <a:lnTo>
                      <a:pt x="315" y="112"/>
                    </a:lnTo>
                    <a:lnTo>
                      <a:pt x="320" y="109"/>
                    </a:lnTo>
                    <a:lnTo>
                      <a:pt x="322" y="109"/>
                    </a:lnTo>
                    <a:lnTo>
                      <a:pt x="327" y="106"/>
                    </a:lnTo>
                    <a:lnTo>
                      <a:pt x="330" y="106"/>
                    </a:lnTo>
                    <a:lnTo>
                      <a:pt x="334" y="106"/>
                    </a:lnTo>
                    <a:lnTo>
                      <a:pt x="338" y="109"/>
                    </a:lnTo>
                    <a:lnTo>
                      <a:pt x="341" y="112"/>
                    </a:lnTo>
                    <a:lnTo>
                      <a:pt x="341" y="116"/>
                    </a:lnTo>
                    <a:lnTo>
                      <a:pt x="345" y="123"/>
                    </a:lnTo>
                    <a:lnTo>
                      <a:pt x="345" y="126"/>
                    </a:lnTo>
                    <a:lnTo>
                      <a:pt x="345" y="129"/>
                    </a:lnTo>
                    <a:lnTo>
                      <a:pt x="349" y="133"/>
                    </a:lnTo>
                    <a:lnTo>
                      <a:pt x="349" y="136"/>
                    </a:lnTo>
                    <a:lnTo>
                      <a:pt x="349" y="140"/>
                    </a:lnTo>
                    <a:lnTo>
                      <a:pt x="349" y="147"/>
                    </a:lnTo>
                    <a:lnTo>
                      <a:pt x="349" y="150"/>
                    </a:lnTo>
                    <a:lnTo>
                      <a:pt x="345" y="153"/>
                    </a:lnTo>
                    <a:lnTo>
                      <a:pt x="345" y="157"/>
                    </a:lnTo>
                    <a:lnTo>
                      <a:pt x="345" y="164"/>
                    </a:lnTo>
                    <a:lnTo>
                      <a:pt x="345" y="167"/>
                    </a:lnTo>
                    <a:lnTo>
                      <a:pt x="341" y="174"/>
                    </a:lnTo>
                    <a:lnTo>
                      <a:pt x="338" y="177"/>
                    </a:lnTo>
                    <a:lnTo>
                      <a:pt x="334" y="181"/>
                    </a:lnTo>
                    <a:lnTo>
                      <a:pt x="334" y="184"/>
                    </a:lnTo>
                    <a:lnTo>
                      <a:pt x="330" y="184"/>
                    </a:lnTo>
                    <a:lnTo>
                      <a:pt x="327" y="188"/>
                    </a:lnTo>
                    <a:lnTo>
                      <a:pt x="322" y="191"/>
                    </a:lnTo>
                    <a:lnTo>
                      <a:pt x="322" y="194"/>
                    </a:lnTo>
                    <a:lnTo>
                      <a:pt x="320" y="194"/>
                    </a:lnTo>
                    <a:lnTo>
                      <a:pt x="315" y="198"/>
                    </a:lnTo>
                    <a:lnTo>
                      <a:pt x="315" y="201"/>
                    </a:lnTo>
                    <a:lnTo>
                      <a:pt x="315" y="205"/>
                    </a:lnTo>
                    <a:lnTo>
                      <a:pt x="311" y="205"/>
                    </a:lnTo>
                    <a:lnTo>
                      <a:pt x="311" y="208"/>
                    </a:lnTo>
                    <a:lnTo>
                      <a:pt x="311" y="211"/>
                    </a:lnTo>
                    <a:lnTo>
                      <a:pt x="315" y="211"/>
                    </a:lnTo>
                    <a:lnTo>
                      <a:pt x="320" y="215"/>
                    </a:lnTo>
                    <a:lnTo>
                      <a:pt x="322" y="215"/>
                    </a:lnTo>
                    <a:lnTo>
                      <a:pt x="327" y="215"/>
                    </a:lnTo>
                    <a:lnTo>
                      <a:pt x="330" y="215"/>
                    </a:lnTo>
                    <a:lnTo>
                      <a:pt x="334" y="211"/>
                    </a:lnTo>
                    <a:lnTo>
                      <a:pt x="338" y="211"/>
                    </a:lnTo>
                    <a:lnTo>
                      <a:pt x="341" y="208"/>
                    </a:lnTo>
                    <a:lnTo>
                      <a:pt x="345" y="208"/>
                    </a:lnTo>
                    <a:lnTo>
                      <a:pt x="349" y="208"/>
                    </a:lnTo>
                    <a:lnTo>
                      <a:pt x="349" y="205"/>
                    </a:lnTo>
                    <a:lnTo>
                      <a:pt x="352" y="205"/>
                    </a:lnTo>
                    <a:lnTo>
                      <a:pt x="356" y="205"/>
                    </a:lnTo>
                    <a:lnTo>
                      <a:pt x="361" y="208"/>
                    </a:lnTo>
                    <a:lnTo>
                      <a:pt x="361" y="215"/>
                    </a:lnTo>
                    <a:lnTo>
                      <a:pt x="361" y="218"/>
                    </a:lnTo>
                    <a:lnTo>
                      <a:pt x="356" y="225"/>
                    </a:lnTo>
                    <a:lnTo>
                      <a:pt x="352" y="228"/>
                    </a:lnTo>
                    <a:lnTo>
                      <a:pt x="349" y="232"/>
                    </a:lnTo>
                    <a:lnTo>
                      <a:pt x="341" y="235"/>
                    </a:lnTo>
                    <a:lnTo>
                      <a:pt x="338" y="239"/>
                    </a:lnTo>
                    <a:lnTo>
                      <a:pt x="330" y="242"/>
                    </a:lnTo>
                    <a:lnTo>
                      <a:pt x="327" y="249"/>
                    </a:lnTo>
                    <a:lnTo>
                      <a:pt x="322" y="252"/>
                    </a:lnTo>
                    <a:lnTo>
                      <a:pt x="320" y="256"/>
                    </a:lnTo>
                    <a:lnTo>
                      <a:pt x="320" y="259"/>
                    </a:lnTo>
                    <a:lnTo>
                      <a:pt x="320" y="266"/>
                    </a:lnTo>
                    <a:lnTo>
                      <a:pt x="322" y="273"/>
                    </a:lnTo>
                    <a:lnTo>
                      <a:pt x="330" y="283"/>
                    </a:lnTo>
                    <a:lnTo>
                      <a:pt x="334" y="286"/>
                    </a:lnTo>
                    <a:lnTo>
                      <a:pt x="338" y="297"/>
                    </a:lnTo>
                    <a:lnTo>
                      <a:pt x="341" y="307"/>
                    </a:lnTo>
                    <a:lnTo>
                      <a:pt x="341" y="317"/>
                    </a:lnTo>
                    <a:lnTo>
                      <a:pt x="341" y="327"/>
                    </a:lnTo>
                    <a:lnTo>
                      <a:pt x="341" y="341"/>
                    </a:lnTo>
                    <a:lnTo>
                      <a:pt x="341" y="351"/>
                    </a:lnTo>
                    <a:lnTo>
                      <a:pt x="341" y="361"/>
                    </a:lnTo>
                    <a:lnTo>
                      <a:pt x="338" y="372"/>
                    </a:lnTo>
                    <a:lnTo>
                      <a:pt x="334" y="385"/>
                    </a:lnTo>
                    <a:lnTo>
                      <a:pt x="330" y="395"/>
                    </a:lnTo>
                    <a:lnTo>
                      <a:pt x="322" y="407"/>
                    </a:lnTo>
                    <a:lnTo>
                      <a:pt x="320" y="416"/>
                    </a:lnTo>
                    <a:lnTo>
                      <a:pt x="311" y="426"/>
                    </a:lnTo>
                    <a:lnTo>
                      <a:pt x="304" y="433"/>
                    </a:lnTo>
                    <a:lnTo>
                      <a:pt x="293" y="448"/>
                    </a:lnTo>
                    <a:lnTo>
                      <a:pt x="290" y="448"/>
                    </a:lnTo>
                    <a:lnTo>
                      <a:pt x="290" y="450"/>
                    </a:lnTo>
                    <a:lnTo>
                      <a:pt x="286" y="450"/>
                    </a:lnTo>
                    <a:lnTo>
                      <a:pt x="282" y="453"/>
                    </a:lnTo>
                    <a:lnTo>
                      <a:pt x="279" y="458"/>
                    </a:lnTo>
                    <a:lnTo>
                      <a:pt x="274" y="458"/>
                    </a:lnTo>
                    <a:lnTo>
                      <a:pt x="272" y="458"/>
                    </a:lnTo>
                    <a:lnTo>
                      <a:pt x="267" y="458"/>
                    </a:lnTo>
                    <a:lnTo>
                      <a:pt x="267" y="453"/>
                    </a:lnTo>
                    <a:lnTo>
                      <a:pt x="272" y="448"/>
                    </a:lnTo>
                    <a:lnTo>
                      <a:pt x="272" y="441"/>
                    </a:lnTo>
                    <a:lnTo>
                      <a:pt x="274" y="433"/>
                    </a:lnTo>
                    <a:lnTo>
                      <a:pt x="274" y="424"/>
                    </a:lnTo>
                    <a:lnTo>
                      <a:pt x="279" y="416"/>
                    </a:lnTo>
                    <a:lnTo>
                      <a:pt x="282" y="407"/>
                    </a:lnTo>
                    <a:lnTo>
                      <a:pt x="282" y="399"/>
                    </a:lnTo>
                    <a:lnTo>
                      <a:pt x="286" y="390"/>
                    </a:lnTo>
                    <a:lnTo>
                      <a:pt x="286" y="382"/>
                    </a:lnTo>
                    <a:lnTo>
                      <a:pt x="286" y="372"/>
                    </a:lnTo>
                    <a:lnTo>
                      <a:pt x="290" y="365"/>
                    </a:lnTo>
                    <a:lnTo>
                      <a:pt x="286" y="355"/>
                    </a:lnTo>
                    <a:lnTo>
                      <a:pt x="286" y="348"/>
                    </a:lnTo>
                    <a:lnTo>
                      <a:pt x="282" y="341"/>
                    </a:lnTo>
                    <a:lnTo>
                      <a:pt x="279" y="331"/>
                    </a:lnTo>
                    <a:lnTo>
                      <a:pt x="274" y="327"/>
                    </a:lnTo>
                    <a:lnTo>
                      <a:pt x="267" y="320"/>
                    </a:lnTo>
                    <a:lnTo>
                      <a:pt x="260" y="314"/>
                    </a:lnTo>
                    <a:lnTo>
                      <a:pt x="252" y="310"/>
                    </a:lnTo>
                    <a:lnTo>
                      <a:pt x="245" y="303"/>
                    </a:lnTo>
                    <a:lnTo>
                      <a:pt x="238" y="297"/>
                    </a:lnTo>
                    <a:lnTo>
                      <a:pt x="231" y="293"/>
                    </a:lnTo>
                    <a:lnTo>
                      <a:pt x="222" y="286"/>
                    </a:lnTo>
                    <a:lnTo>
                      <a:pt x="215" y="280"/>
                    </a:lnTo>
                    <a:lnTo>
                      <a:pt x="208" y="276"/>
                    </a:lnTo>
                    <a:lnTo>
                      <a:pt x="201" y="269"/>
                    </a:lnTo>
                    <a:lnTo>
                      <a:pt x="197" y="263"/>
                    </a:lnTo>
                    <a:lnTo>
                      <a:pt x="190" y="256"/>
                    </a:lnTo>
                    <a:lnTo>
                      <a:pt x="185" y="249"/>
                    </a:lnTo>
                    <a:lnTo>
                      <a:pt x="178" y="239"/>
                    </a:lnTo>
                    <a:lnTo>
                      <a:pt x="174" y="225"/>
                    </a:lnTo>
                    <a:lnTo>
                      <a:pt x="171" y="232"/>
                    </a:lnTo>
                    <a:lnTo>
                      <a:pt x="167" y="239"/>
                    </a:lnTo>
                    <a:lnTo>
                      <a:pt x="164" y="246"/>
                    </a:lnTo>
                    <a:lnTo>
                      <a:pt x="160" y="256"/>
                    </a:lnTo>
                    <a:lnTo>
                      <a:pt x="160" y="263"/>
                    </a:lnTo>
                    <a:lnTo>
                      <a:pt x="156" y="269"/>
                    </a:lnTo>
                    <a:lnTo>
                      <a:pt x="156" y="280"/>
                    </a:lnTo>
                    <a:lnTo>
                      <a:pt x="156" y="286"/>
                    </a:lnTo>
                    <a:lnTo>
                      <a:pt x="156" y="293"/>
                    </a:lnTo>
                    <a:lnTo>
                      <a:pt x="156" y="303"/>
                    </a:lnTo>
                    <a:lnTo>
                      <a:pt x="156" y="310"/>
                    </a:lnTo>
                    <a:lnTo>
                      <a:pt x="156" y="320"/>
                    </a:lnTo>
                    <a:lnTo>
                      <a:pt x="156" y="327"/>
                    </a:lnTo>
                    <a:lnTo>
                      <a:pt x="156" y="338"/>
                    </a:lnTo>
                    <a:lnTo>
                      <a:pt x="156" y="344"/>
                    </a:lnTo>
                    <a:lnTo>
                      <a:pt x="153" y="355"/>
                    </a:lnTo>
                    <a:lnTo>
                      <a:pt x="149" y="355"/>
                    </a:lnTo>
                    <a:lnTo>
                      <a:pt x="145" y="355"/>
                    </a:lnTo>
                    <a:lnTo>
                      <a:pt x="142" y="351"/>
                    </a:lnTo>
                    <a:lnTo>
                      <a:pt x="137" y="348"/>
                    </a:lnTo>
                    <a:lnTo>
                      <a:pt x="133" y="344"/>
                    </a:lnTo>
                    <a:lnTo>
                      <a:pt x="133" y="341"/>
                    </a:lnTo>
                    <a:lnTo>
                      <a:pt x="133" y="338"/>
                    </a:lnTo>
                    <a:lnTo>
                      <a:pt x="130" y="334"/>
                    </a:lnTo>
                    <a:lnTo>
                      <a:pt x="130" y="331"/>
                    </a:lnTo>
                    <a:lnTo>
                      <a:pt x="130" y="327"/>
                    </a:lnTo>
                    <a:lnTo>
                      <a:pt x="130" y="324"/>
                    </a:lnTo>
                    <a:lnTo>
                      <a:pt x="126" y="320"/>
                    </a:lnTo>
                    <a:lnTo>
                      <a:pt x="126" y="317"/>
                    </a:lnTo>
                    <a:lnTo>
                      <a:pt x="123" y="314"/>
                    </a:lnTo>
                    <a:lnTo>
                      <a:pt x="119" y="310"/>
                    </a:lnTo>
                    <a:lnTo>
                      <a:pt x="119" y="314"/>
                    </a:lnTo>
                    <a:lnTo>
                      <a:pt x="115" y="320"/>
                    </a:lnTo>
                    <a:lnTo>
                      <a:pt x="112" y="324"/>
                    </a:lnTo>
                    <a:lnTo>
                      <a:pt x="108" y="331"/>
                    </a:lnTo>
                    <a:lnTo>
                      <a:pt x="108" y="338"/>
                    </a:lnTo>
                    <a:lnTo>
                      <a:pt x="105" y="344"/>
                    </a:lnTo>
                    <a:lnTo>
                      <a:pt x="105" y="351"/>
                    </a:lnTo>
                    <a:lnTo>
                      <a:pt x="105" y="355"/>
                    </a:lnTo>
                    <a:lnTo>
                      <a:pt x="105" y="361"/>
                    </a:lnTo>
                    <a:lnTo>
                      <a:pt x="105" y="368"/>
                    </a:lnTo>
                    <a:lnTo>
                      <a:pt x="105" y="375"/>
                    </a:lnTo>
                    <a:lnTo>
                      <a:pt x="105" y="382"/>
                    </a:lnTo>
                    <a:lnTo>
                      <a:pt x="105" y="390"/>
                    </a:lnTo>
                    <a:lnTo>
                      <a:pt x="105" y="395"/>
                    </a:lnTo>
                    <a:lnTo>
                      <a:pt x="108" y="402"/>
                    </a:lnTo>
                    <a:lnTo>
                      <a:pt x="108" y="412"/>
                    </a:lnTo>
                    <a:lnTo>
                      <a:pt x="112" y="424"/>
                    </a:lnTo>
                    <a:lnTo>
                      <a:pt x="123" y="436"/>
                    </a:lnTo>
                    <a:lnTo>
                      <a:pt x="130" y="448"/>
                    </a:lnTo>
                    <a:lnTo>
                      <a:pt x="142" y="458"/>
                    </a:lnTo>
                    <a:lnTo>
                      <a:pt x="156" y="465"/>
                    </a:lnTo>
                    <a:lnTo>
                      <a:pt x="167" y="470"/>
                    </a:lnTo>
                    <a:lnTo>
                      <a:pt x="183" y="475"/>
                    </a:lnTo>
                    <a:lnTo>
                      <a:pt x="197" y="475"/>
                    </a:lnTo>
                    <a:lnTo>
                      <a:pt x="212" y="475"/>
                    </a:lnTo>
                    <a:lnTo>
                      <a:pt x="226" y="475"/>
                    </a:lnTo>
                    <a:lnTo>
                      <a:pt x="245" y="475"/>
                    </a:lnTo>
                    <a:lnTo>
                      <a:pt x="260" y="475"/>
                    </a:lnTo>
                    <a:lnTo>
                      <a:pt x="279" y="475"/>
                    </a:lnTo>
                    <a:lnTo>
                      <a:pt x="293" y="475"/>
                    </a:lnTo>
                    <a:lnTo>
                      <a:pt x="311" y="477"/>
                    </a:lnTo>
                    <a:lnTo>
                      <a:pt x="334" y="482"/>
                    </a:lnTo>
                    <a:lnTo>
                      <a:pt x="363" y="482"/>
                    </a:lnTo>
                    <a:lnTo>
                      <a:pt x="375" y="492"/>
                    </a:lnTo>
                    <a:lnTo>
                      <a:pt x="44" y="492"/>
                    </a:lnTo>
                    <a:lnTo>
                      <a:pt x="0" y="487"/>
                    </a:lnTo>
                    <a:lnTo>
                      <a:pt x="8" y="482"/>
                    </a:lnTo>
                    <a:lnTo>
                      <a:pt x="12" y="477"/>
                    </a:lnTo>
                    <a:lnTo>
                      <a:pt x="19" y="477"/>
                    </a:lnTo>
                    <a:lnTo>
                      <a:pt x="26" y="477"/>
                    </a:lnTo>
                    <a:lnTo>
                      <a:pt x="37" y="477"/>
                    </a:lnTo>
                    <a:lnTo>
                      <a:pt x="48" y="477"/>
                    </a:lnTo>
                    <a:lnTo>
                      <a:pt x="57" y="477"/>
                    </a:lnTo>
                    <a:lnTo>
                      <a:pt x="67" y="477"/>
                    </a:lnTo>
                    <a:lnTo>
                      <a:pt x="78" y="477"/>
                    </a:lnTo>
                    <a:lnTo>
                      <a:pt x="85" y="477"/>
                    </a:lnTo>
                    <a:lnTo>
                      <a:pt x="94" y="477"/>
                    </a:lnTo>
                    <a:lnTo>
                      <a:pt x="101" y="475"/>
                    </a:lnTo>
                    <a:lnTo>
                      <a:pt x="108" y="475"/>
                    </a:lnTo>
                    <a:lnTo>
                      <a:pt x="115" y="470"/>
                    </a:lnTo>
                    <a:lnTo>
                      <a:pt x="119" y="460"/>
                    </a:lnTo>
                    <a:lnTo>
                      <a:pt x="115" y="460"/>
                    </a:lnTo>
                    <a:lnTo>
                      <a:pt x="105" y="458"/>
                    </a:lnTo>
                    <a:lnTo>
                      <a:pt x="96" y="453"/>
                    </a:lnTo>
                    <a:lnTo>
                      <a:pt x="89" y="450"/>
                    </a:lnTo>
                    <a:lnTo>
                      <a:pt x="82" y="443"/>
                    </a:lnTo>
                    <a:lnTo>
                      <a:pt x="75" y="441"/>
                    </a:lnTo>
                    <a:lnTo>
                      <a:pt x="71" y="433"/>
                    </a:lnTo>
                    <a:lnTo>
                      <a:pt x="64" y="426"/>
                    </a:lnTo>
                    <a:lnTo>
                      <a:pt x="57" y="419"/>
                    </a:lnTo>
                    <a:lnTo>
                      <a:pt x="53" y="412"/>
                    </a:lnTo>
                    <a:lnTo>
                      <a:pt x="44" y="407"/>
                    </a:lnTo>
                    <a:lnTo>
                      <a:pt x="41" y="399"/>
                    </a:lnTo>
                    <a:lnTo>
                      <a:pt x="37" y="390"/>
                    </a:lnTo>
                    <a:lnTo>
                      <a:pt x="30" y="382"/>
                    </a:lnTo>
                    <a:lnTo>
                      <a:pt x="26" y="375"/>
                    </a:lnTo>
                    <a:lnTo>
                      <a:pt x="19" y="361"/>
                    </a:lnTo>
                    <a:lnTo>
                      <a:pt x="16" y="358"/>
                    </a:lnTo>
                    <a:lnTo>
                      <a:pt x="12" y="344"/>
                    </a:lnTo>
                    <a:lnTo>
                      <a:pt x="12" y="334"/>
                    </a:lnTo>
                    <a:lnTo>
                      <a:pt x="8" y="320"/>
                    </a:lnTo>
                    <a:lnTo>
                      <a:pt x="8" y="310"/>
                    </a:lnTo>
                    <a:lnTo>
                      <a:pt x="8" y="297"/>
                    </a:lnTo>
                    <a:lnTo>
                      <a:pt x="8" y="286"/>
                    </a:lnTo>
                    <a:lnTo>
                      <a:pt x="8" y="273"/>
                    </a:lnTo>
                    <a:lnTo>
                      <a:pt x="12" y="263"/>
                    </a:lnTo>
                    <a:lnTo>
                      <a:pt x="12" y="249"/>
                    </a:lnTo>
                    <a:lnTo>
                      <a:pt x="16" y="239"/>
                    </a:lnTo>
                    <a:lnTo>
                      <a:pt x="19" y="228"/>
                    </a:lnTo>
                    <a:lnTo>
                      <a:pt x="23" y="215"/>
                    </a:lnTo>
                    <a:lnTo>
                      <a:pt x="26" y="205"/>
                    </a:lnTo>
                    <a:lnTo>
                      <a:pt x="34" y="194"/>
                    </a:lnTo>
                    <a:lnTo>
                      <a:pt x="41" y="177"/>
                    </a:lnTo>
                    <a:lnTo>
                      <a:pt x="44" y="177"/>
                    </a:lnTo>
                    <a:lnTo>
                      <a:pt x="48" y="177"/>
                    </a:lnTo>
                    <a:lnTo>
                      <a:pt x="53" y="181"/>
                    </a:lnTo>
                    <a:lnTo>
                      <a:pt x="57" y="184"/>
                    </a:lnTo>
                    <a:lnTo>
                      <a:pt x="57" y="188"/>
                    </a:lnTo>
                    <a:lnTo>
                      <a:pt x="60" y="191"/>
                    </a:lnTo>
                    <a:lnTo>
                      <a:pt x="60" y="194"/>
                    </a:lnTo>
                    <a:lnTo>
                      <a:pt x="64" y="198"/>
                    </a:lnTo>
                    <a:lnTo>
                      <a:pt x="64" y="201"/>
                    </a:lnTo>
                    <a:lnTo>
                      <a:pt x="67" y="205"/>
                    </a:lnTo>
                    <a:lnTo>
                      <a:pt x="67" y="208"/>
                    </a:lnTo>
                    <a:lnTo>
                      <a:pt x="67" y="211"/>
                    </a:lnTo>
                    <a:lnTo>
                      <a:pt x="67" y="215"/>
                    </a:lnTo>
                    <a:lnTo>
                      <a:pt x="67" y="218"/>
                    </a:lnTo>
                    <a:lnTo>
                      <a:pt x="67" y="222"/>
                    </a:lnTo>
                    <a:lnTo>
                      <a:pt x="64" y="222"/>
                    </a:lnTo>
                    <a:lnTo>
                      <a:pt x="64" y="225"/>
                    </a:lnTo>
                    <a:lnTo>
                      <a:pt x="64" y="228"/>
                    </a:lnTo>
                    <a:lnTo>
                      <a:pt x="64" y="232"/>
                    </a:lnTo>
                    <a:lnTo>
                      <a:pt x="64" y="235"/>
                    </a:lnTo>
                    <a:lnTo>
                      <a:pt x="67" y="239"/>
                    </a:lnTo>
                    <a:lnTo>
                      <a:pt x="71" y="239"/>
                    </a:lnTo>
                    <a:lnTo>
                      <a:pt x="75" y="239"/>
                    </a:lnTo>
                    <a:lnTo>
                      <a:pt x="78" y="239"/>
                    </a:lnTo>
                    <a:lnTo>
                      <a:pt x="82" y="235"/>
                    </a:lnTo>
                    <a:lnTo>
                      <a:pt x="85" y="235"/>
                    </a:lnTo>
                    <a:lnTo>
                      <a:pt x="89" y="232"/>
                    </a:lnTo>
                    <a:lnTo>
                      <a:pt x="94" y="228"/>
                    </a:lnTo>
                    <a:lnTo>
                      <a:pt x="94" y="225"/>
                    </a:lnTo>
                    <a:lnTo>
                      <a:pt x="94" y="222"/>
                    </a:lnTo>
                    <a:lnTo>
                      <a:pt x="89" y="215"/>
                    </a:lnTo>
                    <a:lnTo>
                      <a:pt x="85" y="208"/>
                    </a:lnTo>
                    <a:lnTo>
                      <a:pt x="82" y="198"/>
                    </a:lnTo>
                    <a:lnTo>
                      <a:pt x="78" y="188"/>
                    </a:lnTo>
                    <a:lnTo>
                      <a:pt x="75" y="181"/>
                    </a:lnTo>
                    <a:lnTo>
                      <a:pt x="71" y="170"/>
                    </a:lnTo>
                    <a:lnTo>
                      <a:pt x="71" y="160"/>
                    </a:lnTo>
                    <a:lnTo>
                      <a:pt x="67" y="153"/>
                    </a:lnTo>
                    <a:lnTo>
                      <a:pt x="67" y="143"/>
                    </a:lnTo>
                    <a:lnTo>
                      <a:pt x="67" y="133"/>
                    </a:lnTo>
                    <a:lnTo>
                      <a:pt x="67" y="123"/>
                    </a:lnTo>
                    <a:lnTo>
                      <a:pt x="67" y="112"/>
                    </a:lnTo>
                    <a:lnTo>
                      <a:pt x="67" y="106"/>
                    </a:lnTo>
                    <a:lnTo>
                      <a:pt x="67" y="95"/>
                    </a:lnTo>
                    <a:lnTo>
                      <a:pt x="71" y="82"/>
                    </a:lnTo>
                    <a:lnTo>
                      <a:pt x="75" y="78"/>
                    </a:lnTo>
                    <a:lnTo>
                      <a:pt x="78" y="70"/>
                    </a:lnTo>
                    <a:lnTo>
                      <a:pt x="82" y="65"/>
                    </a:lnTo>
                    <a:lnTo>
                      <a:pt x="89" y="58"/>
                    </a:lnTo>
                    <a:lnTo>
                      <a:pt x="94" y="53"/>
                    </a:lnTo>
                    <a:lnTo>
                      <a:pt x="96" y="48"/>
                    </a:lnTo>
                    <a:lnTo>
                      <a:pt x="105" y="43"/>
                    </a:lnTo>
                    <a:lnTo>
                      <a:pt x="108" y="41"/>
                    </a:lnTo>
                    <a:lnTo>
                      <a:pt x="115" y="34"/>
                    </a:lnTo>
                    <a:lnTo>
                      <a:pt x="119" y="31"/>
                    </a:lnTo>
                    <a:lnTo>
                      <a:pt x="123" y="26"/>
                    </a:lnTo>
                    <a:lnTo>
                      <a:pt x="126" y="24"/>
                    </a:lnTo>
                    <a:lnTo>
                      <a:pt x="130" y="17"/>
                    </a:lnTo>
                    <a:lnTo>
                      <a:pt x="133" y="12"/>
                    </a:lnTo>
                    <a:lnTo>
                      <a:pt x="137" y="9"/>
                    </a:lnTo>
                    <a:lnTo>
                      <a:pt x="137" y="0"/>
                    </a:lnTo>
                    <a:lnTo>
                      <a:pt x="142" y="2"/>
                    </a:lnTo>
                    <a:lnTo>
                      <a:pt x="153" y="9"/>
                    </a:lnTo>
                    <a:lnTo>
                      <a:pt x="160" y="17"/>
                    </a:lnTo>
                    <a:lnTo>
                      <a:pt x="167" y="26"/>
                    </a:lnTo>
                    <a:lnTo>
                      <a:pt x="174" y="34"/>
                    </a:lnTo>
                    <a:lnTo>
                      <a:pt x="183" y="41"/>
                    </a:lnTo>
                    <a:lnTo>
                      <a:pt x="185" y="51"/>
                    </a:lnTo>
                    <a:lnTo>
                      <a:pt x="193" y="60"/>
                    </a:lnTo>
                    <a:lnTo>
                      <a:pt x="197" y="68"/>
                    </a:lnTo>
                    <a:lnTo>
                      <a:pt x="201" y="78"/>
                    </a:lnTo>
                    <a:lnTo>
                      <a:pt x="204" y="87"/>
                    </a:lnTo>
                    <a:lnTo>
                      <a:pt x="212" y="95"/>
                    </a:lnTo>
                    <a:lnTo>
                      <a:pt x="215" y="102"/>
                    </a:lnTo>
                    <a:lnTo>
                      <a:pt x="222" y="112"/>
                    </a:lnTo>
                    <a:lnTo>
                      <a:pt x="226" y="119"/>
                    </a:lnTo>
                    <a:lnTo>
                      <a:pt x="238" y="1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084" name="Freeform 33"/>
              <p:cNvSpPr>
                <a:spLocks/>
              </p:cNvSpPr>
              <p:nvPr/>
            </p:nvSpPr>
            <p:spPr bwMode="auto">
              <a:xfrm>
                <a:off x="1313" y="2158"/>
                <a:ext cx="49" cy="96"/>
              </a:xfrm>
              <a:custGeom>
                <a:avLst/>
                <a:gdLst>
                  <a:gd name="T0" fmla="*/ 12 w 109"/>
                  <a:gd name="T1" fmla="*/ 65 h 201"/>
                  <a:gd name="T2" fmla="*/ 14 w 109"/>
                  <a:gd name="T3" fmla="*/ 74 h 201"/>
                  <a:gd name="T4" fmla="*/ 20 w 109"/>
                  <a:gd name="T5" fmla="*/ 80 h 201"/>
                  <a:gd name="T6" fmla="*/ 27 w 109"/>
                  <a:gd name="T7" fmla="*/ 80 h 201"/>
                  <a:gd name="T8" fmla="*/ 34 w 109"/>
                  <a:gd name="T9" fmla="*/ 78 h 201"/>
                  <a:gd name="T10" fmla="*/ 37 w 109"/>
                  <a:gd name="T11" fmla="*/ 74 h 201"/>
                  <a:gd name="T12" fmla="*/ 37 w 109"/>
                  <a:gd name="T13" fmla="*/ 68 h 201"/>
                  <a:gd name="T14" fmla="*/ 34 w 109"/>
                  <a:gd name="T15" fmla="*/ 59 h 201"/>
                  <a:gd name="T16" fmla="*/ 23 w 109"/>
                  <a:gd name="T17" fmla="*/ 55 h 201"/>
                  <a:gd name="T18" fmla="*/ 14 w 109"/>
                  <a:gd name="T19" fmla="*/ 52 h 201"/>
                  <a:gd name="T20" fmla="*/ 6 w 109"/>
                  <a:gd name="T21" fmla="*/ 44 h 201"/>
                  <a:gd name="T22" fmla="*/ 2 w 109"/>
                  <a:gd name="T23" fmla="*/ 24 h 201"/>
                  <a:gd name="T24" fmla="*/ 2 w 109"/>
                  <a:gd name="T25" fmla="*/ 21 h 201"/>
                  <a:gd name="T26" fmla="*/ 4 w 109"/>
                  <a:gd name="T27" fmla="*/ 13 h 201"/>
                  <a:gd name="T28" fmla="*/ 7 w 109"/>
                  <a:gd name="T29" fmla="*/ 8 h 201"/>
                  <a:gd name="T30" fmla="*/ 12 w 109"/>
                  <a:gd name="T31" fmla="*/ 3 h 201"/>
                  <a:gd name="T32" fmla="*/ 18 w 109"/>
                  <a:gd name="T33" fmla="*/ 1 h 201"/>
                  <a:gd name="T34" fmla="*/ 26 w 109"/>
                  <a:gd name="T35" fmla="*/ 0 h 201"/>
                  <a:gd name="T36" fmla="*/ 32 w 109"/>
                  <a:gd name="T37" fmla="*/ 1 h 201"/>
                  <a:gd name="T38" fmla="*/ 39 w 109"/>
                  <a:gd name="T39" fmla="*/ 7 h 201"/>
                  <a:gd name="T40" fmla="*/ 44 w 109"/>
                  <a:gd name="T41" fmla="*/ 11 h 201"/>
                  <a:gd name="T42" fmla="*/ 47 w 109"/>
                  <a:gd name="T43" fmla="*/ 20 h 201"/>
                  <a:gd name="T44" fmla="*/ 49 w 109"/>
                  <a:gd name="T45" fmla="*/ 26 h 201"/>
                  <a:gd name="T46" fmla="*/ 36 w 109"/>
                  <a:gd name="T47" fmla="*/ 30 h 201"/>
                  <a:gd name="T48" fmla="*/ 34 w 109"/>
                  <a:gd name="T49" fmla="*/ 23 h 201"/>
                  <a:gd name="T50" fmla="*/ 31 w 109"/>
                  <a:gd name="T51" fmla="*/ 18 h 201"/>
                  <a:gd name="T52" fmla="*/ 23 w 109"/>
                  <a:gd name="T53" fmla="*/ 16 h 201"/>
                  <a:gd name="T54" fmla="*/ 18 w 109"/>
                  <a:gd name="T55" fmla="*/ 18 h 201"/>
                  <a:gd name="T56" fmla="*/ 14 w 109"/>
                  <a:gd name="T57" fmla="*/ 21 h 201"/>
                  <a:gd name="T58" fmla="*/ 14 w 109"/>
                  <a:gd name="T59" fmla="*/ 24 h 201"/>
                  <a:gd name="T60" fmla="*/ 14 w 109"/>
                  <a:gd name="T61" fmla="*/ 26 h 201"/>
                  <a:gd name="T62" fmla="*/ 14 w 109"/>
                  <a:gd name="T63" fmla="*/ 30 h 201"/>
                  <a:gd name="T64" fmla="*/ 14 w 109"/>
                  <a:gd name="T65" fmla="*/ 32 h 201"/>
                  <a:gd name="T66" fmla="*/ 17 w 109"/>
                  <a:gd name="T67" fmla="*/ 34 h 201"/>
                  <a:gd name="T68" fmla="*/ 22 w 109"/>
                  <a:gd name="T69" fmla="*/ 38 h 201"/>
                  <a:gd name="T70" fmla="*/ 26 w 109"/>
                  <a:gd name="T71" fmla="*/ 38 h 201"/>
                  <a:gd name="T72" fmla="*/ 34 w 109"/>
                  <a:gd name="T73" fmla="*/ 41 h 201"/>
                  <a:gd name="T74" fmla="*/ 40 w 109"/>
                  <a:gd name="T75" fmla="*/ 44 h 201"/>
                  <a:gd name="T76" fmla="*/ 45 w 109"/>
                  <a:gd name="T77" fmla="*/ 47 h 201"/>
                  <a:gd name="T78" fmla="*/ 49 w 109"/>
                  <a:gd name="T79" fmla="*/ 55 h 201"/>
                  <a:gd name="T80" fmla="*/ 49 w 109"/>
                  <a:gd name="T81" fmla="*/ 64 h 201"/>
                  <a:gd name="T82" fmla="*/ 49 w 109"/>
                  <a:gd name="T83" fmla="*/ 70 h 201"/>
                  <a:gd name="T84" fmla="*/ 47 w 109"/>
                  <a:gd name="T85" fmla="*/ 78 h 201"/>
                  <a:gd name="T86" fmla="*/ 44 w 109"/>
                  <a:gd name="T87" fmla="*/ 86 h 201"/>
                  <a:gd name="T88" fmla="*/ 39 w 109"/>
                  <a:gd name="T89" fmla="*/ 91 h 201"/>
                  <a:gd name="T90" fmla="*/ 29 w 109"/>
                  <a:gd name="T91" fmla="*/ 96 h 201"/>
                  <a:gd name="T92" fmla="*/ 22 w 109"/>
                  <a:gd name="T93" fmla="*/ 96 h 201"/>
                  <a:gd name="T94" fmla="*/ 17 w 109"/>
                  <a:gd name="T95" fmla="*/ 95 h 201"/>
                  <a:gd name="T96" fmla="*/ 10 w 109"/>
                  <a:gd name="T97" fmla="*/ 91 h 201"/>
                  <a:gd name="T98" fmla="*/ 6 w 109"/>
                  <a:gd name="T99" fmla="*/ 86 h 201"/>
                  <a:gd name="T100" fmla="*/ 2 w 109"/>
                  <a:gd name="T101" fmla="*/ 78 h 201"/>
                  <a:gd name="T102" fmla="*/ 0 w 109"/>
                  <a:gd name="T103" fmla="*/ 65 h 20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09" h="201">
                    <a:moveTo>
                      <a:pt x="0" y="137"/>
                    </a:moveTo>
                    <a:lnTo>
                      <a:pt x="27" y="137"/>
                    </a:lnTo>
                    <a:lnTo>
                      <a:pt x="27" y="140"/>
                    </a:lnTo>
                    <a:lnTo>
                      <a:pt x="31" y="147"/>
                    </a:lnTo>
                    <a:lnTo>
                      <a:pt x="31" y="154"/>
                    </a:lnTo>
                    <a:lnTo>
                      <a:pt x="34" y="160"/>
                    </a:lnTo>
                    <a:lnTo>
                      <a:pt x="38" y="164"/>
                    </a:lnTo>
                    <a:lnTo>
                      <a:pt x="45" y="167"/>
                    </a:lnTo>
                    <a:lnTo>
                      <a:pt x="50" y="167"/>
                    </a:lnTo>
                    <a:lnTo>
                      <a:pt x="52" y="167"/>
                    </a:lnTo>
                    <a:lnTo>
                      <a:pt x="61" y="167"/>
                    </a:lnTo>
                    <a:lnTo>
                      <a:pt x="64" y="167"/>
                    </a:lnTo>
                    <a:lnTo>
                      <a:pt x="68" y="164"/>
                    </a:lnTo>
                    <a:lnTo>
                      <a:pt x="75" y="164"/>
                    </a:lnTo>
                    <a:lnTo>
                      <a:pt x="79" y="160"/>
                    </a:lnTo>
                    <a:lnTo>
                      <a:pt x="79" y="157"/>
                    </a:lnTo>
                    <a:lnTo>
                      <a:pt x="82" y="154"/>
                    </a:lnTo>
                    <a:lnTo>
                      <a:pt x="82" y="147"/>
                    </a:lnTo>
                    <a:lnTo>
                      <a:pt x="82" y="143"/>
                    </a:lnTo>
                    <a:lnTo>
                      <a:pt x="82" y="133"/>
                    </a:lnTo>
                    <a:lnTo>
                      <a:pt x="79" y="126"/>
                    </a:lnTo>
                    <a:lnTo>
                      <a:pt x="75" y="123"/>
                    </a:lnTo>
                    <a:lnTo>
                      <a:pt x="68" y="120"/>
                    </a:lnTo>
                    <a:lnTo>
                      <a:pt x="61" y="116"/>
                    </a:lnTo>
                    <a:lnTo>
                      <a:pt x="52" y="116"/>
                    </a:lnTo>
                    <a:lnTo>
                      <a:pt x="45" y="113"/>
                    </a:lnTo>
                    <a:lnTo>
                      <a:pt x="38" y="113"/>
                    </a:lnTo>
                    <a:lnTo>
                      <a:pt x="31" y="109"/>
                    </a:lnTo>
                    <a:lnTo>
                      <a:pt x="23" y="106"/>
                    </a:lnTo>
                    <a:lnTo>
                      <a:pt x="16" y="99"/>
                    </a:lnTo>
                    <a:lnTo>
                      <a:pt x="13" y="92"/>
                    </a:lnTo>
                    <a:lnTo>
                      <a:pt x="9" y="85"/>
                    </a:lnTo>
                    <a:lnTo>
                      <a:pt x="4" y="75"/>
                    </a:lnTo>
                    <a:lnTo>
                      <a:pt x="4" y="51"/>
                    </a:lnTo>
                    <a:lnTo>
                      <a:pt x="4" y="44"/>
                    </a:lnTo>
                    <a:lnTo>
                      <a:pt x="4" y="38"/>
                    </a:lnTo>
                    <a:lnTo>
                      <a:pt x="9" y="34"/>
                    </a:lnTo>
                    <a:lnTo>
                      <a:pt x="9" y="27"/>
                    </a:lnTo>
                    <a:lnTo>
                      <a:pt x="13" y="24"/>
                    </a:lnTo>
                    <a:lnTo>
                      <a:pt x="16" y="21"/>
                    </a:lnTo>
                    <a:lnTo>
                      <a:pt x="16" y="17"/>
                    </a:lnTo>
                    <a:lnTo>
                      <a:pt x="20" y="14"/>
                    </a:lnTo>
                    <a:lnTo>
                      <a:pt x="23" y="10"/>
                    </a:lnTo>
                    <a:lnTo>
                      <a:pt x="27" y="7"/>
                    </a:lnTo>
                    <a:lnTo>
                      <a:pt x="31" y="7"/>
                    </a:lnTo>
                    <a:lnTo>
                      <a:pt x="34" y="3"/>
                    </a:lnTo>
                    <a:lnTo>
                      <a:pt x="41" y="3"/>
                    </a:lnTo>
                    <a:lnTo>
                      <a:pt x="45" y="3"/>
                    </a:lnTo>
                    <a:lnTo>
                      <a:pt x="57" y="0"/>
                    </a:lnTo>
                    <a:lnTo>
                      <a:pt x="57" y="3"/>
                    </a:lnTo>
                    <a:lnTo>
                      <a:pt x="64" y="3"/>
                    </a:lnTo>
                    <a:lnTo>
                      <a:pt x="71" y="3"/>
                    </a:lnTo>
                    <a:lnTo>
                      <a:pt x="79" y="7"/>
                    </a:lnTo>
                    <a:lnTo>
                      <a:pt x="82" y="10"/>
                    </a:lnTo>
                    <a:lnTo>
                      <a:pt x="86" y="14"/>
                    </a:lnTo>
                    <a:lnTo>
                      <a:pt x="89" y="17"/>
                    </a:lnTo>
                    <a:lnTo>
                      <a:pt x="93" y="21"/>
                    </a:lnTo>
                    <a:lnTo>
                      <a:pt x="98" y="24"/>
                    </a:lnTo>
                    <a:lnTo>
                      <a:pt x="100" y="31"/>
                    </a:lnTo>
                    <a:lnTo>
                      <a:pt x="100" y="34"/>
                    </a:lnTo>
                    <a:lnTo>
                      <a:pt x="105" y="41"/>
                    </a:lnTo>
                    <a:lnTo>
                      <a:pt x="105" y="44"/>
                    </a:lnTo>
                    <a:lnTo>
                      <a:pt x="105" y="51"/>
                    </a:lnTo>
                    <a:lnTo>
                      <a:pt x="109" y="55"/>
                    </a:lnTo>
                    <a:lnTo>
                      <a:pt x="109" y="62"/>
                    </a:lnTo>
                    <a:lnTo>
                      <a:pt x="79" y="62"/>
                    </a:lnTo>
                    <a:lnTo>
                      <a:pt x="79" y="58"/>
                    </a:lnTo>
                    <a:lnTo>
                      <a:pt x="79" y="55"/>
                    </a:lnTo>
                    <a:lnTo>
                      <a:pt x="75" y="48"/>
                    </a:lnTo>
                    <a:lnTo>
                      <a:pt x="75" y="44"/>
                    </a:lnTo>
                    <a:lnTo>
                      <a:pt x="71" y="41"/>
                    </a:lnTo>
                    <a:lnTo>
                      <a:pt x="68" y="38"/>
                    </a:lnTo>
                    <a:lnTo>
                      <a:pt x="64" y="38"/>
                    </a:lnTo>
                    <a:lnTo>
                      <a:pt x="61" y="34"/>
                    </a:lnTo>
                    <a:lnTo>
                      <a:pt x="52" y="34"/>
                    </a:lnTo>
                    <a:lnTo>
                      <a:pt x="50" y="34"/>
                    </a:lnTo>
                    <a:lnTo>
                      <a:pt x="45" y="34"/>
                    </a:lnTo>
                    <a:lnTo>
                      <a:pt x="41" y="38"/>
                    </a:lnTo>
                    <a:lnTo>
                      <a:pt x="38" y="38"/>
                    </a:lnTo>
                    <a:lnTo>
                      <a:pt x="34" y="41"/>
                    </a:lnTo>
                    <a:lnTo>
                      <a:pt x="31" y="44"/>
                    </a:lnTo>
                    <a:lnTo>
                      <a:pt x="31" y="48"/>
                    </a:lnTo>
                    <a:lnTo>
                      <a:pt x="31" y="51"/>
                    </a:lnTo>
                    <a:lnTo>
                      <a:pt x="31" y="55"/>
                    </a:lnTo>
                    <a:lnTo>
                      <a:pt x="31" y="58"/>
                    </a:lnTo>
                    <a:lnTo>
                      <a:pt x="31" y="62"/>
                    </a:lnTo>
                    <a:lnTo>
                      <a:pt x="31" y="65"/>
                    </a:lnTo>
                    <a:lnTo>
                      <a:pt x="31" y="68"/>
                    </a:lnTo>
                    <a:lnTo>
                      <a:pt x="34" y="68"/>
                    </a:lnTo>
                    <a:lnTo>
                      <a:pt x="34" y="72"/>
                    </a:lnTo>
                    <a:lnTo>
                      <a:pt x="38" y="72"/>
                    </a:lnTo>
                    <a:lnTo>
                      <a:pt x="38" y="75"/>
                    </a:lnTo>
                    <a:lnTo>
                      <a:pt x="41" y="75"/>
                    </a:lnTo>
                    <a:lnTo>
                      <a:pt x="50" y="79"/>
                    </a:lnTo>
                    <a:lnTo>
                      <a:pt x="57" y="79"/>
                    </a:lnTo>
                    <a:lnTo>
                      <a:pt x="64" y="82"/>
                    </a:lnTo>
                    <a:lnTo>
                      <a:pt x="68" y="82"/>
                    </a:lnTo>
                    <a:lnTo>
                      <a:pt x="75" y="85"/>
                    </a:lnTo>
                    <a:lnTo>
                      <a:pt x="79" y="85"/>
                    </a:lnTo>
                    <a:lnTo>
                      <a:pt x="82" y="89"/>
                    </a:lnTo>
                    <a:lnTo>
                      <a:pt x="89" y="92"/>
                    </a:lnTo>
                    <a:lnTo>
                      <a:pt x="93" y="92"/>
                    </a:lnTo>
                    <a:lnTo>
                      <a:pt x="98" y="96"/>
                    </a:lnTo>
                    <a:lnTo>
                      <a:pt x="100" y="99"/>
                    </a:lnTo>
                    <a:lnTo>
                      <a:pt x="100" y="106"/>
                    </a:lnTo>
                    <a:lnTo>
                      <a:pt x="105" y="109"/>
                    </a:lnTo>
                    <a:lnTo>
                      <a:pt x="109" y="116"/>
                    </a:lnTo>
                    <a:lnTo>
                      <a:pt x="109" y="123"/>
                    </a:lnTo>
                    <a:lnTo>
                      <a:pt x="109" y="133"/>
                    </a:lnTo>
                    <a:lnTo>
                      <a:pt x="109" y="137"/>
                    </a:lnTo>
                    <a:lnTo>
                      <a:pt x="109" y="143"/>
                    </a:lnTo>
                    <a:lnTo>
                      <a:pt x="109" y="147"/>
                    </a:lnTo>
                    <a:lnTo>
                      <a:pt x="109" y="154"/>
                    </a:lnTo>
                    <a:lnTo>
                      <a:pt x="109" y="160"/>
                    </a:lnTo>
                    <a:lnTo>
                      <a:pt x="105" y="164"/>
                    </a:lnTo>
                    <a:lnTo>
                      <a:pt x="105" y="171"/>
                    </a:lnTo>
                    <a:lnTo>
                      <a:pt x="100" y="177"/>
                    </a:lnTo>
                    <a:lnTo>
                      <a:pt x="98" y="181"/>
                    </a:lnTo>
                    <a:lnTo>
                      <a:pt x="93" y="184"/>
                    </a:lnTo>
                    <a:lnTo>
                      <a:pt x="89" y="188"/>
                    </a:lnTo>
                    <a:lnTo>
                      <a:pt x="86" y="191"/>
                    </a:lnTo>
                    <a:lnTo>
                      <a:pt x="79" y="196"/>
                    </a:lnTo>
                    <a:lnTo>
                      <a:pt x="75" y="198"/>
                    </a:lnTo>
                    <a:lnTo>
                      <a:pt x="64" y="201"/>
                    </a:lnTo>
                    <a:lnTo>
                      <a:pt x="52" y="201"/>
                    </a:lnTo>
                    <a:lnTo>
                      <a:pt x="50" y="201"/>
                    </a:lnTo>
                    <a:lnTo>
                      <a:pt x="45" y="201"/>
                    </a:lnTo>
                    <a:lnTo>
                      <a:pt x="41" y="198"/>
                    </a:lnTo>
                    <a:lnTo>
                      <a:pt x="38" y="198"/>
                    </a:lnTo>
                    <a:lnTo>
                      <a:pt x="31" y="198"/>
                    </a:lnTo>
                    <a:lnTo>
                      <a:pt x="27" y="196"/>
                    </a:lnTo>
                    <a:lnTo>
                      <a:pt x="23" y="191"/>
                    </a:lnTo>
                    <a:lnTo>
                      <a:pt x="20" y="188"/>
                    </a:lnTo>
                    <a:lnTo>
                      <a:pt x="16" y="184"/>
                    </a:lnTo>
                    <a:lnTo>
                      <a:pt x="13" y="181"/>
                    </a:lnTo>
                    <a:lnTo>
                      <a:pt x="9" y="174"/>
                    </a:lnTo>
                    <a:lnTo>
                      <a:pt x="9" y="171"/>
                    </a:lnTo>
                    <a:lnTo>
                      <a:pt x="4" y="164"/>
                    </a:lnTo>
                    <a:lnTo>
                      <a:pt x="4" y="157"/>
                    </a:lnTo>
                    <a:lnTo>
                      <a:pt x="0" y="147"/>
                    </a:lnTo>
                    <a:lnTo>
                      <a:pt x="0" y="1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085" name="Freeform 34"/>
              <p:cNvSpPr>
                <a:spLocks/>
              </p:cNvSpPr>
              <p:nvPr/>
            </p:nvSpPr>
            <p:spPr bwMode="auto">
              <a:xfrm>
                <a:off x="1251" y="2160"/>
                <a:ext cx="58" cy="89"/>
              </a:xfrm>
              <a:custGeom>
                <a:avLst/>
                <a:gdLst>
                  <a:gd name="T0" fmla="*/ 0 w 126"/>
                  <a:gd name="T1" fmla="*/ 89 h 188"/>
                  <a:gd name="T2" fmla="*/ 22 w 126"/>
                  <a:gd name="T3" fmla="*/ 0 h 188"/>
                  <a:gd name="T4" fmla="*/ 38 w 126"/>
                  <a:gd name="T5" fmla="*/ 0 h 188"/>
                  <a:gd name="T6" fmla="*/ 58 w 126"/>
                  <a:gd name="T7" fmla="*/ 89 h 188"/>
                  <a:gd name="T8" fmla="*/ 44 w 126"/>
                  <a:gd name="T9" fmla="*/ 89 h 188"/>
                  <a:gd name="T10" fmla="*/ 41 w 126"/>
                  <a:gd name="T11" fmla="*/ 71 h 188"/>
                  <a:gd name="T12" fmla="*/ 19 w 126"/>
                  <a:gd name="T13" fmla="*/ 71 h 188"/>
                  <a:gd name="T14" fmla="*/ 14 w 126"/>
                  <a:gd name="T15" fmla="*/ 89 h 188"/>
                  <a:gd name="T16" fmla="*/ 0 w 126"/>
                  <a:gd name="T17" fmla="*/ 89 h 1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6" h="188">
                    <a:moveTo>
                      <a:pt x="0" y="188"/>
                    </a:moveTo>
                    <a:lnTo>
                      <a:pt x="48" y="0"/>
                    </a:lnTo>
                    <a:lnTo>
                      <a:pt x="82" y="0"/>
                    </a:lnTo>
                    <a:lnTo>
                      <a:pt x="126" y="188"/>
                    </a:lnTo>
                    <a:lnTo>
                      <a:pt x="96" y="188"/>
                    </a:lnTo>
                    <a:lnTo>
                      <a:pt x="89" y="151"/>
                    </a:lnTo>
                    <a:lnTo>
                      <a:pt x="41" y="151"/>
                    </a:lnTo>
                    <a:lnTo>
                      <a:pt x="30" y="188"/>
                    </a:lnTo>
                    <a:lnTo>
                      <a:pt x="0" y="18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086" name="Freeform 35"/>
              <p:cNvSpPr>
                <a:spLocks/>
              </p:cNvSpPr>
              <p:nvPr/>
            </p:nvSpPr>
            <p:spPr bwMode="auto">
              <a:xfrm>
                <a:off x="1188" y="2158"/>
                <a:ext cx="56" cy="95"/>
              </a:xfrm>
              <a:custGeom>
                <a:avLst/>
                <a:gdLst>
                  <a:gd name="T0" fmla="*/ 0 w 123"/>
                  <a:gd name="T1" fmla="*/ 48 h 198"/>
                  <a:gd name="T2" fmla="*/ 0 w 123"/>
                  <a:gd name="T3" fmla="*/ 41 h 198"/>
                  <a:gd name="T4" fmla="*/ 2 w 123"/>
                  <a:gd name="T5" fmla="*/ 31 h 198"/>
                  <a:gd name="T6" fmla="*/ 3 w 123"/>
                  <a:gd name="T7" fmla="*/ 23 h 198"/>
                  <a:gd name="T8" fmla="*/ 7 w 123"/>
                  <a:gd name="T9" fmla="*/ 16 h 198"/>
                  <a:gd name="T10" fmla="*/ 12 w 123"/>
                  <a:gd name="T11" fmla="*/ 10 h 198"/>
                  <a:gd name="T12" fmla="*/ 17 w 123"/>
                  <a:gd name="T13" fmla="*/ 5 h 198"/>
                  <a:gd name="T14" fmla="*/ 24 w 123"/>
                  <a:gd name="T15" fmla="*/ 1 h 198"/>
                  <a:gd name="T16" fmla="*/ 32 w 123"/>
                  <a:gd name="T17" fmla="*/ 0 h 198"/>
                  <a:gd name="T18" fmla="*/ 34 w 123"/>
                  <a:gd name="T19" fmla="*/ 0 h 198"/>
                  <a:gd name="T20" fmla="*/ 40 w 123"/>
                  <a:gd name="T21" fmla="*/ 1 h 198"/>
                  <a:gd name="T22" fmla="*/ 43 w 123"/>
                  <a:gd name="T23" fmla="*/ 3 h 198"/>
                  <a:gd name="T24" fmla="*/ 48 w 123"/>
                  <a:gd name="T25" fmla="*/ 7 h 198"/>
                  <a:gd name="T26" fmla="*/ 51 w 123"/>
                  <a:gd name="T27" fmla="*/ 12 h 198"/>
                  <a:gd name="T28" fmla="*/ 52 w 123"/>
                  <a:gd name="T29" fmla="*/ 16 h 198"/>
                  <a:gd name="T30" fmla="*/ 54 w 123"/>
                  <a:gd name="T31" fmla="*/ 21 h 198"/>
                  <a:gd name="T32" fmla="*/ 56 w 123"/>
                  <a:gd name="T33" fmla="*/ 26 h 198"/>
                  <a:gd name="T34" fmla="*/ 44 w 123"/>
                  <a:gd name="T35" fmla="*/ 31 h 198"/>
                  <a:gd name="T36" fmla="*/ 44 w 123"/>
                  <a:gd name="T37" fmla="*/ 31 h 198"/>
                  <a:gd name="T38" fmla="*/ 44 w 123"/>
                  <a:gd name="T39" fmla="*/ 28 h 198"/>
                  <a:gd name="T40" fmla="*/ 43 w 123"/>
                  <a:gd name="T41" fmla="*/ 26 h 198"/>
                  <a:gd name="T42" fmla="*/ 43 w 123"/>
                  <a:gd name="T43" fmla="*/ 23 h 198"/>
                  <a:gd name="T44" fmla="*/ 40 w 123"/>
                  <a:gd name="T45" fmla="*/ 21 h 198"/>
                  <a:gd name="T46" fmla="*/ 37 w 123"/>
                  <a:gd name="T47" fmla="*/ 20 h 198"/>
                  <a:gd name="T48" fmla="*/ 36 w 123"/>
                  <a:gd name="T49" fmla="*/ 18 h 198"/>
                  <a:gd name="T50" fmla="*/ 32 w 123"/>
                  <a:gd name="T51" fmla="*/ 16 h 198"/>
                  <a:gd name="T52" fmla="*/ 31 w 123"/>
                  <a:gd name="T53" fmla="*/ 16 h 198"/>
                  <a:gd name="T54" fmla="*/ 29 w 123"/>
                  <a:gd name="T55" fmla="*/ 16 h 198"/>
                  <a:gd name="T56" fmla="*/ 25 w 123"/>
                  <a:gd name="T57" fmla="*/ 18 h 198"/>
                  <a:gd name="T58" fmla="*/ 22 w 123"/>
                  <a:gd name="T59" fmla="*/ 20 h 198"/>
                  <a:gd name="T60" fmla="*/ 21 w 123"/>
                  <a:gd name="T61" fmla="*/ 21 h 198"/>
                  <a:gd name="T62" fmla="*/ 17 w 123"/>
                  <a:gd name="T63" fmla="*/ 26 h 198"/>
                  <a:gd name="T64" fmla="*/ 15 w 123"/>
                  <a:gd name="T65" fmla="*/ 31 h 198"/>
                  <a:gd name="T66" fmla="*/ 14 w 123"/>
                  <a:gd name="T67" fmla="*/ 38 h 198"/>
                  <a:gd name="T68" fmla="*/ 14 w 123"/>
                  <a:gd name="T69" fmla="*/ 49 h 198"/>
                  <a:gd name="T70" fmla="*/ 14 w 123"/>
                  <a:gd name="T71" fmla="*/ 52 h 198"/>
                  <a:gd name="T72" fmla="*/ 15 w 123"/>
                  <a:gd name="T73" fmla="*/ 64 h 198"/>
                  <a:gd name="T74" fmla="*/ 19 w 123"/>
                  <a:gd name="T75" fmla="*/ 72 h 198"/>
                  <a:gd name="T76" fmla="*/ 24 w 123"/>
                  <a:gd name="T77" fmla="*/ 77 h 198"/>
                  <a:gd name="T78" fmla="*/ 29 w 123"/>
                  <a:gd name="T79" fmla="*/ 80 h 198"/>
                  <a:gd name="T80" fmla="*/ 36 w 123"/>
                  <a:gd name="T81" fmla="*/ 79 h 198"/>
                  <a:gd name="T82" fmla="*/ 41 w 123"/>
                  <a:gd name="T83" fmla="*/ 75 h 198"/>
                  <a:gd name="T84" fmla="*/ 44 w 123"/>
                  <a:gd name="T85" fmla="*/ 67 h 198"/>
                  <a:gd name="T86" fmla="*/ 32 w 123"/>
                  <a:gd name="T87" fmla="*/ 59 h 198"/>
                  <a:gd name="T88" fmla="*/ 56 w 123"/>
                  <a:gd name="T89" fmla="*/ 43 h 198"/>
                  <a:gd name="T90" fmla="*/ 49 w 123"/>
                  <a:gd name="T91" fmla="*/ 92 h 198"/>
                  <a:gd name="T92" fmla="*/ 48 w 123"/>
                  <a:gd name="T93" fmla="*/ 82 h 198"/>
                  <a:gd name="T94" fmla="*/ 43 w 123"/>
                  <a:gd name="T95" fmla="*/ 88 h 198"/>
                  <a:gd name="T96" fmla="*/ 34 w 123"/>
                  <a:gd name="T97" fmla="*/ 95 h 198"/>
                  <a:gd name="T98" fmla="*/ 27 w 123"/>
                  <a:gd name="T99" fmla="*/ 95 h 198"/>
                  <a:gd name="T100" fmla="*/ 19 w 123"/>
                  <a:gd name="T101" fmla="*/ 94 h 198"/>
                  <a:gd name="T102" fmla="*/ 12 w 123"/>
                  <a:gd name="T103" fmla="*/ 87 h 198"/>
                  <a:gd name="T104" fmla="*/ 7 w 123"/>
                  <a:gd name="T105" fmla="*/ 77 h 198"/>
                  <a:gd name="T106" fmla="*/ 2 w 123"/>
                  <a:gd name="T107" fmla="*/ 66 h 198"/>
                  <a:gd name="T108" fmla="*/ 0 w 123"/>
                  <a:gd name="T109" fmla="*/ 48 h 19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3" h="198">
                    <a:moveTo>
                      <a:pt x="0" y="99"/>
                    </a:moveTo>
                    <a:lnTo>
                      <a:pt x="0" y="99"/>
                    </a:lnTo>
                    <a:lnTo>
                      <a:pt x="0" y="96"/>
                    </a:lnTo>
                    <a:lnTo>
                      <a:pt x="0" y="85"/>
                    </a:lnTo>
                    <a:lnTo>
                      <a:pt x="5" y="75"/>
                    </a:lnTo>
                    <a:lnTo>
                      <a:pt x="5" y="65"/>
                    </a:lnTo>
                    <a:lnTo>
                      <a:pt x="7" y="58"/>
                    </a:lnTo>
                    <a:lnTo>
                      <a:pt x="7" y="48"/>
                    </a:lnTo>
                    <a:lnTo>
                      <a:pt x="12" y="41"/>
                    </a:lnTo>
                    <a:lnTo>
                      <a:pt x="16" y="34"/>
                    </a:lnTo>
                    <a:lnTo>
                      <a:pt x="23" y="27"/>
                    </a:lnTo>
                    <a:lnTo>
                      <a:pt x="27" y="21"/>
                    </a:lnTo>
                    <a:lnTo>
                      <a:pt x="30" y="14"/>
                    </a:lnTo>
                    <a:lnTo>
                      <a:pt x="37" y="10"/>
                    </a:lnTo>
                    <a:lnTo>
                      <a:pt x="46" y="7"/>
                    </a:lnTo>
                    <a:lnTo>
                      <a:pt x="53" y="3"/>
                    </a:lnTo>
                    <a:lnTo>
                      <a:pt x="60" y="0"/>
                    </a:lnTo>
                    <a:lnTo>
                      <a:pt x="71" y="0"/>
                    </a:lnTo>
                    <a:lnTo>
                      <a:pt x="75" y="0"/>
                    </a:lnTo>
                    <a:lnTo>
                      <a:pt x="78" y="0"/>
                    </a:lnTo>
                    <a:lnTo>
                      <a:pt x="87" y="3"/>
                    </a:lnTo>
                    <a:lnTo>
                      <a:pt x="89" y="3"/>
                    </a:lnTo>
                    <a:lnTo>
                      <a:pt x="94" y="7"/>
                    </a:lnTo>
                    <a:lnTo>
                      <a:pt x="101" y="10"/>
                    </a:lnTo>
                    <a:lnTo>
                      <a:pt x="105" y="14"/>
                    </a:lnTo>
                    <a:lnTo>
                      <a:pt x="108" y="17"/>
                    </a:lnTo>
                    <a:lnTo>
                      <a:pt x="112" y="24"/>
                    </a:lnTo>
                    <a:lnTo>
                      <a:pt x="115" y="27"/>
                    </a:lnTo>
                    <a:lnTo>
                      <a:pt x="115" y="34"/>
                    </a:lnTo>
                    <a:lnTo>
                      <a:pt x="119" y="38"/>
                    </a:lnTo>
                    <a:lnTo>
                      <a:pt x="119" y="44"/>
                    </a:lnTo>
                    <a:lnTo>
                      <a:pt x="123" y="51"/>
                    </a:lnTo>
                    <a:lnTo>
                      <a:pt x="123" y="55"/>
                    </a:lnTo>
                    <a:lnTo>
                      <a:pt x="123" y="65"/>
                    </a:lnTo>
                    <a:lnTo>
                      <a:pt x="96" y="65"/>
                    </a:lnTo>
                    <a:lnTo>
                      <a:pt x="96" y="62"/>
                    </a:lnTo>
                    <a:lnTo>
                      <a:pt x="96" y="58"/>
                    </a:lnTo>
                    <a:lnTo>
                      <a:pt x="96" y="55"/>
                    </a:lnTo>
                    <a:lnTo>
                      <a:pt x="94" y="55"/>
                    </a:lnTo>
                    <a:lnTo>
                      <a:pt x="94" y="51"/>
                    </a:lnTo>
                    <a:lnTo>
                      <a:pt x="94" y="48"/>
                    </a:lnTo>
                    <a:lnTo>
                      <a:pt x="89" y="48"/>
                    </a:lnTo>
                    <a:lnTo>
                      <a:pt x="87" y="44"/>
                    </a:lnTo>
                    <a:lnTo>
                      <a:pt x="87" y="41"/>
                    </a:lnTo>
                    <a:lnTo>
                      <a:pt x="82" y="41"/>
                    </a:lnTo>
                    <a:lnTo>
                      <a:pt x="82" y="38"/>
                    </a:lnTo>
                    <a:lnTo>
                      <a:pt x="78" y="38"/>
                    </a:lnTo>
                    <a:lnTo>
                      <a:pt x="75" y="38"/>
                    </a:lnTo>
                    <a:lnTo>
                      <a:pt x="71" y="34"/>
                    </a:lnTo>
                    <a:lnTo>
                      <a:pt x="67" y="34"/>
                    </a:lnTo>
                    <a:lnTo>
                      <a:pt x="64" y="34"/>
                    </a:lnTo>
                    <a:lnTo>
                      <a:pt x="60" y="34"/>
                    </a:lnTo>
                    <a:lnTo>
                      <a:pt x="56" y="38"/>
                    </a:lnTo>
                    <a:lnTo>
                      <a:pt x="53" y="38"/>
                    </a:lnTo>
                    <a:lnTo>
                      <a:pt x="48" y="41"/>
                    </a:lnTo>
                    <a:lnTo>
                      <a:pt x="46" y="44"/>
                    </a:lnTo>
                    <a:lnTo>
                      <a:pt x="41" y="48"/>
                    </a:lnTo>
                    <a:lnTo>
                      <a:pt x="37" y="55"/>
                    </a:lnTo>
                    <a:lnTo>
                      <a:pt x="37" y="58"/>
                    </a:lnTo>
                    <a:lnTo>
                      <a:pt x="34" y="65"/>
                    </a:lnTo>
                    <a:lnTo>
                      <a:pt x="30" y="72"/>
                    </a:lnTo>
                    <a:lnTo>
                      <a:pt x="30" y="79"/>
                    </a:lnTo>
                    <a:lnTo>
                      <a:pt x="30" y="89"/>
                    </a:lnTo>
                    <a:lnTo>
                      <a:pt x="30" y="103"/>
                    </a:lnTo>
                    <a:lnTo>
                      <a:pt x="30" y="109"/>
                    </a:lnTo>
                    <a:lnTo>
                      <a:pt x="30" y="120"/>
                    </a:lnTo>
                    <a:lnTo>
                      <a:pt x="34" y="133"/>
                    </a:lnTo>
                    <a:lnTo>
                      <a:pt x="37" y="143"/>
                    </a:lnTo>
                    <a:lnTo>
                      <a:pt x="41" y="150"/>
                    </a:lnTo>
                    <a:lnTo>
                      <a:pt x="48" y="157"/>
                    </a:lnTo>
                    <a:lnTo>
                      <a:pt x="53" y="160"/>
                    </a:lnTo>
                    <a:lnTo>
                      <a:pt x="60" y="164"/>
                    </a:lnTo>
                    <a:lnTo>
                      <a:pt x="64" y="167"/>
                    </a:lnTo>
                    <a:lnTo>
                      <a:pt x="71" y="167"/>
                    </a:lnTo>
                    <a:lnTo>
                      <a:pt x="78" y="164"/>
                    </a:lnTo>
                    <a:lnTo>
                      <a:pt x="82" y="160"/>
                    </a:lnTo>
                    <a:lnTo>
                      <a:pt x="89" y="157"/>
                    </a:lnTo>
                    <a:lnTo>
                      <a:pt x="94" y="147"/>
                    </a:lnTo>
                    <a:lnTo>
                      <a:pt x="96" y="140"/>
                    </a:lnTo>
                    <a:lnTo>
                      <a:pt x="101" y="123"/>
                    </a:lnTo>
                    <a:lnTo>
                      <a:pt x="71" y="123"/>
                    </a:lnTo>
                    <a:lnTo>
                      <a:pt x="71" y="89"/>
                    </a:lnTo>
                    <a:lnTo>
                      <a:pt x="123" y="89"/>
                    </a:lnTo>
                    <a:lnTo>
                      <a:pt x="123" y="191"/>
                    </a:lnTo>
                    <a:lnTo>
                      <a:pt x="108" y="191"/>
                    </a:lnTo>
                    <a:lnTo>
                      <a:pt x="105" y="171"/>
                    </a:lnTo>
                    <a:lnTo>
                      <a:pt x="101" y="177"/>
                    </a:lnTo>
                    <a:lnTo>
                      <a:pt x="94" y="184"/>
                    </a:lnTo>
                    <a:lnTo>
                      <a:pt x="87" y="191"/>
                    </a:lnTo>
                    <a:lnTo>
                      <a:pt x="75" y="198"/>
                    </a:lnTo>
                    <a:lnTo>
                      <a:pt x="67" y="198"/>
                    </a:lnTo>
                    <a:lnTo>
                      <a:pt x="60" y="198"/>
                    </a:lnTo>
                    <a:lnTo>
                      <a:pt x="48" y="198"/>
                    </a:lnTo>
                    <a:lnTo>
                      <a:pt x="41" y="196"/>
                    </a:lnTo>
                    <a:lnTo>
                      <a:pt x="34" y="188"/>
                    </a:lnTo>
                    <a:lnTo>
                      <a:pt x="27" y="181"/>
                    </a:lnTo>
                    <a:lnTo>
                      <a:pt x="19" y="171"/>
                    </a:lnTo>
                    <a:lnTo>
                      <a:pt x="16" y="160"/>
                    </a:lnTo>
                    <a:lnTo>
                      <a:pt x="7" y="150"/>
                    </a:lnTo>
                    <a:lnTo>
                      <a:pt x="5" y="137"/>
                    </a:lnTo>
                    <a:lnTo>
                      <a:pt x="0" y="123"/>
                    </a:lnTo>
                    <a:lnTo>
                      <a:pt x="0"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087" name="Freeform 36"/>
              <p:cNvSpPr>
                <a:spLocks/>
              </p:cNvSpPr>
              <p:nvPr/>
            </p:nvSpPr>
            <p:spPr bwMode="auto">
              <a:xfrm>
                <a:off x="1088" y="2160"/>
                <a:ext cx="47" cy="89"/>
              </a:xfrm>
              <a:custGeom>
                <a:avLst/>
                <a:gdLst>
                  <a:gd name="T0" fmla="*/ 0 w 100"/>
                  <a:gd name="T1" fmla="*/ 89 h 188"/>
                  <a:gd name="T2" fmla="*/ 0 w 100"/>
                  <a:gd name="T3" fmla="*/ 0 h 188"/>
                  <a:gd name="T4" fmla="*/ 45 w 100"/>
                  <a:gd name="T5" fmla="*/ 0 h 188"/>
                  <a:gd name="T6" fmla="*/ 45 w 100"/>
                  <a:gd name="T7" fmla="*/ 17 h 188"/>
                  <a:gd name="T8" fmla="*/ 12 w 100"/>
                  <a:gd name="T9" fmla="*/ 17 h 188"/>
                  <a:gd name="T10" fmla="*/ 12 w 100"/>
                  <a:gd name="T11" fmla="*/ 37 h 188"/>
                  <a:gd name="T12" fmla="*/ 44 w 100"/>
                  <a:gd name="T13" fmla="*/ 37 h 188"/>
                  <a:gd name="T14" fmla="*/ 44 w 100"/>
                  <a:gd name="T15" fmla="*/ 52 h 188"/>
                  <a:gd name="T16" fmla="*/ 12 w 100"/>
                  <a:gd name="T17" fmla="*/ 52 h 188"/>
                  <a:gd name="T18" fmla="*/ 12 w 100"/>
                  <a:gd name="T19" fmla="*/ 76 h 188"/>
                  <a:gd name="T20" fmla="*/ 47 w 100"/>
                  <a:gd name="T21" fmla="*/ 76 h 188"/>
                  <a:gd name="T22" fmla="*/ 47 w 100"/>
                  <a:gd name="T23" fmla="*/ 89 h 188"/>
                  <a:gd name="T24" fmla="*/ 0 w 100"/>
                  <a:gd name="T25" fmla="*/ 89 h 18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00" h="188">
                    <a:moveTo>
                      <a:pt x="0" y="188"/>
                    </a:moveTo>
                    <a:lnTo>
                      <a:pt x="0" y="0"/>
                    </a:lnTo>
                    <a:lnTo>
                      <a:pt x="96" y="0"/>
                    </a:lnTo>
                    <a:lnTo>
                      <a:pt x="96" y="35"/>
                    </a:lnTo>
                    <a:lnTo>
                      <a:pt x="25" y="35"/>
                    </a:lnTo>
                    <a:lnTo>
                      <a:pt x="25" y="79"/>
                    </a:lnTo>
                    <a:lnTo>
                      <a:pt x="93" y="79"/>
                    </a:lnTo>
                    <a:lnTo>
                      <a:pt x="93" y="110"/>
                    </a:lnTo>
                    <a:lnTo>
                      <a:pt x="25" y="110"/>
                    </a:lnTo>
                    <a:lnTo>
                      <a:pt x="25" y="161"/>
                    </a:lnTo>
                    <a:lnTo>
                      <a:pt x="100" y="161"/>
                    </a:lnTo>
                    <a:lnTo>
                      <a:pt x="100" y="188"/>
                    </a:lnTo>
                    <a:lnTo>
                      <a:pt x="0" y="18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088" name="Freeform 37"/>
              <p:cNvSpPr>
                <a:spLocks/>
              </p:cNvSpPr>
              <p:nvPr/>
            </p:nvSpPr>
            <p:spPr bwMode="auto">
              <a:xfrm>
                <a:off x="1037" y="2160"/>
                <a:ext cx="41" cy="89"/>
              </a:xfrm>
              <a:custGeom>
                <a:avLst/>
                <a:gdLst>
                  <a:gd name="T0" fmla="*/ 0 w 89"/>
                  <a:gd name="T1" fmla="*/ 89 h 188"/>
                  <a:gd name="T2" fmla="*/ 0 w 89"/>
                  <a:gd name="T3" fmla="*/ 0 h 188"/>
                  <a:gd name="T4" fmla="*/ 12 w 89"/>
                  <a:gd name="T5" fmla="*/ 0 h 188"/>
                  <a:gd name="T6" fmla="*/ 12 w 89"/>
                  <a:gd name="T7" fmla="*/ 73 h 188"/>
                  <a:gd name="T8" fmla="*/ 41 w 89"/>
                  <a:gd name="T9" fmla="*/ 73 h 188"/>
                  <a:gd name="T10" fmla="*/ 41 w 89"/>
                  <a:gd name="T11" fmla="*/ 89 h 188"/>
                  <a:gd name="T12" fmla="*/ 0 w 89"/>
                  <a:gd name="T13" fmla="*/ 89 h 18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9" h="188">
                    <a:moveTo>
                      <a:pt x="0" y="188"/>
                    </a:moveTo>
                    <a:lnTo>
                      <a:pt x="0" y="0"/>
                    </a:lnTo>
                    <a:lnTo>
                      <a:pt x="27" y="0"/>
                    </a:lnTo>
                    <a:lnTo>
                      <a:pt x="27" y="154"/>
                    </a:lnTo>
                    <a:lnTo>
                      <a:pt x="89" y="154"/>
                    </a:lnTo>
                    <a:lnTo>
                      <a:pt x="89" y="188"/>
                    </a:lnTo>
                    <a:lnTo>
                      <a:pt x="0" y="18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089" name="Freeform 38"/>
              <p:cNvSpPr>
                <a:spLocks/>
              </p:cNvSpPr>
              <p:nvPr/>
            </p:nvSpPr>
            <p:spPr bwMode="auto">
              <a:xfrm>
                <a:off x="979" y="2160"/>
                <a:ext cx="48" cy="89"/>
              </a:xfrm>
              <a:custGeom>
                <a:avLst/>
                <a:gdLst>
                  <a:gd name="T0" fmla="*/ 29 w 105"/>
                  <a:gd name="T1" fmla="*/ 89 h 188"/>
                  <a:gd name="T2" fmla="*/ 0 w 105"/>
                  <a:gd name="T3" fmla="*/ 89 h 188"/>
                  <a:gd name="T4" fmla="*/ 0 w 105"/>
                  <a:gd name="T5" fmla="*/ 0 h 188"/>
                  <a:gd name="T6" fmla="*/ 26 w 105"/>
                  <a:gd name="T7" fmla="*/ 0 h 188"/>
                  <a:gd name="T8" fmla="*/ 26 w 105"/>
                  <a:gd name="T9" fmla="*/ 0 h 188"/>
                  <a:gd name="T10" fmla="*/ 29 w 105"/>
                  <a:gd name="T11" fmla="*/ 0 h 188"/>
                  <a:gd name="T12" fmla="*/ 32 w 105"/>
                  <a:gd name="T13" fmla="*/ 2 h 188"/>
                  <a:gd name="T14" fmla="*/ 34 w 105"/>
                  <a:gd name="T15" fmla="*/ 2 h 188"/>
                  <a:gd name="T16" fmla="*/ 37 w 105"/>
                  <a:gd name="T17" fmla="*/ 3 h 188"/>
                  <a:gd name="T18" fmla="*/ 40 w 105"/>
                  <a:gd name="T19" fmla="*/ 7 h 188"/>
                  <a:gd name="T20" fmla="*/ 43 w 105"/>
                  <a:gd name="T21" fmla="*/ 9 h 188"/>
                  <a:gd name="T22" fmla="*/ 44 w 105"/>
                  <a:gd name="T23" fmla="*/ 11 h 188"/>
                  <a:gd name="T24" fmla="*/ 44 w 105"/>
                  <a:gd name="T25" fmla="*/ 15 h 188"/>
                  <a:gd name="T26" fmla="*/ 46 w 105"/>
                  <a:gd name="T27" fmla="*/ 18 h 188"/>
                  <a:gd name="T28" fmla="*/ 46 w 105"/>
                  <a:gd name="T29" fmla="*/ 21 h 188"/>
                  <a:gd name="T30" fmla="*/ 46 w 105"/>
                  <a:gd name="T31" fmla="*/ 25 h 188"/>
                  <a:gd name="T32" fmla="*/ 46 w 105"/>
                  <a:gd name="T33" fmla="*/ 29 h 188"/>
                  <a:gd name="T34" fmla="*/ 46 w 105"/>
                  <a:gd name="T35" fmla="*/ 33 h 188"/>
                  <a:gd name="T36" fmla="*/ 44 w 105"/>
                  <a:gd name="T37" fmla="*/ 36 h 188"/>
                  <a:gd name="T38" fmla="*/ 43 w 105"/>
                  <a:gd name="T39" fmla="*/ 39 h 188"/>
                  <a:gd name="T40" fmla="*/ 41 w 105"/>
                  <a:gd name="T41" fmla="*/ 44 h 188"/>
                  <a:gd name="T42" fmla="*/ 41 w 105"/>
                  <a:gd name="T43" fmla="*/ 44 h 188"/>
                  <a:gd name="T44" fmla="*/ 43 w 105"/>
                  <a:gd name="T45" fmla="*/ 44 h 188"/>
                  <a:gd name="T46" fmla="*/ 44 w 105"/>
                  <a:gd name="T47" fmla="*/ 47 h 188"/>
                  <a:gd name="T48" fmla="*/ 46 w 105"/>
                  <a:gd name="T49" fmla="*/ 52 h 188"/>
                  <a:gd name="T50" fmla="*/ 46 w 105"/>
                  <a:gd name="T51" fmla="*/ 55 h 188"/>
                  <a:gd name="T52" fmla="*/ 48 w 105"/>
                  <a:gd name="T53" fmla="*/ 58 h 188"/>
                  <a:gd name="T54" fmla="*/ 48 w 105"/>
                  <a:gd name="T55" fmla="*/ 62 h 188"/>
                  <a:gd name="T56" fmla="*/ 48 w 105"/>
                  <a:gd name="T57" fmla="*/ 66 h 188"/>
                  <a:gd name="T58" fmla="*/ 48 w 105"/>
                  <a:gd name="T59" fmla="*/ 70 h 188"/>
                  <a:gd name="T60" fmla="*/ 48 w 105"/>
                  <a:gd name="T61" fmla="*/ 73 h 188"/>
                  <a:gd name="T62" fmla="*/ 46 w 105"/>
                  <a:gd name="T63" fmla="*/ 76 h 188"/>
                  <a:gd name="T64" fmla="*/ 44 w 105"/>
                  <a:gd name="T65" fmla="*/ 80 h 188"/>
                  <a:gd name="T66" fmla="*/ 43 w 105"/>
                  <a:gd name="T67" fmla="*/ 82 h 188"/>
                  <a:gd name="T68" fmla="*/ 41 w 105"/>
                  <a:gd name="T69" fmla="*/ 86 h 188"/>
                  <a:gd name="T70" fmla="*/ 37 w 105"/>
                  <a:gd name="T71" fmla="*/ 88 h 188"/>
                  <a:gd name="T72" fmla="*/ 34 w 105"/>
                  <a:gd name="T73" fmla="*/ 89 h 188"/>
                  <a:gd name="T74" fmla="*/ 29 w 105"/>
                  <a:gd name="T75" fmla="*/ 89 h 18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5" h="188">
                    <a:moveTo>
                      <a:pt x="64" y="188"/>
                    </a:moveTo>
                    <a:lnTo>
                      <a:pt x="0" y="188"/>
                    </a:lnTo>
                    <a:lnTo>
                      <a:pt x="0" y="0"/>
                    </a:lnTo>
                    <a:lnTo>
                      <a:pt x="56" y="0"/>
                    </a:lnTo>
                    <a:lnTo>
                      <a:pt x="64" y="0"/>
                    </a:lnTo>
                    <a:lnTo>
                      <a:pt x="71" y="4"/>
                    </a:lnTo>
                    <a:lnTo>
                      <a:pt x="75" y="4"/>
                    </a:lnTo>
                    <a:lnTo>
                      <a:pt x="82" y="7"/>
                    </a:lnTo>
                    <a:lnTo>
                      <a:pt x="87" y="14"/>
                    </a:lnTo>
                    <a:lnTo>
                      <a:pt x="94" y="18"/>
                    </a:lnTo>
                    <a:lnTo>
                      <a:pt x="97" y="24"/>
                    </a:lnTo>
                    <a:lnTo>
                      <a:pt x="97" y="31"/>
                    </a:lnTo>
                    <a:lnTo>
                      <a:pt x="101" y="38"/>
                    </a:lnTo>
                    <a:lnTo>
                      <a:pt x="101" y="45"/>
                    </a:lnTo>
                    <a:lnTo>
                      <a:pt x="101" y="52"/>
                    </a:lnTo>
                    <a:lnTo>
                      <a:pt x="101" y="62"/>
                    </a:lnTo>
                    <a:lnTo>
                      <a:pt x="101" y="69"/>
                    </a:lnTo>
                    <a:lnTo>
                      <a:pt x="97" y="76"/>
                    </a:lnTo>
                    <a:lnTo>
                      <a:pt x="94" y="82"/>
                    </a:lnTo>
                    <a:lnTo>
                      <a:pt x="89" y="93"/>
                    </a:lnTo>
                    <a:lnTo>
                      <a:pt x="94" y="93"/>
                    </a:lnTo>
                    <a:lnTo>
                      <a:pt x="97" y="100"/>
                    </a:lnTo>
                    <a:lnTo>
                      <a:pt x="101" y="110"/>
                    </a:lnTo>
                    <a:lnTo>
                      <a:pt x="101" y="117"/>
                    </a:lnTo>
                    <a:lnTo>
                      <a:pt x="105" y="123"/>
                    </a:lnTo>
                    <a:lnTo>
                      <a:pt x="105" y="130"/>
                    </a:lnTo>
                    <a:lnTo>
                      <a:pt x="105" y="140"/>
                    </a:lnTo>
                    <a:lnTo>
                      <a:pt x="105" y="147"/>
                    </a:lnTo>
                    <a:lnTo>
                      <a:pt x="105" y="154"/>
                    </a:lnTo>
                    <a:lnTo>
                      <a:pt x="101" y="161"/>
                    </a:lnTo>
                    <a:lnTo>
                      <a:pt x="97" y="168"/>
                    </a:lnTo>
                    <a:lnTo>
                      <a:pt x="94" y="174"/>
                    </a:lnTo>
                    <a:lnTo>
                      <a:pt x="89" y="181"/>
                    </a:lnTo>
                    <a:lnTo>
                      <a:pt x="82" y="185"/>
                    </a:lnTo>
                    <a:lnTo>
                      <a:pt x="75" y="188"/>
                    </a:lnTo>
                    <a:lnTo>
                      <a:pt x="64" y="18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090" name="Freeform 39"/>
              <p:cNvSpPr>
                <a:spLocks/>
              </p:cNvSpPr>
              <p:nvPr/>
            </p:nvSpPr>
            <p:spPr bwMode="auto">
              <a:xfrm>
                <a:off x="913" y="2160"/>
                <a:ext cx="56" cy="89"/>
              </a:xfrm>
              <a:custGeom>
                <a:avLst/>
                <a:gdLst>
                  <a:gd name="T0" fmla="*/ 0 w 123"/>
                  <a:gd name="T1" fmla="*/ 89 h 188"/>
                  <a:gd name="T2" fmla="*/ 22 w 123"/>
                  <a:gd name="T3" fmla="*/ 0 h 188"/>
                  <a:gd name="T4" fmla="*/ 36 w 123"/>
                  <a:gd name="T5" fmla="*/ 0 h 188"/>
                  <a:gd name="T6" fmla="*/ 56 w 123"/>
                  <a:gd name="T7" fmla="*/ 89 h 188"/>
                  <a:gd name="T8" fmla="*/ 44 w 123"/>
                  <a:gd name="T9" fmla="*/ 89 h 188"/>
                  <a:gd name="T10" fmla="*/ 39 w 123"/>
                  <a:gd name="T11" fmla="*/ 71 h 188"/>
                  <a:gd name="T12" fmla="*/ 17 w 123"/>
                  <a:gd name="T13" fmla="*/ 71 h 188"/>
                  <a:gd name="T14" fmla="*/ 14 w 123"/>
                  <a:gd name="T15" fmla="*/ 89 h 188"/>
                  <a:gd name="T16" fmla="*/ 0 w 123"/>
                  <a:gd name="T17" fmla="*/ 89 h 1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3" h="188">
                    <a:moveTo>
                      <a:pt x="0" y="188"/>
                    </a:moveTo>
                    <a:lnTo>
                      <a:pt x="48" y="0"/>
                    </a:lnTo>
                    <a:lnTo>
                      <a:pt x="78" y="0"/>
                    </a:lnTo>
                    <a:lnTo>
                      <a:pt x="123" y="188"/>
                    </a:lnTo>
                    <a:lnTo>
                      <a:pt x="96" y="188"/>
                    </a:lnTo>
                    <a:lnTo>
                      <a:pt x="85" y="151"/>
                    </a:lnTo>
                    <a:lnTo>
                      <a:pt x="37" y="151"/>
                    </a:lnTo>
                    <a:lnTo>
                      <a:pt x="30" y="188"/>
                    </a:lnTo>
                    <a:lnTo>
                      <a:pt x="0" y="18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091" name="Freeform 40"/>
              <p:cNvSpPr>
                <a:spLocks/>
              </p:cNvSpPr>
              <p:nvPr/>
            </p:nvSpPr>
            <p:spPr bwMode="auto">
              <a:xfrm>
                <a:off x="846" y="2160"/>
                <a:ext cx="59" cy="89"/>
              </a:xfrm>
              <a:custGeom>
                <a:avLst/>
                <a:gdLst>
                  <a:gd name="T0" fmla="*/ 0 w 129"/>
                  <a:gd name="T1" fmla="*/ 89 h 188"/>
                  <a:gd name="T2" fmla="*/ 0 w 129"/>
                  <a:gd name="T3" fmla="*/ 0 h 188"/>
                  <a:gd name="T4" fmla="*/ 18 w 129"/>
                  <a:gd name="T5" fmla="*/ 0 h 188"/>
                  <a:gd name="T6" fmla="*/ 31 w 129"/>
                  <a:gd name="T7" fmla="*/ 68 h 188"/>
                  <a:gd name="T8" fmla="*/ 41 w 129"/>
                  <a:gd name="T9" fmla="*/ 0 h 188"/>
                  <a:gd name="T10" fmla="*/ 59 w 129"/>
                  <a:gd name="T11" fmla="*/ 0 h 188"/>
                  <a:gd name="T12" fmla="*/ 59 w 129"/>
                  <a:gd name="T13" fmla="*/ 89 h 188"/>
                  <a:gd name="T14" fmla="*/ 47 w 129"/>
                  <a:gd name="T15" fmla="*/ 89 h 188"/>
                  <a:gd name="T16" fmla="*/ 47 w 129"/>
                  <a:gd name="T17" fmla="*/ 19 h 188"/>
                  <a:gd name="T18" fmla="*/ 37 w 129"/>
                  <a:gd name="T19" fmla="*/ 89 h 188"/>
                  <a:gd name="T20" fmla="*/ 23 w 129"/>
                  <a:gd name="T21" fmla="*/ 89 h 188"/>
                  <a:gd name="T22" fmla="*/ 14 w 129"/>
                  <a:gd name="T23" fmla="*/ 19 h 188"/>
                  <a:gd name="T24" fmla="*/ 14 w 129"/>
                  <a:gd name="T25" fmla="*/ 89 h 188"/>
                  <a:gd name="T26" fmla="*/ 0 w 129"/>
                  <a:gd name="T27" fmla="*/ 89 h 1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29" h="188">
                    <a:moveTo>
                      <a:pt x="0" y="188"/>
                    </a:moveTo>
                    <a:lnTo>
                      <a:pt x="0" y="0"/>
                    </a:lnTo>
                    <a:lnTo>
                      <a:pt x="40" y="0"/>
                    </a:lnTo>
                    <a:lnTo>
                      <a:pt x="67" y="144"/>
                    </a:lnTo>
                    <a:lnTo>
                      <a:pt x="89" y="0"/>
                    </a:lnTo>
                    <a:lnTo>
                      <a:pt x="129" y="0"/>
                    </a:lnTo>
                    <a:lnTo>
                      <a:pt x="129" y="188"/>
                    </a:lnTo>
                    <a:lnTo>
                      <a:pt x="103" y="188"/>
                    </a:lnTo>
                    <a:lnTo>
                      <a:pt x="103" y="41"/>
                    </a:lnTo>
                    <a:lnTo>
                      <a:pt x="81" y="188"/>
                    </a:lnTo>
                    <a:lnTo>
                      <a:pt x="51" y="188"/>
                    </a:lnTo>
                    <a:lnTo>
                      <a:pt x="30" y="41"/>
                    </a:lnTo>
                    <a:lnTo>
                      <a:pt x="30" y="188"/>
                    </a:lnTo>
                    <a:lnTo>
                      <a:pt x="0" y="18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092" name="Freeform 41"/>
              <p:cNvSpPr>
                <a:spLocks/>
              </p:cNvSpPr>
              <p:nvPr/>
            </p:nvSpPr>
            <p:spPr bwMode="auto">
              <a:xfrm>
                <a:off x="778" y="2160"/>
                <a:ext cx="57" cy="89"/>
              </a:xfrm>
              <a:custGeom>
                <a:avLst/>
                <a:gdLst>
                  <a:gd name="T0" fmla="*/ 0 w 126"/>
                  <a:gd name="T1" fmla="*/ 89 h 188"/>
                  <a:gd name="T2" fmla="*/ 0 w 126"/>
                  <a:gd name="T3" fmla="*/ 0 h 188"/>
                  <a:gd name="T4" fmla="*/ 17 w 126"/>
                  <a:gd name="T5" fmla="*/ 0 h 188"/>
                  <a:gd name="T6" fmla="*/ 28 w 126"/>
                  <a:gd name="T7" fmla="*/ 68 h 188"/>
                  <a:gd name="T8" fmla="*/ 40 w 126"/>
                  <a:gd name="T9" fmla="*/ 0 h 188"/>
                  <a:gd name="T10" fmla="*/ 57 w 126"/>
                  <a:gd name="T11" fmla="*/ 0 h 188"/>
                  <a:gd name="T12" fmla="*/ 57 w 126"/>
                  <a:gd name="T13" fmla="*/ 89 h 188"/>
                  <a:gd name="T14" fmla="*/ 45 w 126"/>
                  <a:gd name="T15" fmla="*/ 89 h 188"/>
                  <a:gd name="T16" fmla="*/ 45 w 126"/>
                  <a:gd name="T17" fmla="*/ 19 h 188"/>
                  <a:gd name="T18" fmla="*/ 35 w 126"/>
                  <a:gd name="T19" fmla="*/ 89 h 188"/>
                  <a:gd name="T20" fmla="*/ 22 w 126"/>
                  <a:gd name="T21" fmla="*/ 89 h 188"/>
                  <a:gd name="T22" fmla="*/ 11 w 126"/>
                  <a:gd name="T23" fmla="*/ 19 h 188"/>
                  <a:gd name="T24" fmla="*/ 11 w 126"/>
                  <a:gd name="T25" fmla="*/ 89 h 188"/>
                  <a:gd name="T26" fmla="*/ 0 w 126"/>
                  <a:gd name="T27" fmla="*/ 89 h 1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26" h="188">
                    <a:moveTo>
                      <a:pt x="0" y="188"/>
                    </a:moveTo>
                    <a:lnTo>
                      <a:pt x="0" y="0"/>
                    </a:lnTo>
                    <a:lnTo>
                      <a:pt x="37" y="0"/>
                    </a:lnTo>
                    <a:lnTo>
                      <a:pt x="62" y="144"/>
                    </a:lnTo>
                    <a:lnTo>
                      <a:pt x="89" y="0"/>
                    </a:lnTo>
                    <a:lnTo>
                      <a:pt x="126" y="0"/>
                    </a:lnTo>
                    <a:lnTo>
                      <a:pt x="126" y="188"/>
                    </a:lnTo>
                    <a:lnTo>
                      <a:pt x="100" y="188"/>
                    </a:lnTo>
                    <a:lnTo>
                      <a:pt x="100" y="41"/>
                    </a:lnTo>
                    <a:lnTo>
                      <a:pt x="78" y="188"/>
                    </a:lnTo>
                    <a:lnTo>
                      <a:pt x="48" y="188"/>
                    </a:lnTo>
                    <a:lnTo>
                      <a:pt x="25" y="41"/>
                    </a:lnTo>
                    <a:lnTo>
                      <a:pt x="25" y="188"/>
                    </a:lnTo>
                    <a:lnTo>
                      <a:pt x="0" y="18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093" name="Freeform 42"/>
              <p:cNvSpPr>
                <a:spLocks/>
              </p:cNvSpPr>
              <p:nvPr/>
            </p:nvSpPr>
            <p:spPr bwMode="auto">
              <a:xfrm>
                <a:off x="712" y="2160"/>
                <a:ext cx="59" cy="89"/>
              </a:xfrm>
              <a:custGeom>
                <a:avLst/>
                <a:gdLst>
                  <a:gd name="T0" fmla="*/ 0 w 126"/>
                  <a:gd name="T1" fmla="*/ 89 h 188"/>
                  <a:gd name="T2" fmla="*/ 22 w 126"/>
                  <a:gd name="T3" fmla="*/ 0 h 188"/>
                  <a:gd name="T4" fmla="*/ 38 w 126"/>
                  <a:gd name="T5" fmla="*/ 0 h 188"/>
                  <a:gd name="T6" fmla="*/ 59 w 126"/>
                  <a:gd name="T7" fmla="*/ 89 h 188"/>
                  <a:gd name="T8" fmla="*/ 45 w 126"/>
                  <a:gd name="T9" fmla="*/ 89 h 188"/>
                  <a:gd name="T10" fmla="*/ 42 w 126"/>
                  <a:gd name="T11" fmla="*/ 71 h 188"/>
                  <a:gd name="T12" fmla="*/ 17 w 126"/>
                  <a:gd name="T13" fmla="*/ 71 h 188"/>
                  <a:gd name="T14" fmla="*/ 14 w 126"/>
                  <a:gd name="T15" fmla="*/ 89 h 188"/>
                  <a:gd name="T16" fmla="*/ 0 w 126"/>
                  <a:gd name="T17" fmla="*/ 89 h 1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6" h="188">
                    <a:moveTo>
                      <a:pt x="0" y="188"/>
                    </a:moveTo>
                    <a:lnTo>
                      <a:pt x="48" y="0"/>
                    </a:lnTo>
                    <a:lnTo>
                      <a:pt x="82" y="0"/>
                    </a:lnTo>
                    <a:lnTo>
                      <a:pt x="126" y="188"/>
                    </a:lnTo>
                    <a:lnTo>
                      <a:pt x="96" y="188"/>
                    </a:lnTo>
                    <a:lnTo>
                      <a:pt x="89" y="151"/>
                    </a:lnTo>
                    <a:lnTo>
                      <a:pt x="37" y="151"/>
                    </a:lnTo>
                    <a:lnTo>
                      <a:pt x="29" y="188"/>
                    </a:lnTo>
                    <a:lnTo>
                      <a:pt x="0" y="18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094" name="Freeform 43"/>
              <p:cNvSpPr>
                <a:spLocks/>
              </p:cNvSpPr>
              <p:nvPr/>
            </p:nvSpPr>
            <p:spPr bwMode="auto">
              <a:xfrm>
                <a:off x="666" y="2160"/>
                <a:ext cx="41" cy="89"/>
              </a:xfrm>
              <a:custGeom>
                <a:avLst/>
                <a:gdLst>
                  <a:gd name="T0" fmla="*/ 0 w 88"/>
                  <a:gd name="T1" fmla="*/ 89 h 188"/>
                  <a:gd name="T2" fmla="*/ 0 w 88"/>
                  <a:gd name="T3" fmla="*/ 0 h 188"/>
                  <a:gd name="T4" fmla="*/ 12 w 88"/>
                  <a:gd name="T5" fmla="*/ 0 h 188"/>
                  <a:gd name="T6" fmla="*/ 12 w 88"/>
                  <a:gd name="T7" fmla="*/ 73 h 188"/>
                  <a:gd name="T8" fmla="*/ 41 w 88"/>
                  <a:gd name="T9" fmla="*/ 73 h 188"/>
                  <a:gd name="T10" fmla="*/ 41 w 88"/>
                  <a:gd name="T11" fmla="*/ 89 h 188"/>
                  <a:gd name="T12" fmla="*/ 0 w 88"/>
                  <a:gd name="T13" fmla="*/ 89 h 18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8" h="188">
                    <a:moveTo>
                      <a:pt x="0" y="188"/>
                    </a:moveTo>
                    <a:lnTo>
                      <a:pt x="0" y="0"/>
                    </a:lnTo>
                    <a:lnTo>
                      <a:pt x="26" y="0"/>
                    </a:lnTo>
                    <a:lnTo>
                      <a:pt x="26" y="154"/>
                    </a:lnTo>
                    <a:lnTo>
                      <a:pt x="88" y="154"/>
                    </a:lnTo>
                    <a:lnTo>
                      <a:pt x="88" y="188"/>
                    </a:lnTo>
                    <a:lnTo>
                      <a:pt x="0" y="18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095" name="Freeform 44"/>
              <p:cNvSpPr>
                <a:spLocks/>
              </p:cNvSpPr>
              <p:nvPr/>
            </p:nvSpPr>
            <p:spPr bwMode="auto">
              <a:xfrm>
                <a:off x="615" y="2160"/>
                <a:ext cx="43" cy="89"/>
              </a:xfrm>
              <a:custGeom>
                <a:avLst/>
                <a:gdLst>
                  <a:gd name="T0" fmla="*/ 0 w 92"/>
                  <a:gd name="T1" fmla="*/ 89 h 188"/>
                  <a:gd name="T2" fmla="*/ 0 w 92"/>
                  <a:gd name="T3" fmla="*/ 0 h 188"/>
                  <a:gd name="T4" fmla="*/ 43 w 92"/>
                  <a:gd name="T5" fmla="*/ 0 h 188"/>
                  <a:gd name="T6" fmla="*/ 43 w 92"/>
                  <a:gd name="T7" fmla="*/ 17 h 188"/>
                  <a:gd name="T8" fmla="*/ 14 w 92"/>
                  <a:gd name="T9" fmla="*/ 17 h 188"/>
                  <a:gd name="T10" fmla="*/ 14 w 92"/>
                  <a:gd name="T11" fmla="*/ 37 h 188"/>
                  <a:gd name="T12" fmla="*/ 40 w 92"/>
                  <a:gd name="T13" fmla="*/ 37 h 188"/>
                  <a:gd name="T14" fmla="*/ 40 w 92"/>
                  <a:gd name="T15" fmla="*/ 52 h 188"/>
                  <a:gd name="T16" fmla="*/ 14 w 92"/>
                  <a:gd name="T17" fmla="*/ 52 h 188"/>
                  <a:gd name="T18" fmla="*/ 14 w 92"/>
                  <a:gd name="T19" fmla="*/ 89 h 188"/>
                  <a:gd name="T20" fmla="*/ 0 w 92"/>
                  <a:gd name="T21" fmla="*/ 89 h 18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2" h="188">
                    <a:moveTo>
                      <a:pt x="0" y="188"/>
                    </a:moveTo>
                    <a:lnTo>
                      <a:pt x="0" y="0"/>
                    </a:lnTo>
                    <a:lnTo>
                      <a:pt x="92" y="0"/>
                    </a:lnTo>
                    <a:lnTo>
                      <a:pt x="92" y="35"/>
                    </a:lnTo>
                    <a:lnTo>
                      <a:pt x="30" y="35"/>
                    </a:lnTo>
                    <a:lnTo>
                      <a:pt x="30" y="79"/>
                    </a:lnTo>
                    <a:lnTo>
                      <a:pt x="85" y="79"/>
                    </a:lnTo>
                    <a:lnTo>
                      <a:pt x="85" y="110"/>
                    </a:lnTo>
                    <a:lnTo>
                      <a:pt x="30" y="110"/>
                    </a:lnTo>
                    <a:lnTo>
                      <a:pt x="30" y="188"/>
                    </a:lnTo>
                    <a:lnTo>
                      <a:pt x="0" y="18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096" name="Freeform 45"/>
              <p:cNvSpPr>
                <a:spLocks/>
              </p:cNvSpPr>
              <p:nvPr/>
            </p:nvSpPr>
            <p:spPr bwMode="auto">
              <a:xfrm>
                <a:off x="1273" y="2183"/>
                <a:ext cx="16" cy="34"/>
              </a:xfrm>
              <a:custGeom>
                <a:avLst/>
                <a:gdLst>
                  <a:gd name="T0" fmla="*/ 9 w 34"/>
                  <a:gd name="T1" fmla="*/ 0 h 72"/>
                  <a:gd name="T2" fmla="*/ 0 w 34"/>
                  <a:gd name="T3" fmla="*/ 34 h 72"/>
                  <a:gd name="T4" fmla="*/ 16 w 34"/>
                  <a:gd name="T5" fmla="*/ 34 h 72"/>
                  <a:gd name="T6" fmla="*/ 9 w 34"/>
                  <a:gd name="T7" fmla="*/ 0 h 7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4" h="72">
                    <a:moveTo>
                      <a:pt x="19" y="0"/>
                    </a:moveTo>
                    <a:lnTo>
                      <a:pt x="0" y="72"/>
                    </a:lnTo>
                    <a:lnTo>
                      <a:pt x="34" y="72"/>
                    </a:lnTo>
                    <a:lnTo>
                      <a:pt x="19"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097" name="Freeform 46"/>
              <p:cNvSpPr>
                <a:spLocks/>
              </p:cNvSpPr>
              <p:nvPr/>
            </p:nvSpPr>
            <p:spPr bwMode="auto">
              <a:xfrm>
                <a:off x="991" y="2212"/>
                <a:ext cx="24" cy="21"/>
              </a:xfrm>
              <a:custGeom>
                <a:avLst/>
                <a:gdLst>
                  <a:gd name="T0" fmla="*/ 0 w 51"/>
                  <a:gd name="T1" fmla="*/ 21 h 44"/>
                  <a:gd name="T2" fmla="*/ 17 w 51"/>
                  <a:gd name="T3" fmla="*/ 21 h 44"/>
                  <a:gd name="T4" fmla="*/ 17 w 51"/>
                  <a:gd name="T5" fmla="*/ 21 h 44"/>
                  <a:gd name="T6" fmla="*/ 17 w 51"/>
                  <a:gd name="T7" fmla="*/ 21 h 44"/>
                  <a:gd name="T8" fmla="*/ 19 w 51"/>
                  <a:gd name="T9" fmla="*/ 21 h 44"/>
                  <a:gd name="T10" fmla="*/ 21 w 51"/>
                  <a:gd name="T11" fmla="*/ 21 h 44"/>
                  <a:gd name="T12" fmla="*/ 21 w 51"/>
                  <a:gd name="T13" fmla="*/ 20 h 44"/>
                  <a:gd name="T14" fmla="*/ 23 w 51"/>
                  <a:gd name="T15" fmla="*/ 18 h 44"/>
                  <a:gd name="T16" fmla="*/ 23 w 51"/>
                  <a:gd name="T17" fmla="*/ 16 h 44"/>
                  <a:gd name="T18" fmla="*/ 23 w 51"/>
                  <a:gd name="T19" fmla="*/ 14 h 44"/>
                  <a:gd name="T20" fmla="*/ 24 w 51"/>
                  <a:gd name="T21" fmla="*/ 13 h 44"/>
                  <a:gd name="T22" fmla="*/ 24 w 51"/>
                  <a:gd name="T23" fmla="*/ 10 h 44"/>
                  <a:gd name="T24" fmla="*/ 24 w 51"/>
                  <a:gd name="T25" fmla="*/ 8 h 44"/>
                  <a:gd name="T26" fmla="*/ 23 w 51"/>
                  <a:gd name="T27" fmla="*/ 6 h 44"/>
                  <a:gd name="T28" fmla="*/ 23 w 51"/>
                  <a:gd name="T29" fmla="*/ 5 h 44"/>
                  <a:gd name="T30" fmla="*/ 23 w 51"/>
                  <a:gd name="T31" fmla="*/ 3 h 44"/>
                  <a:gd name="T32" fmla="*/ 21 w 51"/>
                  <a:gd name="T33" fmla="*/ 1 h 44"/>
                  <a:gd name="T34" fmla="*/ 19 w 51"/>
                  <a:gd name="T35" fmla="*/ 1 h 44"/>
                  <a:gd name="T36" fmla="*/ 17 w 51"/>
                  <a:gd name="T37" fmla="*/ 0 h 44"/>
                  <a:gd name="T38" fmla="*/ 0 w 51"/>
                  <a:gd name="T39" fmla="*/ 0 h 44"/>
                  <a:gd name="T40" fmla="*/ 0 w 51"/>
                  <a:gd name="T41" fmla="*/ 21 h 4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1" h="44">
                    <a:moveTo>
                      <a:pt x="0" y="44"/>
                    </a:moveTo>
                    <a:lnTo>
                      <a:pt x="37" y="44"/>
                    </a:lnTo>
                    <a:lnTo>
                      <a:pt x="40" y="44"/>
                    </a:lnTo>
                    <a:lnTo>
                      <a:pt x="44" y="44"/>
                    </a:lnTo>
                    <a:lnTo>
                      <a:pt x="44" y="41"/>
                    </a:lnTo>
                    <a:lnTo>
                      <a:pt x="48" y="37"/>
                    </a:lnTo>
                    <a:lnTo>
                      <a:pt x="48" y="34"/>
                    </a:lnTo>
                    <a:lnTo>
                      <a:pt x="48" y="30"/>
                    </a:lnTo>
                    <a:lnTo>
                      <a:pt x="51" y="27"/>
                    </a:lnTo>
                    <a:lnTo>
                      <a:pt x="51" y="20"/>
                    </a:lnTo>
                    <a:lnTo>
                      <a:pt x="51" y="17"/>
                    </a:lnTo>
                    <a:lnTo>
                      <a:pt x="48" y="13"/>
                    </a:lnTo>
                    <a:lnTo>
                      <a:pt x="48" y="10"/>
                    </a:lnTo>
                    <a:lnTo>
                      <a:pt x="48" y="7"/>
                    </a:lnTo>
                    <a:lnTo>
                      <a:pt x="44" y="3"/>
                    </a:lnTo>
                    <a:lnTo>
                      <a:pt x="40" y="3"/>
                    </a:lnTo>
                    <a:lnTo>
                      <a:pt x="37" y="0"/>
                    </a:lnTo>
                    <a:lnTo>
                      <a:pt x="0" y="0"/>
                    </a:lnTo>
                    <a:lnTo>
                      <a:pt x="0" y="4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098" name="Freeform 47"/>
              <p:cNvSpPr>
                <a:spLocks/>
              </p:cNvSpPr>
              <p:nvPr/>
            </p:nvSpPr>
            <p:spPr bwMode="auto">
              <a:xfrm>
                <a:off x="991" y="2177"/>
                <a:ext cx="22" cy="21"/>
              </a:xfrm>
              <a:custGeom>
                <a:avLst/>
                <a:gdLst>
                  <a:gd name="T0" fmla="*/ 0 w 48"/>
                  <a:gd name="T1" fmla="*/ 0 h 44"/>
                  <a:gd name="T2" fmla="*/ 0 w 48"/>
                  <a:gd name="T3" fmla="*/ 21 h 44"/>
                  <a:gd name="T4" fmla="*/ 15 w 48"/>
                  <a:gd name="T5" fmla="*/ 21 h 44"/>
                  <a:gd name="T6" fmla="*/ 15 w 48"/>
                  <a:gd name="T7" fmla="*/ 21 h 44"/>
                  <a:gd name="T8" fmla="*/ 15 w 48"/>
                  <a:gd name="T9" fmla="*/ 21 h 44"/>
                  <a:gd name="T10" fmla="*/ 17 w 48"/>
                  <a:gd name="T11" fmla="*/ 21 h 44"/>
                  <a:gd name="T12" fmla="*/ 18 w 48"/>
                  <a:gd name="T13" fmla="*/ 20 h 44"/>
                  <a:gd name="T14" fmla="*/ 18 w 48"/>
                  <a:gd name="T15" fmla="*/ 18 h 44"/>
                  <a:gd name="T16" fmla="*/ 20 w 48"/>
                  <a:gd name="T17" fmla="*/ 16 h 44"/>
                  <a:gd name="T18" fmla="*/ 20 w 48"/>
                  <a:gd name="T19" fmla="*/ 14 h 44"/>
                  <a:gd name="T20" fmla="*/ 22 w 48"/>
                  <a:gd name="T21" fmla="*/ 13 h 44"/>
                  <a:gd name="T22" fmla="*/ 22 w 48"/>
                  <a:gd name="T23" fmla="*/ 11 h 44"/>
                  <a:gd name="T24" fmla="*/ 22 w 48"/>
                  <a:gd name="T25" fmla="*/ 10 h 44"/>
                  <a:gd name="T26" fmla="*/ 22 w 48"/>
                  <a:gd name="T27" fmla="*/ 6 h 44"/>
                  <a:gd name="T28" fmla="*/ 20 w 48"/>
                  <a:gd name="T29" fmla="*/ 5 h 44"/>
                  <a:gd name="T30" fmla="*/ 20 w 48"/>
                  <a:gd name="T31" fmla="*/ 3 h 44"/>
                  <a:gd name="T32" fmla="*/ 18 w 48"/>
                  <a:gd name="T33" fmla="*/ 1 h 44"/>
                  <a:gd name="T34" fmla="*/ 17 w 48"/>
                  <a:gd name="T35" fmla="*/ 1 h 44"/>
                  <a:gd name="T36" fmla="*/ 15 w 48"/>
                  <a:gd name="T37" fmla="*/ 0 h 44"/>
                  <a:gd name="T38" fmla="*/ 13 w 48"/>
                  <a:gd name="T39" fmla="*/ 0 h 44"/>
                  <a:gd name="T40" fmla="*/ 0 w 48"/>
                  <a:gd name="T41" fmla="*/ 0 h 4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8" h="44">
                    <a:moveTo>
                      <a:pt x="0" y="0"/>
                    </a:moveTo>
                    <a:lnTo>
                      <a:pt x="0" y="44"/>
                    </a:lnTo>
                    <a:lnTo>
                      <a:pt x="33" y="44"/>
                    </a:lnTo>
                    <a:lnTo>
                      <a:pt x="37" y="44"/>
                    </a:lnTo>
                    <a:lnTo>
                      <a:pt x="40" y="41"/>
                    </a:lnTo>
                    <a:lnTo>
                      <a:pt x="40" y="37"/>
                    </a:lnTo>
                    <a:lnTo>
                      <a:pt x="44" y="34"/>
                    </a:lnTo>
                    <a:lnTo>
                      <a:pt x="44" y="30"/>
                    </a:lnTo>
                    <a:lnTo>
                      <a:pt x="48" y="27"/>
                    </a:lnTo>
                    <a:lnTo>
                      <a:pt x="48" y="24"/>
                    </a:lnTo>
                    <a:lnTo>
                      <a:pt x="48" y="20"/>
                    </a:lnTo>
                    <a:lnTo>
                      <a:pt x="48" y="13"/>
                    </a:lnTo>
                    <a:lnTo>
                      <a:pt x="44" y="10"/>
                    </a:lnTo>
                    <a:lnTo>
                      <a:pt x="44" y="6"/>
                    </a:lnTo>
                    <a:lnTo>
                      <a:pt x="40" y="3"/>
                    </a:lnTo>
                    <a:lnTo>
                      <a:pt x="37" y="3"/>
                    </a:lnTo>
                    <a:lnTo>
                      <a:pt x="33" y="0"/>
                    </a:lnTo>
                    <a:lnTo>
                      <a:pt x="29"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099" name="Freeform 48"/>
              <p:cNvSpPr>
                <a:spLocks/>
              </p:cNvSpPr>
              <p:nvPr/>
            </p:nvSpPr>
            <p:spPr bwMode="auto">
              <a:xfrm>
                <a:off x="935" y="2183"/>
                <a:ext cx="14" cy="34"/>
              </a:xfrm>
              <a:custGeom>
                <a:avLst/>
                <a:gdLst>
                  <a:gd name="T0" fmla="*/ 7 w 30"/>
                  <a:gd name="T1" fmla="*/ 0 h 72"/>
                  <a:gd name="T2" fmla="*/ 0 w 30"/>
                  <a:gd name="T3" fmla="*/ 34 h 72"/>
                  <a:gd name="T4" fmla="*/ 14 w 30"/>
                  <a:gd name="T5" fmla="*/ 34 h 72"/>
                  <a:gd name="T6" fmla="*/ 7 w 30"/>
                  <a:gd name="T7" fmla="*/ 0 h 7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0" h="72">
                    <a:moveTo>
                      <a:pt x="16" y="0"/>
                    </a:moveTo>
                    <a:lnTo>
                      <a:pt x="0" y="72"/>
                    </a:lnTo>
                    <a:lnTo>
                      <a:pt x="30" y="72"/>
                    </a:lnTo>
                    <a:lnTo>
                      <a:pt x="16"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100" name="Freeform 49"/>
              <p:cNvSpPr>
                <a:spLocks/>
              </p:cNvSpPr>
              <p:nvPr/>
            </p:nvSpPr>
            <p:spPr bwMode="auto">
              <a:xfrm>
                <a:off x="735" y="2183"/>
                <a:ext cx="15" cy="34"/>
              </a:xfrm>
              <a:custGeom>
                <a:avLst/>
                <a:gdLst>
                  <a:gd name="T0" fmla="*/ 7 w 34"/>
                  <a:gd name="T1" fmla="*/ 0 h 72"/>
                  <a:gd name="T2" fmla="*/ 0 w 34"/>
                  <a:gd name="T3" fmla="*/ 34 h 72"/>
                  <a:gd name="T4" fmla="*/ 15 w 34"/>
                  <a:gd name="T5" fmla="*/ 34 h 72"/>
                  <a:gd name="T6" fmla="*/ 7 w 34"/>
                  <a:gd name="T7" fmla="*/ 0 h 7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4" h="72">
                    <a:moveTo>
                      <a:pt x="15" y="0"/>
                    </a:moveTo>
                    <a:lnTo>
                      <a:pt x="0" y="72"/>
                    </a:lnTo>
                    <a:lnTo>
                      <a:pt x="34" y="72"/>
                    </a:lnTo>
                    <a:lnTo>
                      <a:pt x="15"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grpSp>
        <p:sp>
          <p:nvSpPr>
            <p:cNvPr id="44078" name="Rectangle 50"/>
            <p:cNvSpPr>
              <a:spLocks noChangeArrowheads="1"/>
            </p:cNvSpPr>
            <p:nvPr/>
          </p:nvSpPr>
          <p:spPr bwMode="auto">
            <a:xfrm>
              <a:off x="1774" y="1448"/>
              <a:ext cx="3475"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288925" indent="-288925">
                <a:buSzPct val="130000"/>
                <a:buFontTx/>
                <a:buChar char="•"/>
              </a:pPr>
              <a:r>
                <a:rPr lang="en-AU" sz="1600" b="1" dirty="0">
                  <a:solidFill>
                    <a:schemeClr val="accent1"/>
                  </a:solidFill>
                  <a:latin typeface="Montserrat" panose="00000500000000000000" pitchFamily="50" charset="0"/>
                </a:rPr>
                <a:t>F</a:t>
              </a:r>
              <a:r>
                <a:rPr lang="en-AU" sz="1600" dirty="0">
                  <a:latin typeface="Montserrat" panose="00000500000000000000" pitchFamily="50" charset="0"/>
                </a:rPr>
                <a:t>lammable or explosive with the potential for serious burns or injury from explosion</a:t>
              </a:r>
              <a:endParaRPr lang="en-AU" sz="1600" dirty="0">
                <a:latin typeface="Times New Roman" charset="0"/>
              </a:endParaRPr>
            </a:p>
          </p:txBody>
        </p:sp>
      </p:grpSp>
      <p:sp>
        <p:nvSpPr>
          <p:cNvPr id="44037" name="Rectangle 51"/>
          <p:cNvSpPr>
            <a:spLocks noChangeArrowheads="1"/>
          </p:cNvSpPr>
          <p:nvPr/>
        </p:nvSpPr>
        <p:spPr bwMode="auto">
          <a:xfrm>
            <a:off x="3870374" y="820725"/>
            <a:ext cx="5241681"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l"/>
            <a:r>
              <a:rPr lang="en-US" sz="2800" b="1" dirty="0">
                <a:solidFill>
                  <a:schemeClr val="tx2"/>
                </a:solidFill>
                <a:latin typeface="Montserrat" panose="00000500000000000000" pitchFamily="50" charset="0"/>
              </a:rPr>
              <a:t>Chemical Safety</a:t>
            </a:r>
            <a:r>
              <a:rPr lang="en-US" sz="2800" dirty="0">
                <a:solidFill>
                  <a:schemeClr val="tx2"/>
                </a:solidFill>
                <a:latin typeface="Montserrat" panose="00000500000000000000" pitchFamily="50" charset="0"/>
              </a:rPr>
              <a:t> </a:t>
            </a:r>
          </a:p>
        </p:txBody>
      </p:sp>
      <p:sp>
        <p:nvSpPr>
          <p:cNvPr id="1501236" name="Text Box 52"/>
          <p:cNvSpPr txBox="1">
            <a:spLocks noChangeArrowheads="1"/>
          </p:cNvSpPr>
          <p:nvPr/>
        </p:nvSpPr>
        <p:spPr bwMode="auto">
          <a:xfrm>
            <a:off x="1557060" y="1378778"/>
            <a:ext cx="1006330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9pPr>
          </a:lstStyle>
          <a:p>
            <a:pPr algn="l" eaLnBrk="1" hangingPunct="1">
              <a:lnSpc>
                <a:spcPct val="100000"/>
              </a:lnSpc>
              <a:spcBef>
                <a:spcPct val="50000"/>
              </a:spcBef>
            </a:pPr>
            <a:r>
              <a:rPr lang="en-AU" sz="2000" dirty="0">
                <a:solidFill>
                  <a:srgbClr val="000000"/>
                </a:solidFill>
                <a:latin typeface="Montserrat" panose="00000500000000000000" pitchFamily="50" charset="0"/>
              </a:rPr>
              <a:t>Many chemicals can be hazardous to your health and safety by having the  following properties:</a:t>
            </a:r>
          </a:p>
        </p:txBody>
      </p:sp>
      <p:grpSp>
        <p:nvGrpSpPr>
          <p:cNvPr id="1501237" name="Group 53"/>
          <p:cNvGrpSpPr>
            <a:grpSpLocks/>
          </p:cNvGrpSpPr>
          <p:nvPr/>
        </p:nvGrpSpPr>
        <p:grpSpPr bwMode="auto">
          <a:xfrm>
            <a:off x="319130" y="3452964"/>
            <a:ext cx="6406661" cy="1558925"/>
            <a:chOff x="708" y="2513"/>
            <a:chExt cx="4372" cy="982"/>
          </a:xfrm>
        </p:grpSpPr>
        <p:grpSp>
          <p:nvGrpSpPr>
            <p:cNvPr id="44041" name="Group 54"/>
            <p:cNvGrpSpPr>
              <a:grpSpLocks/>
            </p:cNvGrpSpPr>
            <p:nvPr/>
          </p:nvGrpSpPr>
          <p:grpSpPr bwMode="auto">
            <a:xfrm>
              <a:off x="708" y="2513"/>
              <a:ext cx="1009" cy="982"/>
              <a:chOff x="455" y="3096"/>
              <a:chExt cx="1009" cy="982"/>
            </a:xfrm>
          </p:grpSpPr>
          <p:sp>
            <p:nvSpPr>
              <p:cNvPr id="44043" name="Freeform 55"/>
              <p:cNvSpPr>
                <a:spLocks/>
              </p:cNvSpPr>
              <p:nvPr/>
            </p:nvSpPr>
            <p:spPr bwMode="auto">
              <a:xfrm>
                <a:off x="955" y="3212"/>
                <a:ext cx="30" cy="42"/>
              </a:xfrm>
              <a:custGeom>
                <a:avLst/>
                <a:gdLst>
                  <a:gd name="T0" fmla="*/ 0 w 67"/>
                  <a:gd name="T1" fmla="*/ 42 h 89"/>
                  <a:gd name="T2" fmla="*/ 1 w 67"/>
                  <a:gd name="T3" fmla="*/ 35 h 89"/>
                  <a:gd name="T4" fmla="*/ 3 w 67"/>
                  <a:gd name="T5" fmla="*/ 31 h 89"/>
                  <a:gd name="T6" fmla="*/ 9 w 67"/>
                  <a:gd name="T7" fmla="*/ 27 h 89"/>
                  <a:gd name="T8" fmla="*/ 13 w 67"/>
                  <a:gd name="T9" fmla="*/ 23 h 89"/>
                  <a:gd name="T10" fmla="*/ 17 w 67"/>
                  <a:gd name="T11" fmla="*/ 21 h 89"/>
                  <a:gd name="T12" fmla="*/ 20 w 67"/>
                  <a:gd name="T13" fmla="*/ 17 h 89"/>
                  <a:gd name="T14" fmla="*/ 21 w 67"/>
                  <a:gd name="T15" fmla="*/ 13 h 89"/>
                  <a:gd name="T16" fmla="*/ 20 w 67"/>
                  <a:gd name="T17" fmla="*/ 9 h 89"/>
                  <a:gd name="T18" fmla="*/ 20 w 67"/>
                  <a:gd name="T19" fmla="*/ 8 h 89"/>
                  <a:gd name="T20" fmla="*/ 18 w 67"/>
                  <a:gd name="T21" fmla="*/ 7 h 89"/>
                  <a:gd name="T22" fmla="*/ 17 w 67"/>
                  <a:gd name="T23" fmla="*/ 7 h 89"/>
                  <a:gd name="T24" fmla="*/ 13 w 67"/>
                  <a:gd name="T25" fmla="*/ 7 h 89"/>
                  <a:gd name="T26" fmla="*/ 12 w 67"/>
                  <a:gd name="T27" fmla="*/ 8 h 89"/>
                  <a:gd name="T28" fmla="*/ 10 w 67"/>
                  <a:gd name="T29" fmla="*/ 9 h 89"/>
                  <a:gd name="T30" fmla="*/ 10 w 67"/>
                  <a:gd name="T31" fmla="*/ 11 h 89"/>
                  <a:gd name="T32" fmla="*/ 1 w 67"/>
                  <a:gd name="T33" fmla="*/ 15 h 89"/>
                  <a:gd name="T34" fmla="*/ 1 w 67"/>
                  <a:gd name="T35" fmla="*/ 13 h 89"/>
                  <a:gd name="T36" fmla="*/ 1 w 67"/>
                  <a:gd name="T37" fmla="*/ 9 h 89"/>
                  <a:gd name="T38" fmla="*/ 1 w 67"/>
                  <a:gd name="T39" fmla="*/ 8 h 89"/>
                  <a:gd name="T40" fmla="*/ 3 w 67"/>
                  <a:gd name="T41" fmla="*/ 7 h 89"/>
                  <a:gd name="T42" fmla="*/ 5 w 67"/>
                  <a:gd name="T43" fmla="*/ 3 h 89"/>
                  <a:gd name="T44" fmla="*/ 9 w 67"/>
                  <a:gd name="T45" fmla="*/ 1 h 89"/>
                  <a:gd name="T46" fmla="*/ 10 w 67"/>
                  <a:gd name="T47" fmla="*/ 0 h 89"/>
                  <a:gd name="T48" fmla="*/ 15 w 67"/>
                  <a:gd name="T49" fmla="*/ 0 h 89"/>
                  <a:gd name="T50" fmla="*/ 17 w 67"/>
                  <a:gd name="T51" fmla="*/ 0 h 89"/>
                  <a:gd name="T52" fmla="*/ 20 w 67"/>
                  <a:gd name="T53" fmla="*/ 0 h 89"/>
                  <a:gd name="T54" fmla="*/ 21 w 67"/>
                  <a:gd name="T55" fmla="*/ 1 h 89"/>
                  <a:gd name="T56" fmla="*/ 25 w 67"/>
                  <a:gd name="T57" fmla="*/ 1 h 89"/>
                  <a:gd name="T58" fmla="*/ 27 w 67"/>
                  <a:gd name="T59" fmla="*/ 5 h 89"/>
                  <a:gd name="T60" fmla="*/ 28 w 67"/>
                  <a:gd name="T61" fmla="*/ 7 h 89"/>
                  <a:gd name="T62" fmla="*/ 30 w 67"/>
                  <a:gd name="T63" fmla="*/ 9 h 89"/>
                  <a:gd name="T64" fmla="*/ 30 w 67"/>
                  <a:gd name="T65" fmla="*/ 13 h 89"/>
                  <a:gd name="T66" fmla="*/ 30 w 67"/>
                  <a:gd name="T67" fmla="*/ 15 h 89"/>
                  <a:gd name="T68" fmla="*/ 28 w 67"/>
                  <a:gd name="T69" fmla="*/ 17 h 89"/>
                  <a:gd name="T70" fmla="*/ 27 w 67"/>
                  <a:gd name="T71" fmla="*/ 21 h 89"/>
                  <a:gd name="T72" fmla="*/ 23 w 67"/>
                  <a:gd name="T73" fmla="*/ 24 h 89"/>
                  <a:gd name="T74" fmla="*/ 20 w 67"/>
                  <a:gd name="T75" fmla="*/ 27 h 89"/>
                  <a:gd name="T76" fmla="*/ 17 w 67"/>
                  <a:gd name="T77" fmla="*/ 29 h 89"/>
                  <a:gd name="T78" fmla="*/ 13 w 67"/>
                  <a:gd name="T79" fmla="*/ 31 h 89"/>
                  <a:gd name="T80" fmla="*/ 12 w 67"/>
                  <a:gd name="T81" fmla="*/ 34 h 89"/>
                  <a:gd name="T82" fmla="*/ 30 w 67"/>
                  <a:gd name="T83" fmla="*/ 42 h 8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7" h="89">
                    <a:moveTo>
                      <a:pt x="0" y="89"/>
                    </a:moveTo>
                    <a:lnTo>
                      <a:pt x="0" y="89"/>
                    </a:lnTo>
                    <a:lnTo>
                      <a:pt x="0" y="82"/>
                    </a:lnTo>
                    <a:lnTo>
                      <a:pt x="3" y="75"/>
                    </a:lnTo>
                    <a:lnTo>
                      <a:pt x="3" y="68"/>
                    </a:lnTo>
                    <a:lnTo>
                      <a:pt x="7" y="65"/>
                    </a:lnTo>
                    <a:lnTo>
                      <a:pt x="12" y="61"/>
                    </a:lnTo>
                    <a:lnTo>
                      <a:pt x="19" y="58"/>
                    </a:lnTo>
                    <a:lnTo>
                      <a:pt x="22" y="54"/>
                    </a:lnTo>
                    <a:lnTo>
                      <a:pt x="30" y="48"/>
                    </a:lnTo>
                    <a:lnTo>
                      <a:pt x="33" y="48"/>
                    </a:lnTo>
                    <a:lnTo>
                      <a:pt x="37" y="44"/>
                    </a:lnTo>
                    <a:lnTo>
                      <a:pt x="41" y="41"/>
                    </a:lnTo>
                    <a:lnTo>
                      <a:pt x="44" y="37"/>
                    </a:lnTo>
                    <a:lnTo>
                      <a:pt x="44" y="34"/>
                    </a:lnTo>
                    <a:lnTo>
                      <a:pt x="48" y="27"/>
                    </a:lnTo>
                    <a:lnTo>
                      <a:pt x="44" y="20"/>
                    </a:lnTo>
                    <a:lnTo>
                      <a:pt x="44" y="17"/>
                    </a:lnTo>
                    <a:lnTo>
                      <a:pt x="41" y="17"/>
                    </a:lnTo>
                    <a:lnTo>
                      <a:pt x="41" y="14"/>
                    </a:lnTo>
                    <a:lnTo>
                      <a:pt x="37" y="14"/>
                    </a:lnTo>
                    <a:lnTo>
                      <a:pt x="33" y="14"/>
                    </a:lnTo>
                    <a:lnTo>
                      <a:pt x="30" y="14"/>
                    </a:lnTo>
                    <a:lnTo>
                      <a:pt x="26" y="17"/>
                    </a:lnTo>
                    <a:lnTo>
                      <a:pt x="22" y="20"/>
                    </a:lnTo>
                    <a:lnTo>
                      <a:pt x="22" y="24"/>
                    </a:lnTo>
                    <a:lnTo>
                      <a:pt x="22" y="31"/>
                    </a:lnTo>
                    <a:lnTo>
                      <a:pt x="3" y="31"/>
                    </a:lnTo>
                    <a:lnTo>
                      <a:pt x="3" y="27"/>
                    </a:lnTo>
                    <a:lnTo>
                      <a:pt x="3" y="24"/>
                    </a:lnTo>
                    <a:lnTo>
                      <a:pt x="3" y="20"/>
                    </a:lnTo>
                    <a:lnTo>
                      <a:pt x="3" y="17"/>
                    </a:lnTo>
                    <a:lnTo>
                      <a:pt x="3" y="14"/>
                    </a:lnTo>
                    <a:lnTo>
                      <a:pt x="7" y="14"/>
                    </a:lnTo>
                    <a:lnTo>
                      <a:pt x="12" y="7"/>
                    </a:lnTo>
                    <a:lnTo>
                      <a:pt x="14" y="3"/>
                    </a:lnTo>
                    <a:lnTo>
                      <a:pt x="19" y="3"/>
                    </a:lnTo>
                    <a:lnTo>
                      <a:pt x="22" y="0"/>
                    </a:lnTo>
                    <a:lnTo>
                      <a:pt x="26" y="0"/>
                    </a:lnTo>
                    <a:lnTo>
                      <a:pt x="33" y="0"/>
                    </a:lnTo>
                    <a:lnTo>
                      <a:pt x="37" y="0"/>
                    </a:lnTo>
                    <a:lnTo>
                      <a:pt x="41" y="0"/>
                    </a:lnTo>
                    <a:lnTo>
                      <a:pt x="44" y="0"/>
                    </a:lnTo>
                    <a:lnTo>
                      <a:pt x="48" y="3"/>
                    </a:lnTo>
                    <a:lnTo>
                      <a:pt x="51" y="3"/>
                    </a:lnTo>
                    <a:lnTo>
                      <a:pt x="55" y="3"/>
                    </a:lnTo>
                    <a:lnTo>
                      <a:pt x="60" y="7"/>
                    </a:lnTo>
                    <a:lnTo>
                      <a:pt x="60" y="10"/>
                    </a:lnTo>
                    <a:lnTo>
                      <a:pt x="62" y="10"/>
                    </a:lnTo>
                    <a:lnTo>
                      <a:pt x="62" y="14"/>
                    </a:lnTo>
                    <a:lnTo>
                      <a:pt x="62" y="17"/>
                    </a:lnTo>
                    <a:lnTo>
                      <a:pt x="67" y="20"/>
                    </a:lnTo>
                    <a:lnTo>
                      <a:pt x="67" y="24"/>
                    </a:lnTo>
                    <a:lnTo>
                      <a:pt x="67" y="27"/>
                    </a:lnTo>
                    <a:lnTo>
                      <a:pt x="67" y="31"/>
                    </a:lnTo>
                    <a:lnTo>
                      <a:pt x="67" y="34"/>
                    </a:lnTo>
                    <a:lnTo>
                      <a:pt x="62" y="37"/>
                    </a:lnTo>
                    <a:lnTo>
                      <a:pt x="60" y="41"/>
                    </a:lnTo>
                    <a:lnTo>
                      <a:pt x="60" y="44"/>
                    </a:lnTo>
                    <a:lnTo>
                      <a:pt x="55" y="48"/>
                    </a:lnTo>
                    <a:lnTo>
                      <a:pt x="51" y="51"/>
                    </a:lnTo>
                    <a:lnTo>
                      <a:pt x="48" y="54"/>
                    </a:lnTo>
                    <a:lnTo>
                      <a:pt x="44" y="58"/>
                    </a:lnTo>
                    <a:lnTo>
                      <a:pt x="41" y="58"/>
                    </a:lnTo>
                    <a:lnTo>
                      <a:pt x="37" y="61"/>
                    </a:lnTo>
                    <a:lnTo>
                      <a:pt x="33" y="65"/>
                    </a:lnTo>
                    <a:lnTo>
                      <a:pt x="30" y="65"/>
                    </a:lnTo>
                    <a:lnTo>
                      <a:pt x="30" y="68"/>
                    </a:lnTo>
                    <a:lnTo>
                      <a:pt x="26" y="72"/>
                    </a:lnTo>
                    <a:lnTo>
                      <a:pt x="67" y="72"/>
                    </a:lnTo>
                    <a:lnTo>
                      <a:pt x="67" y="89"/>
                    </a:lnTo>
                    <a:lnTo>
                      <a:pt x="0" y="8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044" name="Freeform 56"/>
              <p:cNvSpPr>
                <a:spLocks/>
              </p:cNvSpPr>
              <p:nvPr/>
            </p:nvSpPr>
            <p:spPr bwMode="auto">
              <a:xfrm>
                <a:off x="455" y="3096"/>
                <a:ext cx="1009" cy="982"/>
              </a:xfrm>
              <a:custGeom>
                <a:avLst/>
                <a:gdLst>
                  <a:gd name="T0" fmla="*/ 0 w 2185"/>
                  <a:gd name="T1" fmla="*/ 491 h 2078"/>
                  <a:gd name="T2" fmla="*/ 504 w 2185"/>
                  <a:gd name="T3" fmla="*/ 0 h 2078"/>
                  <a:gd name="T4" fmla="*/ 1009 w 2185"/>
                  <a:gd name="T5" fmla="*/ 491 h 2078"/>
                  <a:gd name="T6" fmla="*/ 506 w 2185"/>
                  <a:gd name="T7" fmla="*/ 982 h 2078"/>
                  <a:gd name="T8" fmla="*/ 0 w 2185"/>
                  <a:gd name="T9" fmla="*/ 491 h 20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85" h="2078">
                    <a:moveTo>
                      <a:pt x="0" y="1038"/>
                    </a:moveTo>
                    <a:lnTo>
                      <a:pt x="1091" y="0"/>
                    </a:lnTo>
                    <a:lnTo>
                      <a:pt x="2185" y="1038"/>
                    </a:lnTo>
                    <a:lnTo>
                      <a:pt x="1095" y="2078"/>
                    </a:lnTo>
                    <a:lnTo>
                      <a:pt x="0" y="10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045" name="Freeform 57"/>
              <p:cNvSpPr>
                <a:spLocks/>
              </p:cNvSpPr>
              <p:nvPr/>
            </p:nvSpPr>
            <p:spPr bwMode="auto">
              <a:xfrm>
                <a:off x="470" y="3110"/>
                <a:ext cx="977" cy="953"/>
              </a:xfrm>
              <a:custGeom>
                <a:avLst/>
                <a:gdLst>
                  <a:gd name="T0" fmla="*/ 0 w 2116"/>
                  <a:gd name="T1" fmla="*/ 477 h 2016"/>
                  <a:gd name="T2" fmla="*/ 489 w 2116"/>
                  <a:gd name="T3" fmla="*/ 0 h 2016"/>
                  <a:gd name="T4" fmla="*/ 977 w 2116"/>
                  <a:gd name="T5" fmla="*/ 477 h 2016"/>
                  <a:gd name="T6" fmla="*/ 490 w 2116"/>
                  <a:gd name="T7" fmla="*/ 953 h 2016"/>
                  <a:gd name="T8" fmla="*/ 0 w 2116"/>
                  <a:gd name="T9" fmla="*/ 477 h 20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16" h="2016">
                    <a:moveTo>
                      <a:pt x="0" y="1008"/>
                    </a:moveTo>
                    <a:lnTo>
                      <a:pt x="1058" y="0"/>
                    </a:lnTo>
                    <a:lnTo>
                      <a:pt x="2116" y="1008"/>
                    </a:lnTo>
                    <a:lnTo>
                      <a:pt x="1062" y="2016"/>
                    </a:lnTo>
                    <a:lnTo>
                      <a:pt x="0" y="100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046" name="Freeform 58"/>
              <p:cNvSpPr>
                <a:spLocks/>
              </p:cNvSpPr>
              <p:nvPr/>
            </p:nvSpPr>
            <p:spPr bwMode="auto">
              <a:xfrm>
                <a:off x="470" y="3587"/>
                <a:ext cx="977" cy="476"/>
              </a:xfrm>
              <a:custGeom>
                <a:avLst/>
                <a:gdLst>
                  <a:gd name="T0" fmla="*/ 0 w 2116"/>
                  <a:gd name="T1" fmla="*/ 0 h 1008"/>
                  <a:gd name="T2" fmla="*/ 977 w 2116"/>
                  <a:gd name="T3" fmla="*/ 0 h 1008"/>
                  <a:gd name="T4" fmla="*/ 490 w 2116"/>
                  <a:gd name="T5" fmla="*/ 476 h 1008"/>
                  <a:gd name="T6" fmla="*/ 0 w 2116"/>
                  <a:gd name="T7" fmla="*/ 0 h 100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16" h="1008">
                    <a:moveTo>
                      <a:pt x="0" y="0"/>
                    </a:moveTo>
                    <a:lnTo>
                      <a:pt x="2116" y="0"/>
                    </a:lnTo>
                    <a:lnTo>
                      <a:pt x="1062" y="1008"/>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047" name="Freeform 59"/>
              <p:cNvSpPr>
                <a:spLocks/>
              </p:cNvSpPr>
              <p:nvPr/>
            </p:nvSpPr>
            <p:spPr bwMode="auto">
              <a:xfrm>
                <a:off x="942" y="3281"/>
                <a:ext cx="142" cy="96"/>
              </a:xfrm>
              <a:custGeom>
                <a:avLst/>
                <a:gdLst>
                  <a:gd name="T0" fmla="*/ 30 w 307"/>
                  <a:gd name="T1" fmla="*/ 5 h 204"/>
                  <a:gd name="T2" fmla="*/ 42 w 307"/>
                  <a:gd name="T3" fmla="*/ 11 h 204"/>
                  <a:gd name="T4" fmla="*/ 51 w 307"/>
                  <a:gd name="T5" fmla="*/ 16 h 204"/>
                  <a:gd name="T6" fmla="*/ 62 w 307"/>
                  <a:gd name="T7" fmla="*/ 21 h 204"/>
                  <a:gd name="T8" fmla="*/ 80 w 307"/>
                  <a:gd name="T9" fmla="*/ 32 h 204"/>
                  <a:gd name="T10" fmla="*/ 99 w 307"/>
                  <a:gd name="T11" fmla="*/ 43 h 204"/>
                  <a:gd name="T12" fmla="*/ 119 w 307"/>
                  <a:gd name="T13" fmla="*/ 52 h 204"/>
                  <a:gd name="T14" fmla="*/ 122 w 307"/>
                  <a:gd name="T15" fmla="*/ 51 h 204"/>
                  <a:gd name="T16" fmla="*/ 129 w 307"/>
                  <a:gd name="T17" fmla="*/ 51 h 204"/>
                  <a:gd name="T18" fmla="*/ 134 w 307"/>
                  <a:gd name="T19" fmla="*/ 49 h 204"/>
                  <a:gd name="T20" fmla="*/ 139 w 307"/>
                  <a:gd name="T21" fmla="*/ 51 h 204"/>
                  <a:gd name="T22" fmla="*/ 141 w 307"/>
                  <a:gd name="T23" fmla="*/ 57 h 204"/>
                  <a:gd name="T24" fmla="*/ 142 w 307"/>
                  <a:gd name="T25" fmla="*/ 64 h 204"/>
                  <a:gd name="T26" fmla="*/ 142 w 307"/>
                  <a:gd name="T27" fmla="*/ 69 h 204"/>
                  <a:gd name="T28" fmla="*/ 142 w 307"/>
                  <a:gd name="T29" fmla="*/ 70 h 204"/>
                  <a:gd name="T30" fmla="*/ 141 w 307"/>
                  <a:gd name="T31" fmla="*/ 73 h 204"/>
                  <a:gd name="T32" fmla="*/ 141 w 307"/>
                  <a:gd name="T33" fmla="*/ 75 h 204"/>
                  <a:gd name="T34" fmla="*/ 141 w 307"/>
                  <a:gd name="T35" fmla="*/ 78 h 204"/>
                  <a:gd name="T36" fmla="*/ 139 w 307"/>
                  <a:gd name="T37" fmla="*/ 80 h 204"/>
                  <a:gd name="T38" fmla="*/ 138 w 307"/>
                  <a:gd name="T39" fmla="*/ 81 h 204"/>
                  <a:gd name="T40" fmla="*/ 138 w 307"/>
                  <a:gd name="T41" fmla="*/ 85 h 204"/>
                  <a:gd name="T42" fmla="*/ 134 w 307"/>
                  <a:gd name="T43" fmla="*/ 89 h 204"/>
                  <a:gd name="T44" fmla="*/ 129 w 307"/>
                  <a:gd name="T45" fmla="*/ 93 h 204"/>
                  <a:gd name="T46" fmla="*/ 122 w 307"/>
                  <a:gd name="T47" fmla="*/ 96 h 204"/>
                  <a:gd name="T48" fmla="*/ 117 w 307"/>
                  <a:gd name="T49" fmla="*/ 96 h 204"/>
                  <a:gd name="T50" fmla="*/ 109 w 307"/>
                  <a:gd name="T51" fmla="*/ 96 h 204"/>
                  <a:gd name="T52" fmla="*/ 102 w 307"/>
                  <a:gd name="T53" fmla="*/ 95 h 204"/>
                  <a:gd name="T54" fmla="*/ 99 w 307"/>
                  <a:gd name="T55" fmla="*/ 91 h 204"/>
                  <a:gd name="T56" fmla="*/ 99 w 307"/>
                  <a:gd name="T57" fmla="*/ 88 h 204"/>
                  <a:gd name="T58" fmla="*/ 97 w 307"/>
                  <a:gd name="T59" fmla="*/ 85 h 204"/>
                  <a:gd name="T60" fmla="*/ 97 w 307"/>
                  <a:gd name="T61" fmla="*/ 81 h 204"/>
                  <a:gd name="T62" fmla="*/ 94 w 307"/>
                  <a:gd name="T63" fmla="*/ 80 h 204"/>
                  <a:gd name="T64" fmla="*/ 90 w 307"/>
                  <a:gd name="T65" fmla="*/ 78 h 204"/>
                  <a:gd name="T66" fmla="*/ 86 w 307"/>
                  <a:gd name="T67" fmla="*/ 75 h 204"/>
                  <a:gd name="T68" fmla="*/ 75 w 307"/>
                  <a:gd name="T69" fmla="*/ 70 h 204"/>
                  <a:gd name="T70" fmla="*/ 56 w 307"/>
                  <a:gd name="T71" fmla="*/ 59 h 204"/>
                  <a:gd name="T72" fmla="*/ 37 w 307"/>
                  <a:gd name="T73" fmla="*/ 49 h 204"/>
                  <a:gd name="T74" fmla="*/ 23 w 307"/>
                  <a:gd name="T75" fmla="*/ 43 h 204"/>
                  <a:gd name="T76" fmla="*/ 15 w 307"/>
                  <a:gd name="T77" fmla="*/ 37 h 204"/>
                  <a:gd name="T78" fmla="*/ 7 w 307"/>
                  <a:gd name="T79" fmla="*/ 33 h 204"/>
                  <a:gd name="T80" fmla="*/ 1 w 307"/>
                  <a:gd name="T81" fmla="*/ 26 h 204"/>
                  <a:gd name="T82" fmla="*/ 1 w 307"/>
                  <a:gd name="T83" fmla="*/ 21 h 204"/>
                  <a:gd name="T84" fmla="*/ 0 w 307"/>
                  <a:gd name="T85" fmla="*/ 16 h 204"/>
                  <a:gd name="T86" fmla="*/ 0 w 307"/>
                  <a:gd name="T87" fmla="*/ 11 h 204"/>
                  <a:gd name="T88" fmla="*/ 3 w 307"/>
                  <a:gd name="T89" fmla="*/ 8 h 204"/>
                  <a:gd name="T90" fmla="*/ 6 w 307"/>
                  <a:gd name="T91" fmla="*/ 5 h 204"/>
                  <a:gd name="T92" fmla="*/ 12 w 307"/>
                  <a:gd name="T93" fmla="*/ 2 h 204"/>
                  <a:gd name="T94" fmla="*/ 16 w 307"/>
                  <a:gd name="T95" fmla="*/ 0 h 204"/>
                  <a:gd name="T96" fmla="*/ 18 w 307"/>
                  <a:gd name="T97" fmla="*/ 2 h 204"/>
                  <a:gd name="T98" fmla="*/ 21 w 307"/>
                  <a:gd name="T99" fmla="*/ 2 h 204"/>
                  <a:gd name="T100" fmla="*/ 25 w 307"/>
                  <a:gd name="T101" fmla="*/ 2 h 20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07" h="204">
                    <a:moveTo>
                      <a:pt x="53" y="4"/>
                    </a:moveTo>
                    <a:lnTo>
                      <a:pt x="53" y="4"/>
                    </a:lnTo>
                    <a:lnTo>
                      <a:pt x="57" y="7"/>
                    </a:lnTo>
                    <a:lnTo>
                      <a:pt x="60" y="7"/>
                    </a:lnTo>
                    <a:lnTo>
                      <a:pt x="64" y="11"/>
                    </a:lnTo>
                    <a:lnTo>
                      <a:pt x="67" y="14"/>
                    </a:lnTo>
                    <a:lnTo>
                      <a:pt x="74" y="14"/>
                    </a:lnTo>
                    <a:lnTo>
                      <a:pt x="79" y="17"/>
                    </a:lnTo>
                    <a:lnTo>
                      <a:pt x="83" y="21"/>
                    </a:lnTo>
                    <a:lnTo>
                      <a:pt x="90" y="24"/>
                    </a:lnTo>
                    <a:lnTo>
                      <a:pt x="94" y="24"/>
                    </a:lnTo>
                    <a:lnTo>
                      <a:pt x="97" y="28"/>
                    </a:lnTo>
                    <a:lnTo>
                      <a:pt x="100" y="31"/>
                    </a:lnTo>
                    <a:lnTo>
                      <a:pt x="108" y="34"/>
                    </a:lnTo>
                    <a:lnTo>
                      <a:pt x="111" y="34"/>
                    </a:lnTo>
                    <a:lnTo>
                      <a:pt x="115" y="38"/>
                    </a:lnTo>
                    <a:lnTo>
                      <a:pt x="122" y="41"/>
                    </a:lnTo>
                    <a:lnTo>
                      <a:pt x="129" y="45"/>
                    </a:lnTo>
                    <a:lnTo>
                      <a:pt x="134" y="45"/>
                    </a:lnTo>
                    <a:lnTo>
                      <a:pt x="141" y="53"/>
                    </a:lnTo>
                    <a:lnTo>
                      <a:pt x="148" y="55"/>
                    </a:lnTo>
                    <a:lnTo>
                      <a:pt x="155" y="60"/>
                    </a:lnTo>
                    <a:lnTo>
                      <a:pt x="166" y="62"/>
                    </a:lnTo>
                    <a:lnTo>
                      <a:pt x="173" y="67"/>
                    </a:lnTo>
                    <a:lnTo>
                      <a:pt x="180" y="72"/>
                    </a:lnTo>
                    <a:lnTo>
                      <a:pt x="187" y="77"/>
                    </a:lnTo>
                    <a:lnTo>
                      <a:pt x="194" y="79"/>
                    </a:lnTo>
                    <a:lnTo>
                      <a:pt x="206" y="84"/>
                    </a:lnTo>
                    <a:lnTo>
                      <a:pt x="213" y="91"/>
                    </a:lnTo>
                    <a:lnTo>
                      <a:pt x="220" y="94"/>
                    </a:lnTo>
                    <a:lnTo>
                      <a:pt x="228" y="98"/>
                    </a:lnTo>
                    <a:lnTo>
                      <a:pt x="238" y="104"/>
                    </a:lnTo>
                    <a:lnTo>
                      <a:pt x="247" y="108"/>
                    </a:lnTo>
                    <a:lnTo>
                      <a:pt x="257" y="111"/>
                    </a:lnTo>
                    <a:lnTo>
                      <a:pt x="261" y="111"/>
                    </a:lnTo>
                    <a:lnTo>
                      <a:pt x="264" y="111"/>
                    </a:lnTo>
                    <a:lnTo>
                      <a:pt x="264" y="108"/>
                    </a:lnTo>
                    <a:lnTo>
                      <a:pt x="268" y="108"/>
                    </a:lnTo>
                    <a:lnTo>
                      <a:pt x="272" y="108"/>
                    </a:lnTo>
                    <a:lnTo>
                      <a:pt x="275" y="108"/>
                    </a:lnTo>
                    <a:lnTo>
                      <a:pt x="279" y="108"/>
                    </a:lnTo>
                    <a:lnTo>
                      <a:pt x="282" y="104"/>
                    </a:lnTo>
                    <a:lnTo>
                      <a:pt x="286" y="104"/>
                    </a:lnTo>
                    <a:lnTo>
                      <a:pt x="289" y="104"/>
                    </a:lnTo>
                    <a:lnTo>
                      <a:pt x="293" y="104"/>
                    </a:lnTo>
                    <a:lnTo>
                      <a:pt x="298" y="104"/>
                    </a:lnTo>
                    <a:lnTo>
                      <a:pt x="298" y="108"/>
                    </a:lnTo>
                    <a:lnTo>
                      <a:pt x="300" y="108"/>
                    </a:lnTo>
                    <a:lnTo>
                      <a:pt x="300" y="111"/>
                    </a:lnTo>
                    <a:lnTo>
                      <a:pt x="300" y="115"/>
                    </a:lnTo>
                    <a:lnTo>
                      <a:pt x="305" y="115"/>
                    </a:lnTo>
                    <a:lnTo>
                      <a:pt x="305" y="118"/>
                    </a:lnTo>
                    <a:lnTo>
                      <a:pt x="305" y="122"/>
                    </a:lnTo>
                    <a:lnTo>
                      <a:pt x="307" y="125"/>
                    </a:lnTo>
                    <a:lnTo>
                      <a:pt x="307" y="129"/>
                    </a:lnTo>
                    <a:lnTo>
                      <a:pt x="307" y="132"/>
                    </a:lnTo>
                    <a:lnTo>
                      <a:pt x="307" y="136"/>
                    </a:lnTo>
                    <a:lnTo>
                      <a:pt x="307" y="139"/>
                    </a:lnTo>
                    <a:lnTo>
                      <a:pt x="307" y="142"/>
                    </a:lnTo>
                    <a:lnTo>
                      <a:pt x="307" y="146"/>
                    </a:lnTo>
                    <a:lnTo>
                      <a:pt x="307" y="149"/>
                    </a:lnTo>
                    <a:lnTo>
                      <a:pt x="307" y="153"/>
                    </a:lnTo>
                    <a:lnTo>
                      <a:pt x="305" y="153"/>
                    </a:lnTo>
                    <a:lnTo>
                      <a:pt x="305" y="156"/>
                    </a:lnTo>
                    <a:lnTo>
                      <a:pt x="305" y="159"/>
                    </a:lnTo>
                    <a:lnTo>
                      <a:pt x="305" y="163"/>
                    </a:lnTo>
                    <a:lnTo>
                      <a:pt x="305" y="166"/>
                    </a:lnTo>
                    <a:lnTo>
                      <a:pt x="300" y="166"/>
                    </a:lnTo>
                    <a:lnTo>
                      <a:pt x="300" y="170"/>
                    </a:lnTo>
                    <a:lnTo>
                      <a:pt x="300" y="173"/>
                    </a:lnTo>
                    <a:lnTo>
                      <a:pt x="298" y="173"/>
                    </a:lnTo>
                    <a:lnTo>
                      <a:pt x="298" y="177"/>
                    </a:lnTo>
                    <a:lnTo>
                      <a:pt x="298" y="180"/>
                    </a:lnTo>
                    <a:lnTo>
                      <a:pt x="293" y="184"/>
                    </a:lnTo>
                    <a:lnTo>
                      <a:pt x="293" y="187"/>
                    </a:lnTo>
                    <a:lnTo>
                      <a:pt x="289" y="190"/>
                    </a:lnTo>
                    <a:lnTo>
                      <a:pt x="286" y="194"/>
                    </a:lnTo>
                    <a:lnTo>
                      <a:pt x="282" y="194"/>
                    </a:lnTo>
                    <a:lnTo>
                      <a:pt x="282" y="197"/>
                    </a:lnTo>
                    <a:lnTo>
                      <a:pt x="279" y="197"/>
                    </a:lnTo>
                    <a:lnTo>
                      <a:pt x="275" y="197"/>
                    </a:lnTo>
                    <a:lnTo>
                      <a:pt x="275" y="201"/>
                    </a:lnTo>
                    <a:lnTo>
                      <a:pt x="272" y="201"/>
                    </a:lnTo>
                    <a:lnTo>
                      <a:pt x="268" y="201"/>
                    </a:lnTo>
                    <a:lnTo>
                      <a:pt x="264" y="204"/>
                    </a:lnTo>
                    <a:lnTo>
                      <a:pt x="261" y="204"/>
                    </a:lnTo>
                    <a:lnTo>
                      <a:pt x="257" y="204"/>
                    </a:lnTo>
                    <a:lnTo>
                      <a:pt x="254" y="204"/>
                    </a:lnTo>
                    <a:lnTo>
                      <a:pt x="250" y="204"/>
                    </a:lnTo>
                    <a:lnTo>
                      <a:pt x="247" y="204"/>
                    </a:lnTo>
                    <a:lnTo>
                      <a:pt x="242" y="204"/>
                    </a:lnTo>
                    <a:lnTo>
                      <a:pt x="238" y="204"/>
                    </a:lnTo>
                    <a:lnTo>
                      <a:pt x="235" y="204"/>
                    </a:lnTo>
                    <a:lnTo>
                      <a:pt x="231" y="204"/>
                    </a:lnTo>
                    <a:lnTo>
                      <a:pt x="228" y="204"/>
                    </a:lnTo>
                    <a:lnTo>
                      <a:pt x="224" y="204"/>
                    </a:lnTo>
                    <a:lnTo>
                      <a:pt x="220" y="201"/>
                    </a:lnTo>
                    <a:lnTo>
                      <a:pt x="217" y="201"/>
                    </a:lnTo>
                    <a:lnTo>
                      <a:pt x="213" y="197"/>
                    </a:lnTo>
                    <a:lnTo>
                      <a:pt x="213" y="194"/>
                    </a:lnTo>
                    <a:lnTo>
                      <a:pt x="213" y="190"/>
                    </a:lnTo>
                    <a:lnTo>
                      <a:pt x="213" y="187"/>
                    </a:lnTo>
                    <a:lnTo>
                      <a:pt x="210" y="187"/>
                    </a:lnTo>
                    <a:lnTo>
                      <a:pt x="210" y="184"/>
                    </a:lnTo>
                    <a:lnTo>
                      <a:pt x="210" y="180"/>
                    </a:lnTo>
                    <a:lnTo>
                      <a:pt x="210" y="177"/>
                    </a:lnTo>
                    <a:lnTo>
                      <a:pt x="210" y="173"/>
                    </a:lnTo>
                    <a:lnTo>
                      <a:pt x="206" y="173"/>
                    </a:lnTo>
                    <a:lnTo>
                      <a:pt x="206" y="170"/>
                    </a:lnTo>
                    <a:lnTo>
                      <a:pt x="203" y="170"/>
                    </a:lnTo>
                    <a:lnTo>
                      <a:pt x="199" y="166"/>
                    </a:lnTo>
                    <a:lnTo>
                      <a:pt x="194" y="166"/>
                    </a:lnTo>
                    <a:lnTo>
                      <a:pt x="192" y="163"/>
                    </a:lnTo>
                    <a:lnTo>
                      <a:pt x="187" y="163"/>
                    </a:lnTo>
                    <a:lnTo>
                      <a:pt x="185" y="163"/>
                    </a:lnTo>
                    <a:lnTo>
                      <a:pt x="185" y="159"/>
                    </a:lnTo>
                    <a:lnTo>
                      <a:pt x="180" y="159"/>
                    </a:lnTo>
                    <a:lnTo>
                      <a:pt x="177" y="156"/>
                    </a:lnTo>
                    <a:lnTo>
                      <a:pt x="169" y="153"/>
                    </a:lnTo>
                    <a:lnTo>
                      <a:pt x="162" y="149"/>
                    </a:lnTo>
                    <a:lnTo>
                      <a:pt x="152" y="142"/>
                    </a:lnTo>
                    <a:lnTo>
                      <a:pt x="144" y="139"/>
                    </a:lnTo>
                    <a:lnTo>
                      <a:pt x="137" y="136"/>
                    </a:lnTo>
                    <a:lnTo>
                      <a:pt x="129" y="129"/>
                    </a:lnTo>
                    <a:lnTo>
                      <a:pt x="122" y="125"/>
                    </a:lnTo>
                    <a:lnTo>
                      <a:pt x="111" y="122"/>
                    </a:lnTo>
                    <a:lnTo>
                      <a:pt x="104" y="115"/>
                    </a:lnTo>
                    <a:lnTo>
                      <a:pt x="97" y="111"/>
                    </a:lnTo>
                    <a:lnTo>
                      <a:pt x="86" y="108"/>
                    </a:lnTo>
                    <a:lnTo>
                      <a:pt x="79" y="104"/>
                    </a:lnTo>
                    <a:lnTo>
                      <a:pt x="72" y="98"/>
                    </a:lnTo>
                    <a:lnTo>
                      <a:pt x="64" y="94"/>
                    </a:lnTo>
                    <a:lnTo>
                      <a:pt x="50" y="91"/>
                    </a:lnTo>
                    <a:lnTo>
                      <a:pt x="46" y="87"/>
                    </a:lnTo>
                    <a:lnTo>
                      <a:pt x="42" y="84"/>
                    </a:lnTo>
                    <a:lnTo>
                      <a:pt x="39" y="84"/>
                    </a:lnTo>
                    <a:lnTo>
                      <a:pt x="35" y="79"/>
                    </a:lnTo>
                    <a:lnTo>
                      <a:pt x="32" y="79"/>
                    </a:lnTo>
                    <a:lnTo>
                      <a:pt x="28" y="79"/>
                    </a:lnTo>
                    <a:lnTo>
                      <a:pt x="28" y="77"/>
                    </a:lnTo>
                    <a:lnTo>
                      <a:pt x="25" y="77"/>
                    </a:lnTo>
                    <a:lnTo>
                      <a:pt x="21" y="72"/>
                    </a:lnTo>
                    <a:lnTo>
                      <a:pt x="16" y="70"/>
                    </a:lnTo>
                    <a:lnTo>
                      <a:pt x="14" y="70"/>
                    </a:lnTo>
                    <a:lnTo>
                      <a:pt x="14" y="67"/>
                    </a:lnTo>
                    <a:lnTo>
                      <a:pt x="9" y="62"/>
                    </a:lnTo>
                    <a:lnTo>
                      <a:pt x="7" y="60"/>
                    </a:lnTo>
                    <a:lnTo>
                      <a:pt x="2" y="55"/>
                    </a:lnTo>
                    <a:lnTo>
                      <a:pt x="2" y="53"/>
                    </a:lnTo>
                    <a:lnTo>
                      <a:pt x="2" y="48"/>
                    </a:lnTo>
                    <a:lnTo>
                      <a:pt x="2" y="45"/>
                    </a:lnTo>
                    <a:lnTo>
                      <a:pt x="0" y="41"/>
                    </a:lnTo>
                    <a:lnTo>
                      <a:pt x="0" y="38"/>
                    </a:lnTo>
                    <a:lnTo>
                      <a:pt x="0" y="34"/>
                    </a:lnTo>
                    <a:lnTo>
                      <a:pt x="0" y="31"/>
                    </a:lnTo>
                    <a:lnTo>
                      <a:pt x="0" y="28"/>
                    </a:lnTo>
                    <a:lnTo>
                      <a:pt x="0" y="24"/>
                    </a:lnTo>
                    <a:lnTo>
                      <a:pt x="2" y="21"/>
                    </a:lnTo>
                    <a:lnTo>
                      <a:pt x="2" y="17"/>
                    </a:lnTo>
                    <a:lnTo>
                      <a:pt x="7" y="17"/>
                    </a:lnTo>
                    <a:lnTo>
                      <a:pt x="7" y="14"/>
                    </a:lnTo>
                    <a:lnTo>
                      <a:pt x="9" y="14"/>
                    </a:lnTo>
                    <a:lnTo>
                      <a:pt x="9" y="11"/>
                    </a:lnTo>
                    <a:lnTo>
                      <a:pt x="14" y="11"/>
                    </a:lnTo>
                    <a:lnTo>
                      <a:pt x="16" y="7"/>
                    </a:lnTo>
                    <a:lnTo>
                      <a:pt x="21" y="7"/>
                    </a:lnTo>
                    <a:lnTo>
                      <a:pt x="21" y="4"/>
                    </a:lnTo>
                    <a:lnTo>
                      <a:pt x="25" y="4"/>
                    </a:lnTo>
                    <a:lnTo>
                      <a:pt x="28" y="4"/>
                    </a:lnTo>
                    <a:lnTo>
                      <a:pt x="32" y="4"/>
                    </a:lnTo>
                    <a:lnTo>
                      <a:pt x="35" y="0"/>
                    </a:lnTo>
                    <a:lnTo>
                      <a:pt x="35" y="4"/>
                    </a:lnTo>
                    <a:lnTo>
                      <a:pt x="39" y="4"/>
                    </a:lnTo>
                    <a:lnTo>
                      <a:pt x="42" y="4"/>
                    </a:lnTo>
                    <a:lnTo>
                      <a:pt x="46" y="4"/>
                    </a:lnTo>
                    <a:lnTo>
                      <a:pt x="50" y="4"/>
                    </a:lnTo>
                    <a:lnTo>
                      <a:pt x="53"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048" name="Freeform 60"/>
              <p:cNvSpPr>
                <a:spLocks/>
              </p:cNvSpPr>
              <p:nvPr/>
            </p:nvSpPr>
            <p:spPr bwMode="auto">
              <a:xfrm>
                <a:off x="797" y="3276"/>
                <a:ext cx="137" cy="107"/>
              </a:xfrm>
              <a:custGeom>
                <a:avLst/>
                <a:gdLst>
                  <a:gd name="T0" fmla="*/ 105 w 295"/>
                  <a:gd name="T1" fmla="*/ 5 h 226"/>
                  <a:gd name="T2" fmla="*/ 94 w 295"/>
                  <a:gd name="T3" fmla="*/ 13 h 226"/>
                  <a:gd name="T4" fmla="*/ 85 w 295"/>
                  <a:gd name="T5" fmla="*/ 19 h 226"/>
                  <a:gd name="T6" fmla="*/ 76 w 295"/>
                  <a:gd name="T7" fmla="*/ 26 h 226"/>
                  <a:gd name="T8" fmla="*/ 59 w 295"/>
                  <a:gd name="T9" fmla="*/ 38 h 226"/>
                  <a:gd name="T10" fmla="*/ 42 w 295"/>
                  <a:gd name="T11" fmla="*/ 51 h 226"/>
                  <a:gd name="T12" fmla="*/ 22 w 295"/>
                  <a:gd name="T13" fmla="*/ 64 h 226"/>
                  <a:gd name="T14" fmla="*/ 19 w 295"/>
                  <a:gd name="T15" fmla="*/ 64 h 226"/>
                  <a:gd name="T16" fmla="*/ 12 w 295"/>
                  <a:gd name="T17" fmla="*/ 62 h 226"/>
                  <a:gd name="T18" fmla="*/ 7 w 295"/>
                  <a:gd name="T19" fmla="*/ 62 h 226"/>
                  <a:gd name="T20" fmla="*/ 3 w 295"/>
                  <a:gd name="T21" fmla="*/ 66 h 226"/>
                  <a:gd name="T22" fmla="*/ 0 w 295"/>
                  <a:gd name="T23" fmla="*/ 71 h 226"/>
                  <a:gd name="T24" fmla="*/ 0 w 295"/>
                  <a:gd name="T25" fmla="*/ 77 h 226"/>
                  <a:gd name="T26" fmla="*/ 2 w 295"/>
                  <a:gd name="T27" fmla="*/ 83 h 226"/>
                  <a:gd name="T28" fmla="*/ 2 w 295"/>
                  <a:gd name="T29" fmla="*/ 85 h 226"/>
                  <a:gd name="T30" fmla="*/ 3 w 295"/>
                  <a:gd name="T31" fmla="*/ 87 h 226"/>
                  <a:gd name="T32" fmla="*/ 3 w 295"/>
                  <a:gd name="T33" fmla="*/ 90 h 226"/>
                  <a:gd name="T34" fmla="*/ 5 w 295"/>
                  <a:gd name="T35" fmla="*/ 92 h 226"/>
                  <a:gd name="T36" fmla="*/ 7 w 295"/>
                  <a:gd name="T37" fmla="*/ 93 h 226"/>
                  <a:gd name="T38" fmla="*/ 7 w 295"/>
                  <a:gd name="T39" fmla="*/ 95 h 226"/>
                  <a:gd name="T40" fmla="*/ 8 w 295"/>
                  <a:gd name="T41" fmla="*/ 98 h 226"/>
                  <a:gd name="T42" fmla="*/ 12 w 295"/>
                  <a:gd name="T43" fmla="*/ 101 h 226"/>
                  <a:gd name="T44" fmla="*/ 19 w 295"/>
                  <a:gd name="T45" fmla="*/ 105 h 226"/>
                  <a:gd name="T46" fmla="*/ 26 w 295"/>
                  <a:gd name="T47" fmla="*/ 107 h 226"/>
                  <a:gd name="T48" fmla="*/ 29 w 295"/>
                  <a:gd name="T49" fmla="*/ 107 h 226"/>
                  <a:gd name="T50" fmla="*/ 37 w 295"/>
                  <a:gd name="T51" fmla="*/ 107 h 226"/>
                  <a:gd name="T52" fmla="*/ 44 w 295"/>
                  <a:gd name="T53" fmla="*/ 105 h 226"/>
                  <a:gd name="T54" fmla="*/ 47 w 295"/>
                  <a:gd name="T55" fmla="*/ 100 h 226"/>
                  <a:gd name="T56" fmla="*/ 49 w 295"/>
                  <a:gd name="T57" fmla="*/ 97 h 226"/>
                  <a:gd name="T58" fmla="*/ 49 w 295"/>
                  <a:gd name="T59" fmla="*/ 93 h 226"/>
                  <a:gd name="T60" fmla="*/ 49 w 295"/>
                  <a:gd name="T61" fmla="*/ 90 h 226"/>
                  <a:gd name="T62" fmla="*/ 51 w 295"/>
                  <a:gd name="T63" fmla="*/ 87 h 226"/>
                  <a:gd name="T64" fmla="*/ 56 w 295"/>
                  <a:gd name="T65" fmla="*/ 85 h 226"/>
                  <a:gd name="T66" fmla="*/ 59 w 295"/>
                  <a:gd name="T67" fmla="*/ 83 h 226"/>
                  <a:gd name="T68" fmla="*/ 70 w 295"/>
                  <a:gd name="T69" fmla="*/ 75 h 226"/>
                  <a:gd name="T70" fmla="*/ 86 w 295"/>
                  <a:gd name="T71" fmla="*/ 62 h 226"/>
                  <a:gd name="T72" fmla="*/ 105 w 295"/>
                  <a:gd name="T73" fmla="*/ 49 h 226"/>
                  <a:gd name="T74" fmla="*/ 118 w 295"/>
                  <a:gd name="T75" fmla="*/ 41 h 226"/>
                  <a:gd name="T76" fmla="*/ 125 w 295"/>
                  <a:gd name="T77" fmla="*/ 36 h 226"/>
                  <a:gd name="T78" fmla="*/ 132 w 295"/>
                  <a:gd name="T79" fmla="*/ 31 h 226"/>
                  <a:gd name="T80" fmla="*/ 137 w 295"/>
                  <a:gd name="T81" fmla="*/ 23 h 226"/>
                  <a:gd name="T82" fmla="*/ 137 w 295"/>
                  <a:gd name="T83" fmla="*/ 19 h 226"/>
                  <a:gd name="T84" fmla="*/ 137 w 295"/>
                  <a:gd name="T85" fmla="*/ 13 h 226"/>
                  <a:gd name="T86" fmla="*/ 137 w 295"/>
                  <a:gd name="T87" fmla="*/ 8 h 226"/>
                  <a:gd name="T88" fmla="*/ 134 w 295"/>
                  <a:gd name="T89" fmla="*/ 5 h 226"/>
                  <a:gd name="T90" fmla="*/ 129 w 295"/>
                  <a:gd name="T91" fmla="*/ 1 h 226"/>
                  <a:gd name="T92" fmla="*/ 123 w 295"/>
                  <a:gd name="T93" fmla="*/ 0 h 226"/>
                  <a:gd name="T94" fmla="*/ 118 w 295"/>
                  <a:gd name="T95" fmla="*/ 0 h 226"/>
                  <a:gd name="T96" fmla="*/ 117 w 295"/>
                  <a:gd name="T97" fmla="*/ 0 h 226"/>
                  <a:gd name="T98" fmla="*/ 113 w 295"/>
                  <a:gd name="T99" fmla="*/ 1 h 226"/>
                  <a:gd name="T100" fmla="*/ 111 w 295"/>
                  <a:gd name="T101" fmla="*/ 1 h 22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95" h="226">
                    <a:moveTo>
                      <a:pt x="236" y="3"/>
                    </a:moveTo>
                    <a:lnTo>
                      <a:pt x="236" y="3"/>
                    </a:lnTo>
                    <a:lnTo>
                      <a:pt x="236" y="7"/>
                    </a:lnTo>
                    <a:lnTo>
                      <a:pt x="229" y="10"/>
                    </a:lnTo>
                    <a:lnTo>
                      <a:pt x="226" y="10"/>
                    </a:lnTo>
                    <a:lnTo>
                      <a:pt x="222" y="14"/>
                    </a:lnTo>
                    <a:lnTo>
                      <a:pt x="219" y="17"/>
                    </a:lnTo>
                    <a:lnTo>
                      <a:pt x="215" y="21"/>
                    </a:lnTo>
                    <a:lnTo>
                      <a:pt x="208" y="24"/>
                    </a:lnTo>
                    <a:lnTo>
                      <a:pt x="203" y="27"/>
                    </a:lnTo>
                    <a:lnTo>
                      <a:pt x="201" y="31"/>
                    </a:lnTo>
                    <a:lnTo>
                      <a:pt x="196" y="31"/>
                    </a:lnTo>
                    <a:lnTo>
                      <a:pt x="193" y="34"/>
                    </a:lnTo>
                    <a:lnTo>
                      <a:pt x="185" y="38"/>
                    </a:lnTo>
                    <a:lnTo>
                      <a:pt x="182" y="41"/>
                    </a:lnTo>
                    <a:lnTo>
                      <a:pt x="178" y="44"/>
                    </a:lnTo>
                    <a:lnTo>
                      <a:pt x="175" y="48"/>
                    </a:lnTo>
                    <a:lnTo>
                      <a:pt x="168" y="51"/>
                    </a:lnTo>
                    <a:lnTo>
                      <a:pt x="164" y="55"/>
                    </a:lnTo>
                    <a:lnTo>
                      <a:pt x="157" y="58"/>
                    </a:lnTo>
                    <a:lnTo>
                      <a:pt x="150" y="65"/>
                    </a:lnTo>
                    <a:lnTo>
                      <a:pt x="141" y="70"/>
                    </a:lnTo>
                    <a:lnTo>
                      <a:pt x="134" y="77"/>
                    </a:lnTo>
                    <a:lnTo>
                      <a:pt x="127" y="80"/>
                    </a:lnTo>
                    <a:lnTo>
                      <a:pt x="120" y="87"/>
                    </a:lnTo>
                    <a:lnTo>
                      <a:pt x="113" y="89"/>
                    </a:lnTo>
                    <a:lnTo>
                      <a:pt x="106" y="97"/>
                    </a:lnTo>
                    <a:lnTo>
                      <a:pt x="99" y="101"/>
                    </a:lnTo>
                    <a:lnTo>
                      <a:pt x="90" y="108"/>
                    </a:lnTo>
                    <a:lnTo>
                      <a:pt x="83" y="114"/>
                    </a:lnTo>
                    <a:lnTo>
                      <a:pt x="76" y="118"/>
                    </a:lnTo>
                    <a:lnTo>
                      <a:pt x="65" y="125"/>
                    </a:lnTo>
                    <a:lnTo>
                      <a:pt x="58" y="128"/>
                    </a:lnTo>
                    <a:lnTo>
                      <a:pt x="48" y="135"/>
                    </a:lnTo>
                    <a:lnTo>
                      <a:pt x="44" y="135"/>
                    </a:lnTo>
                    <a:lnTo>
                      <a:pt x="40" y="135"/>
                    </a:lnTo>
                    <a:lnTo>
                      <a:pt x="37" y="132"/>
                    </a:lnTo>
                    <a:lnTo>
                      <a:pt x="32" y="132"/>
                    </a:lnTo>
                    <a:lnTo>
                      <a:pt x="30" y="132"/>
                    </a:lnTo>
                    <a:lnTo>
                      <a:pt x="25" y="132"/>
                    </a:lnTo>
                    <a:lnTo>
                      <a:pt x="21" y="132"/>
                    </a:lnTo>
                    <a:lnTo>
                      <a:pt x="18" y="132"/>
                    </a:lnTo>
                    <a:lnTo>
                      <a:pt x="15" y="132"/>
                    </a:lnTo>
                    <a:lnTo>
                      <a:pt x="11" y="135"/>
                    </a:lnTo>
                    <a:lnTo>
                      <a:pt x="7" y="135"/>
                    </a:lnTo>
                    <a:lnTo>
                      <a:pt x="7" y="139"/>
                    </a:lnTo>
                    <a:lnTo>
                      <a:pt x="4" y="139"/>
                    </a:lnTo>
                    <a:lnTo>
                      <a:pt x="4" y="142"/>
                    </a:lnTo>
                    <a:lnTo>
                      <a:pt x="4" y="146"/>
                    </a:lnTo>
                    <a:lnTo>
                      <a:pt x="0" y="146"/>
                    </a:lnTo>
                    <a:lnTo>
                      <a:pt x="0" y="149"/>
                    </a:lnTo>
                    <a:lnTo>
                      <a:pt x="0" y="152"/>
                    </a:lnTo>
                    <a:lnTo>
                      <a:pt x="0" y="156"/>
                    </a:lnTo>
                    <a:lnTo>
                      <a:pt x="0" y="159"/>
                    </a:lnTo>
                    <a:lnTo>
                      <a:pt x="0" y="163"/>
                    </a:lnTo>
                    <a:lnTo>
                      <a:pt x="0" y="166"/>
                    </a:lnTo>
                    <a:lnTo>
                      <a:pt x="0" y="169"/>
                    </a:lnTo>
                    <a:lnTo>
                      <a:pt x="0" y="173"/>
                    </a:lnTo>
                    <a:lnTo>
                      <a:pt x="4" y="176"/>
                    </a:lnTo>
                    <a:lnTo>
                      <a:pt x="4" y="180"/>
                    </a:lnTo>
                    <a:lnTo>
                      <a:pt x="7" y="183"/>
                    </a:lnTo>
                    <a:lnTo>
                      <a:pt x="7" y="187"/>
                    </a:lnTo>
                    <a:lnTo>
                      <a:pt x="7" y="190"/>
                    </a:lnTo>
                    <a:lnTo>
                      <a:pt x="11" y="190"/>
                    </a:lnTo>
                    <a:lnTo>
                      <a:pt x="11" y="194"/>
                    </a:lnTo>
                    <a:lnTo>
                      <a:pt x="11" y="197"/>
                    </a:lnTo>
                    <a:lnTo>
                      <a:pt x="15" y="197"/>
                    </a:lnTo>
                    <a:lnTo>
                      <a:pt x="15" y="200"/>
                    </a:lnTo>
                    <a:lnTo>
                      <a:pt x="15" y="204"/>
                    </a:lnTo>
                    <a:lnTo>
                      <a:pt x="18" y="204"/>
                    </a:lnTo>
                    <a:lnTo>
                      <a:pt x="18" y="207"/>
                    </a:lnTo>
                    <a:lnTo>
                      <a:pt x="21" y="211"/>
                    </a:lnTo>
                    <a:lnTo>
                      <a:pt x="25" y="214"/>
                    </a:lnTo>
                    <a:lnTo>
                      <a:pt x="30" y="219"/>
                    </a:lnTo>
                    <a:lnTo>
                      <a:pt x="32" y="219"/>
                    </a:lnTo>
                    <a:lnTo>
                      <a:pt x="32" y="221"/>
                    </a:lnTo>
                    <a:lnTo>
                      <a:pt x="37" y="221"/>
                    </a:lnTo>
                    <a:lnTo>
                      <a:pt x="40" y="221"/>
                    </a:lnTo>
                    <a:lnTo>
                      <a:pt x="40" y="226"/>
                    </a:lnTo>
                    <a:lnTo>
                      <a:pt x="44" y="226"/>
                    </a:lnTo>
                    <a:lnTo>
                      <a:pt x="48" y="226"/>
                    </a:lnTo>
                    <a:lnTo>
                      <a:pt x="55" y="226"/>
                    </a:lnTo>
                    <a:lnTo>
                      <a:pt x="58" y="226"/>
                    </a:lnTo>
                    <a:lnTo>
                      <a:pt x="62" y="226"/>
                    </a:lnTo>
                    <a:lnTo>
                      <a:pt x="65" y="226"/>
                    </a:lnTo>
                    <a:lnTo>
                      <a:pt x="69" y="226"/>
                    </a:lnTo>
                    <a:lnTo>
                      <a:pt x="73" y="226"/>
                    </a:lnTo>
                    <a:lnTo>
                      <a:pt x="76" y="226"/>
                    </a:lnTo>
                    <a:lnTo>
                      <a:pt x="80" y="226"/>
                    </a:lnTo>
                    <a:lnTo>
                      <a:pt x="83" y="226"/>
                    </a:lnTo>
                    <a:lnTo>
                      <a:pt x="88" y="226"/>
                    </a:lnTo>
                    <a:lnTo>
                      <a:pt x="90" y="221"/>
                    </a:lnTo>
                    <a:lnTo>
                      <a:pt x="95" y="221"/>
                    </a:lnTo>
                    <a:lnTo>
                      <a:pt x="99" y="219"/>
                    </a:lnTo>
                    <a:lnTo>
                      <a:pt x="102" y="214"/>
                    </a:lnTo>
                    <a:lnTo>
                      <a:pt x="102" y="211"/>
                    </a:lnTo>
                    <a:lnTo>
                      <a:pt x="102" y="207"/>
                    </a:lnTo>
                    <a:lnTo>
                      <a:pt x="106" y="204"/>
                    </a:lnTo>
                    <a:lnTo>
                      <a:pt x="106" y="200"/>
                    </a:lnTo>
                    <a:lnTo>
                      <a:pt x="106" y="197"/>
                    </a:lnTo>
                    <a:lnTo>
                      <a:pt x="106" y="194"/>
                    </a:lnTo>
                    <a:lnTo>
                      <a:pt x="106" y="190"/>
                    </a:lnTo>
                    <a:lnTo>
                      <a:pt x="109" y="187"/>
                    </a:lnTo>
                    <a:lnTo>
                      <a:pt x="109" y="183"/>
                    </a:lnTo>
                    <a:lnTo>
                      <a:pt x="113" y="183"/>
                    </a:lnTo>
                    <a:lnTo>
                      <a:pt x="116" y="183"/>
                    </a:lnTo>
                    <a:lnTo>
                      <a:pt x="116" y="180"/>
                    </a:lnTo>
                    <a:lnTo>
                      <a:pt x="120" y="180"/>
                    </a:lnTo>
                    <a:lnTo>
                      <a:pt x="124" y="176"/>
                    </a:lnTo>
                    <a:lnTo>
                      <a:pt x="127" y="176"/>
                    </a:lnTo>
                    <a:lnTo>
                      <a:pt x="131" y="173"/>
                    </a:lnTo>
                    <a:lnTo>
                      <a:pt x="134" y="169"/>
                    </a:lnTo>
                    <a:lnTo>
                      <a:pt x="141" y="166"/>
                    </a:lnTo>
                    <a:lnTo>
                      <a:pt x="150" y="159"/>
                    </a:lnTo>
                    <a:lnTo>
                      <a:pt x="157" y="152"/>
                    </a:lnTo>
                    <a:lnTo>
                      <a:pt x="164" y="149"/>
                    </a:lnTo>
                    <a:lnTo>
                      <a:pt x="171" y="142"/>
                    </a:lnTo>
                    <a:lnTo>
                      <a:pt x="178" y="139"/>
                    </a:lnTo>
                    <a:lnTo>
                      <a:pt x="185" y="132"/>
                    </a:lnTo>
                    <a:lnTo>
                      <a:pt x="193" y="125"/>
                    </a:lnTo>
                    <a:lnTo>
                      <a:pt x="201" y="121"/>
                    </a:lnTo>
                    <a:lnTo>
                      <a:pt x="208" y="114"/>
                    </a:lnTo>
                    <a:lnTo>
                      <a:pt x="215" y="111"/>
                    </a:lnTo>
                    <a:lnTo>
                      <a:pt x="226" y="104"/>
                    </a:lnTo>
                    <a:lnTo>
                      <a:pt x="233" y="101"/>
                    </a:lnTo>
                    <a:lnTo>
                      <a:pt x="240" y="94"/>
                    </a:lnTo>
                    <a:lnTo>
                      <a:pt x="251" y="89"/>
                    </a:lnTo>
                    <a:lnTo>
                      <a:pt x="254" y="87"/>
                    </a:lnTo>
                    <a:lnTo>
                      <a:pt x="258" y="82"/>
                    </a:lnTo>
                    <a:lnTo>
                      <a:pt x="261" y="80"/>
                    </a:lnTo>
                    <a:lnTo>
                      <a:pt x="265" y="80"/>
                    </a:lnTo>
                    <a:lnTo>
                      <a:pt x="270" y="77"/>
                    </a:lnTo>
                    <a:lnTo>
                      <a:pt x="273" y="77"/>
                    </a:lnTo>
                    <a:lnTo>
                      <a:pt x="273" y="72"/>
                    </a:lnTo>
                    <a:lnTo>
                      <a:pt x="277" y="70"/>
                    </a:lnTo>
                    <a:lnTo>
                      <a:pt x="280" y="65"/>
                    </a:lnTo>
                    <a:lnTo>
                      <a:pt x="284" y="65"/>
                    </a:lnTo>
                    <a:lnTo>
                      <a:pt x="284" y="63"/>
                    </a:lnTo>
                    <a:lnTo>
                      <a:pt x="288" y="58"/>
                    </a:lnTo>
                    <a:lnTo>
                      <a:pt x="288" y="55"/>
                    </a:lnTo>
                    <a:lnTo>
                      <a:pt x="291" y="51"/>
                    </a:lnTo>
                    <a:lnTo>
                      <a:pt x="295" y="48"/>
                    </a:lnTo>
                    <a:lnTo>
                      <a:pt x="295" y="44"/>
                    </a:lnTo>
                    <a:lnTo>
                      <a:pt x="295" y="41"/>
                    </a:lnTo>
                    <a:lnTo>
                      <a:pt x="295" y="38"/>
                    </a:lnTo>
                    <a:lnTo>
                      <a:pt x="295" y="34"/>
                    </a:lnTo>
                    <a:lnTo>
                      <a:pt x="295" y="31"/>
                    </a:lnTo>
                    <a:lnTo>
                      <a:pt x="295" y="27"/>
                    </a:lnTo>
                    <a:lnTo>
                      <a:pt x="295" y="24"/>
                    </a:lnTo>
                    <a:lnTo>
                      <a:pt x="295" y="21"/>
                    </a:lnTo>
                    <a:lnTo>
                      <a:pt x="295" y="17"/>
                    </a:lnTo>
                    <a:lnTo>
                      <a:pt x="291" y="17"/>
                    </a:lnTo>
                    <a:lnTo>
                      <a:pt x="291" y="14"/>
                    </a:lnTo>
                    <a:lnTo>
                      <a:pt x="288" y="14"/>
                    </a:lnTo>
                    <a:lnTo>
                      <a:pt x="288" y="10"/>
                    </a:lnTo>
                    <a:lnTo>
                      <a:pt x="284" y="7"/>
                    </a:lnTo>
                    <a:lnTo>
                      <a:pt x="280" y="7"/>
                    </a:lnTo>
                    <a:lnTo>
                      <a:pt x="280" y="3"/>
                    </a:lnTo>
                    <a:lnTo>
                      <a:pt x="277" y="3"/>
                    </a:lnTo>
                    <a:lnTo>
                      <a:pt x="273" y="0"/>
                    </a:lnTo>
                    <a:lnTo>
                      <a:pt x="270" y="0"/>
                    </a:lnTo>
                    <a:lnTo>
                      <a:pt x="265" y="0"/>
                    </a:lnTo>
                    <a:lnTo>
                      <a:pt x="261" y="0"/>
                    </a:lnTo>
                    <a:lnTo>
                      <a:pt x="258" y="0"/>
                    </a:lnTo>
                    <a:lnTo>
                      <a:pt x="254" y="0"/>
                    </a:lnTo>
                    <a:lnTo>
                      <a:pt x="251" y="0"/>
                    </a:lnTo>
                    <a:lnTo>
                      <a:pt x="247" y="0"/>
                    </a:lnTo>
                    <a:lnTo>
                      <a:pt x="247" y="3"/>
                    </a:lnTo>
                    <a:lnTo>
                      <a:pt x="244" y="3"/>
                    </a:lnTo>
                    <a:lnTo>
                      <a:pt x="240" y="3"/>
                    </a:lnTo>
                    <a:lnTo>
                      <a:pt x="236"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049" name="Freeform 61"/>
              <p:cNvSpPr>
                <a:spLocks/>
              </p:cNvSpPr>
              <p:nvPr/>
            </p:nvSpPr>
            <p:spPr bwMode="auto">
              <a:xfrm>
                <a:off x="1004" y="3309"/>
                <a:ext cx="71" cy="61"/>
              </a:xfrm>
              <a:custGeom>
                <a:avLst/>
                <a:gdLst>
                  <a:gd name="T0" fmla="*/ 28 w 152"/>
                  <a:gd name="T1" fmla="*/ 15 h 130"/>
                  <a:gd name="T2" fmla="*/ 28 w 152"/>
                  <a:gd name="T3" fmla="*/ 16 h 130"/>
                  <a:gd name="T4" fmla="*/ 28 w 152"/>
                  <a:gd name="T5" fmla="*/ 16 h 130"/>
                  <a:gd name="T6" fmla="*/ 28 w 152"/>
                  <a:gd name="T7" fmla="*/ 16 h 130"/>
                  <a:gd name="T8" fmla="*/ 28 w 152"/>
                  <a:gd name="T9" fmla="*/ 16 h 130"/>
                  <a:gd name="T10" fmla="*/ 30 w 152"/>
                  <a:gd name="T11" fmla="*/ 18 h 130"/>
                  <a:gd name="T12" fmla="*/ 32 w 152"/>
                  <a:gd name="T13" fmla="*/ 18 h 130"/>
                  <a:gd name="T14" fmla="*/ 32 w 152"/>
                  <a:gd name="T15" fmla="*/ 16 h 130"/>
                  <a:gd name="T16" fmla="*/ 32 w 152"/>
                  <a:gd name="T17" fmla="*/ 16 h 130"/>
                  <a:gd name="T18" fmla="*/ 32 w 152"/>
                  <a:gd name="T19" fmla="*/ 16 h 130"/>
                  <a:gd name="T20" fmla="*/ 32 w 152"/>
                  <a:gd name="T21" fmla="*/ 16 h 130"/>
                  <a:gd name="T22" fmla="*/ 34 w 152"/>
                  <a:gd name="T23" fmla="*/ 18 h 130"/>
                  <a:gd name="T24" fmla="*/ 36 w 152"/>
                  <a:gd name="T25" fmla="*/ 18 h 130"/>
                  <a:gd name="T26" fmla="*/ 36 w 152"/>
                  <a:gd name="T27" fmla="*/ 18 h 130"/>
                  <a:gd name="T28" fmla="*/ 36 w 152"/>
                  <a:gd name="T29" fmla="*/ 19 h 130"/>
                  <a:gd name="T30" fmla="*/ 34 w 152"/>
                  <a:gd name="T31" fmla="*/ 19 h 130"/>
                  <a:gd name="T32" fmla="*/ 34 w 152"/>
                  <a:gd name="T33" fmla="*/ 21 h 130"/>
                  <a:gd name="T34" fmla="*/ 37 w 152"/>
                  <a:gd name="T35" fmla="*/ 24 h 130"/>
                  <a:gd name="T36" fmla="*/ 42 w 152"/>
                  <a:gd name="T37" fmla="*/ 27 h 130"/>
                  <a:gd name="T38" fmla="*/ 49 w 152"/>
                  <a:gd name="T39" fmla="*/ 31 h 130"/>
                  <a:gd name="T40" fmla="*/ 50 w 152"/>
                  <a:gd name="T41" fmla="*/ 36 h 130"/>
                  <a:gd name="T42" fmla="*/ 53 w 152"/>
                  <a:gd name="T43" fmla="*/ 38 h 130"/>
                  <a:gd name="T44" fmla="*/ 56 w 152"/>
                  <a:gd name="T45" fmla="*/ 42 h 130"/>
                  <a:gd name="T46" fmla="*/ 59 w 152"/>
                  <a:gd name="T47" fmla="*/ 42 h 130"/>
                  <a:gd name="T48" fmla="*/ 63 w 152"/>
                  <a:gd name="T49" fmla="*/ 40 h 130"/>
                  <a:gd name="T50" fmla="*/ 66 w 152"/>
                  <a:gd name="T51" fmla="*/ 38 h 130"/>
                  <a:gd name="T52" fmla="*/ 69 w 152"/>
                  <a:gd name="T53" fmla="*/ 38 h 130"/>
                  <a:gd name="T54" fmla="*/ 71 w 152"/>
                  <a:gd name="T55" fmla="*/ 40 h 130"/>
                  <a:gd name="T56" fmla="*/ 68 w 152"/>
                  <a:gd name="T57" fmla="*/ 50 h 130"/>
                  <a:gd name="T58" fmla="*/ 63 w 152"/>
                  <a:gd name="T59" fmla="*/ 58 h 130"/>
                  <a:gd name="T60" fmla="*/ 53 w 152"/>
                  <a:gd name="T61" fmla="*/ 61 h 130"/>
                  <a:gd name="T62" fmla="*/ 53 w 152"/>
                  <a:gd name="T63" fmla="*/ 61 h 130"/>
                  <a:gd name="T64" fmla="*/ 54 w 152"/>
                  <a:gd name="T65" fmla="*/ 58 h 130"/>
                  <a:gd name="T66" fmla="*/ 54 w 152"/>
                  <a:gd name="T67" fmla="*/ 56 h 130"/>
                  <a:gd name="T68" fmla="*/ 56 w 152"/>
                  <a:gd name="T69" fmla="*/ 55 h 130"/>
                  <a:gd name="T70" fmla="*/ 56 w 152"/>
                  <a:gd name="T71" fmla="*/ 50 h 130"/>
                  <a:gd name="T72" fmla="*/ 54 w 152"/>
                  <a:gd name="T73" fmla="*/ 46 h 130"/>
                  <a:gd name="T74" fmla="*/ 53 w 152"/>
                  <a:gd name="T75" fmla="*/ 44 h 130"/>
                  <a:gd name="T76" fmla="*/ 49 w 152"/>
                  <a:gd name="T77" fmla="*/ 45 h 130"/>
                  <a:gd name="T78" fmla="*/ 44 w 152"/>
                  <a:gd name="T79" fmla="*/ 45 h 130"/>
                  <a:gd name="T80" fmla="*/ 40 w 152"/>
                  <a:gd name="T81" fmla="*/ 45 h 130"/>
                  <a:gd name="T82" fmla="*/ 37 w 152"/>
                  <a:gd name="T83" fmla="*/ 40 h 130"/>
                  <a:gd name="T84" fmla="*/ 34 w 152"/>
                  <a:gd name="T85" fmla="*/ 34 h 130"/>
                  <a:gd name="T86" fmla="*/ 28 w 152"/>
                  <a:gd name="T87" fmla="*/ 29 h 130"/>
                  <a:gd name="T88" fmla="*/ 24 w 152"/>
                  <a:gd name="T89" fmla="*/ 26 h 130"/>
                  <a:gd name="T90" fmla="*/ 20 w 152"/>
                  <a:gd name="T91" fmla="*/ 23 h 130"/>
                  <a:gd name="T92" fmla="*/ 18 w 152"/>
                  <a:gd name="T93" fmla="*/ 19 h 130"/>
                  <a:gd name="T94" fmla="*/ 16 w 152"/>
                  <a:gd name="T95" fmla="*/ 16 h 130"/>
                  <a:gd name="T96" fmla="*/ 16 w 152"/>
                  <a:gd name="T97" fmla="*/ 15 h 130"/>
                  <a:gd name="T98" fmla="*/ 15 w 152"/>
                  <a:gd name="T99" fmla="*/ 13 h 130"/>
                  <a:gd name="T100" fmla="*/ 13 w 152"/>
                  <a:gd name="T101" fmla="*/ 11 h 130"/>
                  <a:gd name="T102" fmla="*/ 12 w 152"/>
                  <a:gd name="T103" fmla="*/ 9 h 130"/>
                  <a:gd name="T104" fmla="*/ 8 w 152"/>
                  <a:gd name="T105" fmla="*/ 6 h 130"/>
                  <a:gd name="T106" fmla="*/ 5 w 152"/>
                  <a:gd name="T107" fmla="*/ 3 h 130"/>
                  <a:gd name="T108" fmla="*/ 0 w 152"/>
                  <a:gd name="T109" fmla="*/ 0 h 130"/>
                  <a:gd name="T110" fmla="*/ 8 w 152"/>
                  <a:gd name="T111" fmla="*/ 5 h 130"/>
                  <a:gd name="T112" fmla="*/ 18 w 152"/>
                  <a:gd name="T113" fmla="*/ 9 h 130"/>
                  <a:gd name="T114" fmla="*/ 27 w 152"/>
                  <a:gd name="T115" fmla="*/ 15 h 13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52" h="130">
                    <a:moveTo>
                      <a:pt x="65" y="31"/>
                    </a:moveTo>
                    <a:lnTo>
                      <a:pt x="65" y="31"/>
                    </a:lnTo>
                    <a:lnTo>
                      <a:pt x="60" y="31"/>
                    </a:lnTo>
                    <a:lnTo>
                      <a:pt x="60" y="34"/>
                    </a:lnTo>
                    <a:lnTo>
                      <a:pt x="65" y="34"/>
                    </a:lnTo>
                    <a:lnTo>
                      <a:pt x="65" y="38"/>
                    </a:lnTo>
                    <a:lnTo>
                      <a:pt x="69" y="38"/>
                    </a:lnTo>
                    <a:lnTo>
                      <a:pt x="69" y="34"/>
                    </a:lnTo>
                    <a:lnTo>
                      <a:pt x="72" y="34"/>
                    </a:lnTo>
                    <a:lnTo>
                      <a:pt x="72" y="38"/>
                    </a:lnTo>
                    <a:lnTo>
                      <a:pt x="76" y="38"/>
                    </a:lnTo>
                    <a:lnTo>
                      <a:pt x="76" y="41"/>
                    </a:lnTo>
                    <a:lnTo>
                      <a:pt x="72" y="41"/>
                    </a:lnTo>
                    <a:lnTo>
                      <a:pt x="72" y="44"/>
                    </a:lnTo>
                    <a:lnTo>
                      <a:pt x="72" y="48"/>
                    </a:lnTo>
                    <a:lnTo>
                      <a:pt x="76" y="48"/>
                    </a:lnTo>
                    <a:lnTo>
                      <a:pt x="79" y="51"/>
                    </a:lnTo>
                    <a:lnTo>
                      <a:pt x="83" y="55"/>
                    </a:lnTo>
                    <a:lnTo>
                      <a:pt x="86" y="55"/>
                    </a:lnTo>
                    <a:lnTo>
                      <a:pt x="90" y="55"/>
                    </a:lnTo>
                    <a:lnTo>
                      <a:pt x="90" y="58"/>
                    </a:lnTo>
                    <a:lnTo>
                      <a:pt x="94" y="58"/>
                    </a:lnTo>
                    <a:lnTo>
                      <a:pt x="97" y="58"/>
                    </a:lnTo>
                    <a:lnTo>
                      <a:pt x="97" y="62"/>
                    </a:lnTo>
                    <a:lnTo>
                      <a:pt x="101" y="62"/>
                    </a:lnTo>
                    <a:lnTo>
                      <a:pt x="104" y="65"/>
                    </a:lnTo>
                    <a:lnTo>
                      <a:pt x="108" y="69"/>
                    </a:lnTo>
                    <a:lnTo>
                      <a:pt x="108" y="76"/>
                    </a:lnTo>
                    <a:lnTo>
                      <a:pt x="113" y="76"/>
                    </a:lnTo>
                    <a:lnTo>
                      <a:pt x="113" y="79"/>
                    </a:lnTo>
                    <a:lnTo>
                      <a:pt x="113" y="82"/>
                    </a:lnTo>
                    <a:lnTo>
                      <a:pt x="116" y="82"/>
                    </a:lnTo>
                    <a:lnTo>
                      <a:pt x="116" y="86"/>
                    </a:lnTo>
                    <a:lnTo>
                      <a:pt x="116" y="89"/>
                    </a:lnTo>
                    <a:lnTo>
                      <a:pt x="120" y="89"/>
                    </a:lnTo>
                    <a:lnTo>
                      <a:pt x="120" y="93"/>
                    </a:lnTo>
                    <a:lnTo>
                      <a:pt x="123" y="93"/>
                    </a:lnTo>
                    <a:lnTo>
                      <a:pt x="127" y="89"/>
                    </a:lnTo>
                    <a:lnTo>
                      <a:pt x="130" y="89"/>
                    </a:lnTo>
                    <a:lnTo>
                      <a:pt x="134" y="86"/>
                    </a:lnTo>
                    <a:lnTo>
                      <a:pt x="138" y="82"/>
                    </a:lnTo>
                    <a:lnTo>
                      <a:pt x="141" y="82"/>
                    </a:lnTo>
                    <a:lnTo>
                      <a:pt x="145" y="82"/>
                    </a:lnTo>
                    <a:lnTo>
                      <a:pt x="148" y="82"/>
                    </a:lnTo>
                    <a:lnTo>
                      <a:pt x="152" y="82"/>
                    </a:lnTo>
                    <a:lnTo>
                      <a:pt x="152" y="86"/>
                    </a:lnTo>
                    <a:lnTo>
                      <a:pt x="152" y="89"/>
                    </a:lnTo>
                    <a:lnTo>
                      <a:pt x="148" y="93"/>
                    </a:lnTo>
                    <a:lnTo>
                      <a:pt x="148" y="96"/>
                    </a:lnTo>
                    <a:lnTo>
                      <a:pt x="148" y="103"/>
                    </a:lnTo>
                    <a:lnTo>
                      <a:pt x="145" y="106"/>
                    </a:lnTo>
                    <a:lnTo>
                      <a:pt x="145" y="110"/>
                    </a:lnTo>
                    <a:lnTo>
                      <a:pt x="141" y="113"/>
                    </a:lnTo>
                    <a:lnTo>
                      <a:pt x="138" y="117"/>
                    </a:lnTo>
                    <a:lnTo>
                      <a:pt x="138" y="120"/>
                    </a:lnTo>
                    <a:lnTo>
                      <a:pt x="134" y="124"/>
                    </a:lnTo>
                    <a:lnTo>
                      <a:pt x="130" y="127"/>
                    </a:lnTo>
                    <a:lnTo>
                      <a:pt x="127" y="127"/>
                    </a:lnTo>
                    <a:lnTo>
                      <a:pt x="123" y="130"/>
                    </a:lnTo>
                    <a:lnTo>
                      <a:pt x="116" y="130"/>
                    </a:lnTo>
                    <a:lnTo>
                      <a:pt x="113" y="130"/>
                    </a:lnTo>
                    <a:lnTo>
                      <a:pt x="113" y="127"/>
                    </a:lnTo>
                    <a:lnTo>
                      <a:pt x="116" y="124"/>
                    </a:lnTo>
                    <a:lnTo>
                      <a:pt x="116" y="120"/>
                    </a:lnTo>
                    <a:lnTo>
                      <a:pt x="120" y="120"/>
                    </a:lnTo>
                    <a:lnTo>
                      <a:pt x="120" y="117"/>
                    </a:lnTo>
                    <a:lnTo>
                      <a:pt x="120" y="113"/>
                    </a:lnTo>
                    <a:lnTo>
                      <a:pt x="120" y="110"/>
                    </a:lnTo>
                    <a:lnTo>
                      <a:pt x="120" y="106"/>
                    </a:lnTo>
                    <a:lnTo>
                      <a:pt x="120" y="103"/>
                    </a:lnTo>
                    <a:lnTo>
                      <a:pt x="120" y="99"/>
                    </a:lnTo>
                    <a:lnTo>
                      <a:pt x="116" y="99"/>
                    </a:lnTo>
                    <a:lnTo>
                      <a:pt x="116" y="96"/>
                    </a:lnTo>
                    <a:lnTo>
                      <a:pt x="113" y="96"/>
                    </a:lnTo>
                    <a:lnTo>
                      <a:pt x="113" y="93"/>
                    </a:lnTo>
                    <a:lnTo>
                      <a:pt x="108" y="93"/>
                    </a:lnTo>
                    <a:lnTo>
                      <a:pt x="104" y="96"/>
                    </a:lnTo>
                    <a:lnTo>
                      <a:pt x="101" y="96"/>
                    </a:lnTo>
                    <a:lnTo>
                      <a:pt x="97" y="96"/>
                    </a:lnTo>
                    <a:lnTo>
                      <a:pt x="94" y="96"/>
                    </a:lnTo>
                    <a:lnTo>
                      <a:pt x="94" y="99"/>
                    </a:lnTo>
                    <a:lnTo>
                      <a:pt x="90" y="96"/>
                    </a:lnTo>
                    <a:lnTo>
                      <a:pt x="86" y="96"/>
                    </a:lnTo>
                    <a:lnTo>
                      <a:pt x="83" y="93"/>
                    </a:lnTo>
                    <a:lnTo>
                      <a:pt x="83" y="89"/>
                    </a:lnTo>
                    <a:lnTo>
                      <a:pt x="79" y="86"/>
                    </a:lnTo>
                    <a:lnTo>
                      <a:pt x="76" y="82"/>
                    </a:lnTo>
                    <a:lnTo>
                      <a:pt x="76" y="79"/>
                    </a:lnTo>
                    <a:lnTo>
                      <a:pt x="72" y="76"/>
                    </a:lnTo>
                    <a:lnTo>
                      <a:pt x="72" y="72"/>
                    </a:lnTo>
                    <a:lnTo>
                      <a:pt x="69" y="72"/>
                    </a:lnTo>
                    <a:lnTo>
                      <a:pt x="69" y="69"/>
                    </a:lnTo>
                    <a:lnTo>
                      <a:pt x="65" y="65"/>
                    </a:lnTo>
                    <a:lnTo>
                      <a:pt x="60" y="65"/>
                    </a:lnTo>
                    <a:lnTo>
                      <a:pt x="60" y="62"/>
                    </a:lnTo>
                    <a:lnTo>
                      <a:pt x="58" y="62"/>
                    </a:lnTo>
                    <a:lnTo>
                      <a:pt x="53" y="58"/>
                    </a:lnTo>
                    <a:lnTo>
                      <a:pt x="51" y="55"/>
                    </a:lnTo>
                    <a:lnTo>
                      <a:pt x="46" y="55"/>
                    </a:lnTo>
                    <a:lnTo>
                      <a:pt x="46" y="51"/>
                    </a:lnTo>
                    <a:lnTo>
                      <a:pt x="43" y="48"/>
                    </a:lnTo>
                    <a:lnTo>
                      <a:pt x="43" y="44"/>
                    </a:lnTo>
                    <a:lnTo>
                      <a:pt x="39" y="41"/>
                    </a:lnTo>
                    <a:lnTo>
                      <a:pt x="39" y="38"/>
                    </a:lnTo>
                    <a:lnTo>
                      <a:pt x="35" y="34"/>
                    </a:lnTo>
                    <a:lnTo>
                      <a:pt x="35" y="31"/>
                    </a:lnTo>
                    <a:lnTo>
                      <a:pt x="32" y="27"/>
                    </a:lnTo>
                    <a:lnTo>
                      <a:pt x="32" y="24"/>
                    </a:lnTo>
                    <a:lnTo>
                      <a:pt x="28" y="24"/>
                    </a:lnTo>
                    <a:lnTo>
                      <a:pt x="25" y="19"/>
                    </a:lnTo>
                    <a:lnTo>
                      <a:pt x="21" y="19"/>
                    </a:lnTo>
                    <a:lnTo>
                      <a:pt x="21" y="17"/>
                    </a:lnTo>
                    <a:lnTo>
                      <a:pt x="18" y="17"/>
                    </a:lnTo>
                    <a:lnTo>
                      <a:pt x="18" y="12"/>
                    </a:lnTo>
                    <a:lnTo>
                      <a:pt x="14" y="10"/>
                    </a:lnTo>
                    <a:lnTo>
                      <a:pt x="10" y="7"/>
                    </a:lnTo>
                    <a:lnTo>
                      <a:pt x="7" y="2"/>
                    </a:lnTo>
                    <a:lnTo>
                      <a:pt x="3" y="2"/>
                    </a:lnTo>
                    <a:lnTo>
                      <a:pt x="0" y="0"/>
                    </a:lnTo>
                    <a:lnTo>
                      <a:pt x="3" y="0"/>
                    </a:lnTo>
                    <a:lnTo>
                      <a:pt x="7" y="2"/>
                    </a:lnTo>
                    <a:lnTo>
                      <a:pt x="10" y="2"/>
                    </a:lnTo>
                    <a:lnTo>
                      <a:pt x="14" y="7"/>
                    </a:lnTo>
                    <a:lnTo>
                      <a:pt x="18" y="10"/>
                    </a:lnTo>
                    <a:lnTo>
                      <a:pt x="21" y="10"/>
                    </a:lnTo>
                    <a:lnTo>
                      <a:pt x="25" y="12"/>
                    </a:lnTo>
                    <a:lnTo>
                      <a:pt x="28" y="12"/>
                    </a:lnTo>
                    <a:lnTo>
                      <a:pt x="35" y="17"/>
                    </a:lnTo>
                    <a:lnTo>
                      <a:pt x="39" y="19"/>
                    </a:lnTo>
                    <a:lnTo>
                      <a:pt x="43" y="19"/>
                    </a:lnTo>
                    <a:lnTo>
                      <a:pt x="46" y="24"/>
                    </a:lnTo>
                    <a:lnTo>
                      <a:pt x="51" y="24"/>
                    </a:lnTo>
                    <a:lnTo>
                      <a:pt x="53" y="27"/>
                    </a:lnTo>
                    <a:lnTo>
                      <a:pt x="58" y="31"/>
                    </a:lnTo>
                    <a:lnTo>
                      <a:pt x="65"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050" name="Freeform 62"/>
              <p:cNvSpPr>
                <a:spLocks/>
              </p:cNvSpPr>
              <p:nvPr/>
            </p:nvSpPr>
            <p:spPr bwMode="auto">
              <a:xfrm>
                <a:off x="807" y="3309"/>
                <a:ext cx="66" cy="68"/>
              </a:xfrm>
              <a:custGeom>
                <a:avLst/>
                <a:gdLst>
                  <a:gd name="T0" fmla="*/ 39 w 143"/>
                  <a:gd name="T1" fmla="*/ 18 h 144"/>
                  <a:gd name="T2" fmla="*/ 39 w 143"/>
                  <a:gd name="T3" fmla="*/ 18 h 144"/>
                  <a:gd name="T4" fmla="*/ 41 w 143"/>
                  <a:gd name="T5" fmla="*/ 18 h 144"/>
                  <a:gd name="T6" fmla="*/ 41 w 143"/>
                  <a:gd name="T7" fmla="*/ 19 h 144"/>
                  <a:gd name="T8" fmla="*/ 39 w 143"/>
                  <a:gd name="T9" fmla="*/ 19 h 144"/>
                  <a:gd name="T10" fmla="*/ 39 w 143"/>
                  <a:gd name="T11" fmla="*/ 19 h 144"/>
                  <a:gd name="T12" fmla="*/ 37 w 143"/>
                  <a:gd name="T13" fmla="*/ 19 h 144"/>
                  <a:gd name="T14" fmla="*/ 37 w 143"/>
                  <a:gd name="T15" fmla="*/ 19 h 144"/>
                  <a:gd name="T16" fmla="*/ 37 w 143"/>
                  <a:gd name="T17" fmla="*/ 19 h 144"/>
                  <a:gd name="T18" fmla="*/ 37 w 143"/>
                  <a:gd name="T19" fmla="*/ 19 h 144"/>
                  <a:gd name="T20" fmla="*/ 37 w 143"/>
                  <a:gd name="T21" fmla="*/ 19 h 144"/>
                  <a:gd name="T22" fmla="*/ 36 w 143"/>
                  <a:gd name="T23" fmla="*/ 19 h 144"/>
                  <a:gd name="T24" fmla="*/ 34 w 143"/>
                  <a:gd name="T25" fmla="*/ 21 h 144"/>
                  <a:gd name="T26" fmla="*/ 34 w 143"/>
                  <a:gd name="T27" fmla="*/ 21 h 144"/>
                  <a:gd name="T28" fmla="*/ 34 w 143"/>
                  <a:gd name="T29" fmla="*/ 23 h 144"/>
                  <a:gd name="T30" fmla="*/ 36 w 143"/>
                  <a:gd name="T31" fmla="*/ 23 h 144"/>
                  <a:gd name="T32" fmla="*/ 36 w 143"/>
                  <a:gd name="T33" fmla="*/ 24 h 144"/>
                  <a:gd name="T34" fmla="*/ 34 w 143"/>
                  <a:gd name="T35" fmla="*/ 27 h 144"/>
                  <a:gd name="T36" fmla="*/ 27 w 143"/>
                  <a:gd name="T37" fmla="*/ 31 h 144"/>
                  <a:gd name="T38" fmla="*/ 22 w 143"/>
                  <a:gd name="T39" fmla="*/ 36 h 144"/>
                  <a:gd name="T40" fmla="*/ 20 w 143"/>
                  <a:gd name="T41" fmla="*/ 41 h 144"/>
                  <a:gd name="T42" fmla="*/ 19 w 143"/>
                  <a:gd name="T43" fmla="*/ 44 h 144"/>
                  <a:gd name="T44" fmla="*/ 17 w 143"/>
                  <a:gd name="T45" fmla="*/ 49 h 144"/>
                  <a:gd name="T46" fmla="*/ 14 w 143"/>
                  <a:gd name="T47" fmla="*/ 49 h 144"/>
                  <a:gd name="T48" fmla="*/ 11 w 143"/>
                  <a:gd name="T49" fmla="*/ 47 h 144"/>
                  <a:gd name="T50" fmla="*/ 7 w 143"/>
                  <a:gd name="T51" fmla="*/ 45 h 144"/>
                  <a:gd name="T52" fmla="*/ 4 w 143"/>
                  <a:gd name="T53" fmla="*/ 45 h 144"/>
                  <a:gd name="T54" fmla="*/ 2 w 143"/>
                  <a:gd name="T55" fmla="*/ 49 h 144"/>
                  <a:gd name="T56" fmla="*/ 5 w 143"/>
                  <a:gd name="T57" fmla="*/ 57 h 144"/>
                  <a:gd name="T58" fmla="*/ 12 w 143"/>
                  <a:gd name="T59" fmla="*/ 65 h 144"/>
                  <a:gd name="T60" fmla="*/ 24 w 143"/>
                  <a:gd name="T61" fmla="*/ 68 h 144"/>
                  <a:gd name="T62" fmla="*/ 22 w 143"/>
                  <a:gd name="T63" fmla="*/ 67 h 144"/>
                  <a:gd name="T64" fmla="*/ 20 w 143"/>
                  <a:gd name="T65" fmla="*/ 65 h 144"/>
                  <a:gd name="T66" fmla="*/ 19 w 143"/>
                  <a:gd name="T67" fmla="*/ 61 h 144"/>
                  <a:gd name="T68" fmla="*/ 19 w 143"/>
                  <a:gd name="T69" fmla="*/ 60 h 144"/>
                  <a:gd name="T70" fmla="*/ 19 w 143"/>
                  <a:gd name="T71" fmla="*/ 57 h 144"/>
                  <a:gd name="T72" fmla="*/ 19 w 143"/>
                  <a:gd name="T73" fmla="*/ 52 h 144"/>
                  <a:gd name="T74" fmla="*/ 20 w 143"/>
                  <a:gd name="T75" fmla="*/ 50 h 144"/>
                  <a:gd name="T76" fmla="*/ 24 w 143"/>
                  <a:gd name="T77" fmla="*/ 50 h 144"/>
                  <a:gd name="T78" fmla="*/ 29 w 143"/>
                  <a:gd name="T79" fmla="*/ 50 h 144"/>
                  <a:gd name="T80" fmla="*/ 32 w 143"/>
                  <a:gd name="T81" fmla="*/ 49 h 144"/>
                  <a:gd name="T82" fmla="*/ 36 w 143"/>
                  <a:gd name="T83" fmla="*/ 44 h 144"/>
                  <a:gd name="T84" fmla="*/ 37 w 143"/>
                  <a:gd name="T85" fmla="*/ 37 h 144"/>
                  <a:gd name="T86" fmla="*/ 42 w 143"/>
                  <a:gd name="T87" fmla="*/ 33 h 144"/>
                  <a:gd name="T88" fmla="*/ 48 w 143"/>
                  <a:gd name="T89" fmla="*/ 27 h 144"/>
                  <a:gd name="T90" fmla="*/ 49 w 143"/>
                  <a:gd name="T91" fmla="*/ 24 h 144"/>
                  <a:gd name="T92" fmla="*/ 49 w 143"/>
                  <a:gd name="T93" fmla="*/ 21 h 144"/>
                  <a:gd name="T94" fmla="*/ 51 w 143"/>
                  <a:gd name="T95" fmla="*/ 18 h 144"/>
                  <a:gd name="T96" fmla="*/ 52 w 143"/>
                  <a:gd name="T97" fmla="*/ 16 h 144"/>
                  <a:gd name="T98" fmla="*/ 52 w 143"/>
                  <a:gd name="T99" fmla="*/ 15 h 144"/>
                  <a:gd name="T100" fmla="*/ 54 w 143"/>
                  <a:gd name="T101" fmla="*/ 13 h 144"/>
                  <a:gd name="T102" fmla="*/ 55 w 143"/>
                  <a:gd name="T103" fmla="*/ 11 h 144"/>
                  <a:gd name="T104" fmla="*/ 60 w 143"/>
                  <a:gd name="T105" fmla="*/ 6 h 144"/>
                  <a:gd name="T106" fmla="*/ 63 w 143"/>
                  <a:gd name="T107" fmla="*/ 3 h 144"/>
                  <a:gd name="T108" fmla="*/ 66 w 143"/>
                  <a:gd name="T109" fmla="*/ 0 h 144"/>
                  <a:gd name="T110" fmla="*/ 57 w 143"/>
                  <a:gd name="T111" fmla="*/ 5 h 144"/>
                  <a:gd name="T112" fmla="*/ 49 w 143"/>
                  <a:gd name="T113" fmla="*/ 9 h 144"/>
                  <a:gd name="T114" fmla="*/ 41 w 143"/>
                  <a:gd name="T115" fmla="*/ 16 h 14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43" h="144">
                    <a:moveTo>
                      <a:pt x="85" y="38"/>
                    </a:moveTo>
                    <a:lnTo>
                      <a:pt x="85" y="38"/>
                    </a:lnTo>
                    <a:lnTo>
                      <a:pt x="88" y="38"/>
                    </a:lnTo>
                    <a:lnTo>
                      <a:pt x="88" y="41"/>
                    </a:lnTo>
                    <a:lnTo>
                      <a:pt x="85" y="41"/>
                    </a:lnTo>
                    <a:lnTo>
                      <a:pt x="81" y="41"/>
                    </a:lnTo>
                    <a:lnTo>
                      <a:pt x="78" y="41"/>
                    </a:lnTo>
                    <a:lnTo>
                      <a:pt x="78" y="44"/>
                    </a:lnTo>
                    <a:lnTo>
                      <a:pt x="74" y="44"/>
                    </a:lnTo>
                    <a:lnTo>
                      <a:pt x="74" y="48"/>
                    </a:lnTo>
                    <a:lnTo>
                      <a:pt x="78" y="48"/>
                    </a:lnTo>
                    <a:lnTo>
                      <a:pt x="78" y="51"/>
                    </a:lnTo>
                    <a:lnTo>
                      <a:pt x="78" y="55"/>
                    </a:lnTo>
                    <a:lnTo>
                      <a:pt x="74" y="55"/>
                    </a:lnTo>
                    <a:lnTo>
                      <a:pt x="74" y="58"/>
                    </a:lnTo>
                    <a:lnTo>
                      <a:pt x="69" y="62"/>
                    </a:lnTo>
                    <a:lnTo>
                      <a:pt x="67" y="62"/>
                    </a:lnTo>
                    <a:lnTo>
                      <a:pt x="62" y="65"/>
                    </a:lnTo>
                    <a:lnTo>
                      <a:pt x="59" y="65"/>
                    </a:lnTo>
                    <a:lnTo>
                      <a:pt x="59" y="69"/>
                    </a:lnTo>
                    <a:lnTo>
                      <a:pt x="55" y="69"/>
                    </a:lnTo>
                    <a:lnTo>
                      <a:pt x="52" y="72"/>
                    </a:lnTo>
                    <a:lnTo>
                      <a:pt x="48" y="76"/>
                    </a:lnTo>
                    <a:lnTo>
                      <a:pt x="48" y="79"/>
                    </a:lnTo>
                    <a:lnTo>
                      <a:pt x="44" y="79"/>
                    </a:lnTo>
                    <a:lnTo>
                      <a:pt x="44" y="86"/>
                    </a:lnTo>
                    <a:lnTo>
                      <a:pt x="41" y="89"/>
                    </a:lnTo>
                    <a:lnTo>
                      <a:pt x="41" y="93"/>
                    </a:lnTo>
                    <a:lnTo>
                      <a:pt x="41" y="96"/>
                    </a:lnTo>
                    <a:lnTo>
                      <a:pt x="41" y="99"/>
                    </a:lnTo>
                    <a:lnTo>
                      <a:pt x="37" y="99"/>
                    </a:lnTo>
                    <a:lnTo>
                      <a:pt x="37" y="103"/>
                    </a:lnTo>
                    <a:lnTo>
                      <a:pt x="34" y="103"/>
                    </a:lnTo>
                    <a:lnTo>
                      <a:pt x="30" y="103"/>
                    </a:lnTo>
                    <a:lnTo>
                      <a:pt x="27" y="103"/>
                    </a:lnTo>
                    <a:lnTo>
                      <a:pt x="27" y="99"/>
                    </a:lnTo>
                    <a:lnTo>
                      <a:pt x="23" y="99"/>
                    </a:lnTo>
                    <a:lnTo>
                      <a:pt x="19" y="99"/>
                    </a:lnTo>
                    <a:lnTo>
                      <a:pt x="19" y="96"/>
                    </a:lnTo>
                    <a:lnTo>
                      <a:pt x="16" y="96"/>
                    </a:lnTo>
                    <a:lnTo>
                      <a:pt x="11" y="96"/>
                    </a:lnTo>
                    <a:lnTo>
                      <a:pt x="9" y="96"/>
                    </a:lnTo>
                    <a:lnTo>
                      <a:pt x="4" y="96"/>
                    </a:lnTo>
                    <a:lnTo>
                      <a:pt x="0" y="96"/>
                    </a:lnTo>
                    <a:lnTo>
                      <a:pt x="0" y="99"/>
                    </a:lnTo>
                    <a:lnTo>
                      <a:pt x="4" y="103"/>
                    </a:lnTo>
                    <a:lnTo>
                      <a:pt x="4" y="106"/>
                    </a:lnTo>
                    <a:lnTo>
                      <a:pt x="9" y="110"/>
                    </a:lnTo>
                    <a:lnTo>
                      <a:pt x="9" y="113"/>
                    </a:lnTo>
                    <a:lnTo>
                      <a:pt x="11" y="117"/>
                    </a:lnTo>
                    <a:lnTo>
                      <a:pt x="11" y="120"/>
                    </a:lnTo>
                    <a:lnTo>
                      <a:pt x="16" y="124"/>
                    </a:lnTo>
                    <a:lnTo>
                      <a:pt x="19" y="127"/>
                    </a:lnTo>
                    <a:lnTo>
                      <a:pt x="19" y="130"/>
                    </a:lnTo>
                    <a:lnTo>
                      <a:pt x="23" y="134"/>
                    </a:lnTo>
                    <a:lnTo>
                      <a:pt x="27" y="137"/>
                    </a:lnTo>
                    <a:lnTo>
                      <a:pt x="30" y="137"/>
                    </a:lnTo>
                    <a:lnTo>
                      <a:pt x="34" y="141"/>
                    </a:lnTo>
                    <a:lnTo>
                      <a:pt x="37" y="141"/>
                    </a:lnTo>
                    <a:lnTo>
                      <a:pt x="44" y="144"/>
                    </a:lnTo>
                    <a:lnTo>
                      <a:pt x="52" y="144"/>
                    </a:lnTo>
                    <a:lnTo>
                      <a:pt x="48" y="141"/>
                    </a:lnTo>
                    <a:lnTo>
                      <a:pt x="48" y="137"/>
                    </a:lnTo>
                    <a:lnTo>
                      <a:pt x="44" y="137"/>
                    </a:lnTo>
                    <a:lnTo>
                      <a:pt x="44" y="134"/>
                    </a:lnTo>
                    <a:lnTo>
                      <a:pt x="41" y="130"/>
                    </a:lnTo>
                    <a:lnTo>
                      <a:pt x="41" y="127"/>
                    </a:lnTo>
                    <a:lnTo>
                      <a:pt x="41" y="124"/>
                    </a:lnTo>
                    <a:lnTo>
                      <a:pt x="41" y="120"/>
                    </a:lnTo>
                    <a:lnTo>
                      <a:pt x="41" y="117"/>
                    </a:lnTo>
                    <a:lnTo>
                      <a:pt x="41" y="113"/>
                    </a:lnTo>
                    <a:lnTo>
                      <a:pt x="41" y="110"/>
                    </a:lnTo>
                    <a:lnTo>
                      <a:pt x="41" y="106"/>
                    </a:lnTo>
                    <a:lnTo>
                      <a:pt x="44" y="106"/>
                    </a:lnTo>
                    <a:lnTo>
                      <a:pt x="48" y="106"/>
                    </a:lnTo>
                    <a:lnTo>
                      <a:pt x="52" y="106"/>
                    </a:lnTo>
                    <a:lnTo>
                      <a:pt x="55" y="106"/>
                    </a:lnTo>
                    <a:lnTo>
                      <a:pt x="59" y="106"/>
                    </a:lnTo>
                    <a:lnTo>
                      <a:pt x="62" y="106"/>
                    </a:lnTo>
                    <a:lnTo>
                      <a:pt x="67" y="106"/>
                    </a:lnTo>
                    <a:lnTo>
                      <a:pt x="69" y="106"/>
                    </a:lnTo>
                    <a:lnTo>
                      <a:pt x="69" y="103"/>
                    </a:lnTo>
                    <a:lnTo>
                      <a:pt x="74" y="99"/>
                    </a:lnTo>
                    <a:lnTo>
                      <a:pt x="74" y="96"/>
                    </a:lnTo>
                    <a:lnTo>
                      <a:pt x="78" y="93"/>
                    </a:lnTo>
                    <a:lnTo>
                      <a:pt x="78" y="89"/>
                    </a:lnTo>
                    <a:lnTo>
                      <a:pt x="81" y="86"/>
                    </a:lnTo>
                    <a:lnTo>
                      <a:pt x="81" y="82"/>
                    </a:lnTo>
                    <a:lnTo>
                      <a:pt x="81" y="79"/>
                    </a:lnTo>
                    <a:lnTo>
                      <a:pt x="85" y="79"/>
                    </a:lnTo>
                    <a:lnTo>
                      <a:pt x="85" y="76"/>
                    </a:lnTo>
                    <a:lnTo>
                      <a:pt x="88" y="72"/>
                    </a:lnTo>
                    <a:lnTo>
                      <a:pt x="88" y="69"/>
                    </a:lnTo>
                    <a:lnTo>
                      <a:pt x="92" y="69"/>
                    </a:lnTo>
                    <a:lnTo>
                      <a:pt x="95" y="65"/>
                    </a:lnTo>
                    <a:lnTo>
                      <a:pt x="95" y="62"/>
                    </a:lnTo>
                    <a:lnTo>
                      <a:pt x="103" y="62"/>
                    </a:lnTo>
                    <a:lnTo>
                      <a:pt x="103" y="58"/>
                    </a:lnTo>
                    <a:lnTo>
                      <a:pt x="103" y="55"/>
                    </a:lnTo>
                    <a:lnTo>
                      <a:pt x="106" y="55"/>
                    </a:lnTo>
                    <a:lnTo>
                      <a:pt x="106" y="51"/>
                    </a:lnTo>
                    <a:lnTo>
                      <a:pt x="106" y="48"/>
                    </a:lnTo>
                    <a:lnTo>
                      <a:pt x="106" y="44"/>
                    </a:lnTo>
                    <a:lnTo>
                      <a:pt x="110" y="44"/>
                    </a:lnTo>
                    <a:lnTo>
                      <a:pt x="110" y="41"/>
                    </a:lnTo>
                    <a:lnTo>
                      <a:pt x="110" y="38"/>
                    </a:lnTo>
                    <a:lnTo>
                      <a:pt x="110" y="34"/>
                    </a:lnTo>
                    <a:lnTo>
                      <a:pt x="113" y="34"/>
                    </a:lnTo>
                    <a:lnTo>
                      <a:pt x="113" y="31"/>
                    </a:lnTo>
                    <a:lnTo>
                      <a:pt x="113" y="27"/>
                    </a:lnTo>
                    <a:lnTo>
                      <a:pt x="117" y="27"/>
                    </a:lnTo>
                    <a:lnTo>
                      <a:pt x="120" y="24"/>
                    </a:lnTo>
                    <a:lnTo>
                      <a:pt x="120" y="19"/>
                    </a:lnTo>
                    <a:lnTo>
                      <a:pt x="124" y="17"/>
                    </a:lnTo>
                    <a:lnTo>
                      <a:pt x="129" y="12"/>
                    </a:lnTo>
                    <a:lnTo>
                      <a:pt x="131" y="10"/>
                    </a:lnTo>
                    <a:lnTo>
                      <a:pt x="136" y="7"/>
                    </a:lnTo>
                    <a:lnTo>
                      <a:pt x="139" y="2"/>
                    </a:lnTo>
                    <a:lnTo>
                      <a:pt x="139" y="0"/>
                    </a:lnTo>
                    <a:lnTo>
                      <a:pt x="143" y="0"/>
                    </a:lnTo>
                    <a:lnTo>
                      <a:pt x="139" y="0"/>
                    </a:lnTo>
                    <a:lnTo>
                      <a:pt x="136" y="2"/>
                    </a:lnTo>
                    <a:lnTo>
                      <a:pt x="131" y="2"/>
                    </a:lnTo>
                    <a:lnTo>
                      <a:pt x="129" y="7"/>
                    </a:lnTo>
                    <a:lnTo>
                      <a:pt x="124" y="10"/>
                    </a:lnTo>
                    <a:lnTo>
                      <a:pt x="120" y="12"/>
                    </a:lnTo>
                    <a:lnTo>
                      <a:pt x="117" y="12"/>
                    </a:lnTo>
                    <a:lnTo>
                      <a:pt x="113" y="17"/>
                    </a:lnTo>
                    <a:lnTo>
                      <a:pt x="110" y="19"/>
                    </a:lnTo>
                    <a:lnTo>
                      <a:pt x="106" y="19"/>
                    </a:lnTo>
                    <a:lnTo>
                      <a:pt x="103" y="24"/>
                    </a:lnTo>
                    <a:lnTo>
                      <a:pt x="99" y="27"/>
                    </a:lnTo>
                    <a:lnTo>
                      <a:pt x="95" y="31"/>
                    </a:lnTo>
                    <a:lnTo>
                      <a:pt x="92" y="31"/>
                    </a:lnTo>
                    <a:lnTo>
                      <a:pt x="88" y="34"/>
                    </a:lnTo>
                    <a:lnTo>
                      <a:pt x="85"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051" name="Freeform 63"/>
              <p:cNvSpPr>
                <a:spLocks/>
              </p:cNvSpPr>
              <p:nvPr/>
            </p:nvSpPr>
            <p:spPr bwMode="auto">
              <a:xfrm>
                <a:off x="1088" y="3349"/>
                <a:ext cx="16" cy="28"/>
              </a:xfrm>
              <a:custGeom>
                <a:avLst/>
                <a:gdLst>
                  <a:gd name="T0" fmla="*/ 16 w 37"/>
                  <a:gd name="T1" fmla="*/ 1 h 58"/>
                  <a:gd name="T2" fmla="*/ 16 w 37"/>
                  <a:gd name="T3" fmla="*/ 3 h 58"/>
                  <a:gd name="T4" fmla="*/ 16 w 37"/>
                  <a:gd name="T5" fmla="*/ 5 h 58"/>
                  <a:gd name="T6" fmla="*/ 16 w 37"/>
                  <a:gd name="T7" fmla="*/ 6 h 58"/>
                  <a:gd name="T8" fmla="*/ 16 w 37"/>
                  <a:gd name="T9" fmla="*/ 8 h 58"/>
                  <a:gd name="T10" fmla="*/ 15 w 37"/>
                  <a:gd name="T11" fmla="*/ 10 h 58"/>
                  <a:gd name="T12" fmla="*/ 15 w 37"/>
                  <a:gd name="T13" fmla="*/ 12 h 58"/>
                  <a:gd name="T14" fmla="*/ 13 w 37"/>
                  <a:gd name="T15" fmla="*/ 13 h 58"/>
                  <a:gd name="T16" fmla="*/ 13 w 37"/>
                  <a:gd name="T17" fmla="*/ 15 h 58"/>
                  <a:gd name="T18" fmla="*/ 11 w 37"/>
                  <a:gd name="T19" fmla="*/ 15 h 58"/>
                  <a:gd name="T20" fmla="*/ 11 w 37"/>
                  <a:gd name="T21" fmla="*/ 16 h 58"/>
                  <a:gd name="T22" fmla="*/ 10 w 37"/>
                  <a:gd name="T23" fmla="*/ 18 h 58"/>
                  <a:gd name="T24" fmla="*/ 10 w 37"/>
                  <a:gd name="T25" fmla="*/ 21 h 58"/>
                  <a:gd name="T26" fmla="*/ 8 w 37"/>
                  <a:gd name="T27" fmla="*/ 23 h 58"/>
                  <a:gd name="T28" fmla="*/ 7 w 37"/>
                  <a:gd name="T29" fmla="*/ 27 h 58"/>
                  <a:gd name="T30" fmla="*/ 5 w 37"/>
                  <a:gd name="T31" fmla="*/ 27 h 58"/>
                  <a:gd name="T32" fmla="*/ 4 w 37"/>
                  <a:gd name="T33" fmla="*/ 28 h 58"/>
                  <a:gd name="T34" fmla="*/ 2 w 37"/>
                  <a:gd name="T35" fmla="*/ 27 h 58"/>
                  <a:gd name="T36" fmla="*/ 2 w 37"/>
                  <a:gd name="T37" fmla="*/ 27 h 58"/>
                  <a:gd name="T38" fmla="*/ 2 w 37"/>
                  <a:gd name="T39" fmla="*/ 27 h 58"/>
                  <a:gd name="T40" fmla="*/ 0 w 37"/>
                  <a:gd name="T41" fmla="*/ 25 h 58"/>
                  <a:gd name="T42" fmla="*/ 0 w 37"/>
                  <a:gd name="T43" fmla="*/ 25 h 58"/>
                  <a:gd name="T44" fmla="*/ 0 w 37"/>
                  <a:gd name="T45" fmla="*/ 23 h 58"/>
                  <a:gd name="T46" fmla="*/ 0 w 37"/>
                  <a:gd name="T47" fmla="*/ 23 h 58"/>
                  <a:gd name="T48" fmla="*/ 0 w 37"/>
                  <a:gd name="T49" fmla="*/ 21 h 58"/>
                  <a:gd name="T50" fmla="*/ 0 w 37"/>
                  <a:gd name="T51" fmla="*/ 20 h 58"/>
                  <a:gd name="T52" fmla="*/ 0 w 37"/>
                  <a:gd name="T53" fmla="*/ 20 h 58"/>
                  <a:gd name="T54" fmla="*/ 0 w 37"/>
                  <a:gd name="T55" fmla="*/ 20 h 58"/>
                  <a:gd name="T56" fmla="*/ 0 w 37"/>
                  <a:gd name="T57" fmla="*/ 18 h 58"/>
                  <a:gd name="T58" fmla="*/ 0 w 37"/>
                  <a:gd name="T59" fmla="*/ 18 h 58"/>
                  <a:gd name="T60" fmla="*/ 2 w 37"/>
                  <a:gd name="T61" fmla="*/ 16 h 58"/>
                  <a:gd name="T62" fmla="*/ 2 w 37"/>
                  <a:gd name="T63" fmla="*/ 16 h 58"/>
                  <a:gd name="T64" fmla="*/ 2 w 37"/>
                  <a:gd name="T65" fmla="*/ 15 h 58"/>
                  <a:gd name="T66" fmla="*/ 2 w 37"/>
                  <a:gd name="T67" fmla="*/ 15 h 58"/>
                  <a:gd name="T68" fmla="*/ 2 w 37"/>
                  <a:gd name="T69" fmla="*/ 13 h 58"/>
                  <a:gd name="T70" fmla="*/ 2 w 37"/>
                  <a:gd name="T71" fmla="*/ 13 h 58"/>
                  <a:gd name="T72" fmla="*/ 4 w 37"/>
                  <a:gd name="T73" fmla="*/ 13 h 58"/>
                  <a:gd name="T74" fmla="*/ 4 w 37"/>
                  <a:gd name="T75" fmla="*/ 12 h 58"/>
                  <a:gd name="T76" fmla="*/ 4 w 37"/>
                  <a:gd name="T77" fmla="*/ 12 h 58"/>
                  <a:gd name="T78" fmla="*/ 4 w 37"/>
                  <a:gd name="T79" fmla="*/ 10 h 58"/>
                  <a:gd name="T80" fmla="*/ 4 w 37"/>
                  <a:gd name="T81" fmla="*/ 10 h 58"/>
                  <a:gd name="T82" fmla="*/ 4 w 37"/>
                  <a:gd name="T83" fmla="*/ 8 h 58"/>
                  <a:gd name="T84" fmla="*/ 5 w 37"/>
                  <a:gd name="T85" fmla="*/ 8 h 58"/>
                  <a:gd name="T86" fmla="*/ 5 w 37"/>
                  <a:gd name="T87" fmla="*/ 8 h 58"/>
                  <a:gd name="T88" fmla="*/ 5 w 37"/>
                  <a:gd name="T89" fmla="*/ 6 h 58"/>
                  <a:gd name="T90" fmla="*/ 7 w 37"/>
                  <a:gd name="T91" fmla="*/ 5 h 58"/>
                  <a:gd name="T92" fmla="*/ 8 w 37"/>
                  <a:gd name="T93" fmla="*/ 3 h 58"/>
                  <a:gd name="T94" fmla="*/ 8 w 37"/>
                  <a:gd name="T95" fmla="*/ 3 h 58"/>
                  <a:gd name="T96" fmla="*/ 10 w 37"/>
                  <a:gd name="T97" fmla="*/ 1 h 58"/>
                  <a:gd name="T98" fmla="*/ 11 w 37"/>
                  <a:gd name="T99" fmla="*/ 1 h 58"/>
                  <a:gd name="T100" fmla="*/ 13 w 37"/>
                  <a:gd name="T101" fmla="*/ 0 h 58"/>
                  <a:gd name="T102" fmla="*/ 15 w 37"/>
                  <a:gd name="T103" fmla="*/ 0 h 58"/>
                  <a:gd name="T104" fmla="*/ 15 w 37"/>
                  <a:gd name="T105" fmla="*/ 0 h 58"/>
                  <a:gd name="T106" fmla="*/ 15 w 37"/>
                  <a:gd name="T107" fmla="*/ 0 h 58"/>
                  <a:gd name="T108" fmla="*/ 15 w 37"/>
                  <a:gd name="T109" fmla="*/ 1 h 58"/>
                  <a:gd name="T110" fmla="*/ 15 w 37"/>
                  <a:gd name="T111" fmla="*/ 1 h 58"/>
                  <a:gd name="T112" fmla="*/ 16 w 37"/>
                  <a:gd name="T113" fmla="*/ 1 h 58"/>
                  <a:gd name="T114" fmla="*/ 16 w 37"/>
                  <a:gd name="T115" fmla="*/ 1 h 58"/>
                  <a:gd name="T116" fmla="*/ 16 w 37"/>
                  <a:gd name="T117" fmla="*/ 1 h 58"/>
                  <a:gd name="T118" fmla="*/ 16 w 37"/>
                  <a:gd name="T119" fmla="*/ 1 h 5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7" h="58">
                    <a:moveTo>
                      <a:pt x="37" y="3"/>
                    </a:moveTo>
                    <a:lnTo>
                      <a:pt x="37" y="3"/>
                    </a:lnTo>
                    <a:lnTo>
                      <a:pt x="37" y="7"/>
                    </a:lnTo>
                    <a:lnTo>
                      <a:pt x="37" y="10"/>
                    </a:lnTo>
                    <a:lnTo>
                      <a:pt x="37" y="13"/>
                    </a:lnTo>
                    <a:lnTo>
                      <a:pt x="37" y="17"/>
                    </a:lnTo>
                    <a:lnTo>
                      <a:pt x="34" y="20"/>
                    </a:lnTo>
                    <a:lnTo>
                      <a:pt x="34" y="24"/>
                    </a:lnTo>
                    <a:lnTo>
                      <a:pt x="30" y="24"/>
                    </a:lnTo>
                    <a:lnTo>
                      <a:pt x="30" y="27"/>
                    </a:lnTo>
                    <a:lnTo>
                      <a:pt x="30" y="31"/>
                    </a:lnTo>
                    <a:lnTo>
                      <a:pt x="26" y="31"/>
                    </a:lnTo>
                    <a:lnTo>
                      <a:pt x="26" y="34"/>
                    </a:lnTo>
                    <a:lnTo>
                      <a:pt x="23" y="38"/>
                    </a:lnTo>
                    <a:lnTo>
                      <a:pt x="23" y="41"/>
                    </a:lnTo>
                    <a:lnTo>
                      <a:pt x="23" y="44"/>
                    </a:lnTo>
                    <a:lnTo>
                      <a:pt x="19" y="48"/>
                    </a:lnTo>
                    <a:lnTo>
                      <a:pt x="19" y="51"/>
                    </a:lnTo>
                    <a:lnTo>
                      <a:pt x="16" y="55"/>
                    </a:lnTo>
                    <a:lnTo>
                      <a:pt x="12" y="55"/>
                    </a:lnTo>
                    <a:lnTo>
                      <a:pt x="9" y="58"/>
                    </a:lnTo>
                    <a:lnTo>
                      <a:pt x="5" y="55"/>
                    </a:lnTo>
                    <a:lnTo>
                      <a:pt x="0" y="51"/>
                    </a:lnTo>
                    <a:lnTo>
                      <a:pt x="0" y="48"/>
                    </a:lnTo>
                    <a:lnTo>
                      <a:pt x="0" y="44"/>
                    </a:lnTo>
                    <a:lnTo>
                      <a:pt x="0" y="41"/>
                    </a:lnTo>
                    <a:lnTo>
                      <a:pt x="0" y="38"/>
                    </a:lnTo>
                    <a:lnTo>
                      <a:pt x="5" y="34"/>
                    </a:lnTo>
                    <a:lnTo>
                      <a:pt x="5" y="31"/>
                    </a:lnTo>
                    <a:lnTo>
                      <a:pt x="5" y="27"/>
                    </a:lnTo>
                    <a:lnTo>
                      <a:pt x="9" y="27"/>
                    </a:lnTo>
                    <a:lnTo>
                      <a:pt x="9" y="24"/>
                    </a:lnTo>
                    <a:lnTo>
                      <a:pt x="9" y="20"/>
                    </a:lnTo>
                    <a:lnTo>
                      <a:pt x="9" y="17"/>
                    </a:lnTo>
                    <a:lnTo>
                      <a:pt x="12" y="17"/>
                    </a:lnTo>
                    <a:lnTo>
                      <a:pt x="12" y="13"/>
                    </a:lnTo>
                    <a:lnTo>
                      <a:pt x="16" y="13"/>
                    </a:lnTo>
                    <a:lnTo>
                      <a:pt x="16" y="10"/>
                    </a:lnTo>
                    <a:lnTo>
                      <a:pt x="19" y="7"/>
                    </a:lnTo>
                    <a:lnTo>
                      <a:pt x="23" y="3"/>
                    </a:lnTo>
                    <a:lnTo>
                      <a:pt x="26" y="3"/>
                    </a:lnTo>
                    <a:lnTo>
                      <a:pt x="30" y="0"/>
                    </a:lnTo>
                    <a:lnTo>
                      <a:pt x="34" y="0"/>
                    </a:lnTo>
                    <a:lnTo>
                      <a:pt x="34" y="3"/>
                    </a:lnTo>
                    <a:lnTo>
                      <a:pt x="37"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052" name="Freeform 64"/>
              <p:cNvSpPr>
                <a:spLocks/>
              </p:cNvSpPr>
              <p:nvPr/>
            </p:nvSpPr>
            <p:spPr bwMode="auto">
              <a:xfrm>
                <a:off x="784" y="3369"/>
                <a:ext cx="22" cy="44"/>
              </a:xfrm>
              <a:custGeom>
                <a:avLst/>
                <a:gdLst>
                  <a:gd name="T0" fmla="*/ 13 w 46"/>
                  <a:gd name="T1" fmla="*/ 11 h 94"/>
                  <a:gd name="T2" fmla="*/ 13 w 46"/>
                  <a:gd name="T3" fmla="*/ 14 h 94"/>
                  <a:gd name="T4" fmla="*/ 15 w 46"/>
                  <a:gd name="T5" fmla="*/ 15 h 94"/>
                  <a:gd name="T6" fmla="*/ 15 w 46"/>
                  <a:gd name="T7" fmla="*/ 17 h 94"/>
                  <a:gd name="T8" fmla="*/ 17 w 46"/>
                  <a:gd name="T9" fmla="*/ 19 h 94"/>
                  <a:gd name="T10" fmla="*/ 17 w 46"/>
                  <a:gd name="T11" fmla="*/ 22 h 94"/>
                  <a:gd name="T12" fmla="*/ 17 w 46"/>
                  <a:gd name="T13" fmla="*/ 22 h 94"/>
                  <a:gd name="T14" fmla="*/ 19 w 46"/>
                  <a:gd name="T15" fmla="*/ 25 h 94"/>
                  <a:gd name="T16" fmla="*/ 21 w 46"/>
                  <a:gd name="T17" fmla="*/ 28 h 94"/>
                  <a:gd name="T18" fmla="*/ 21 w 46"/>
                  <a:gd name="T19" fmla="*/ 28 h 94"/>
                  <a:gd name="T20" fmla="*/ 21 w 46"/>
                  <a:gd name="T21" fmla="*/ 29 h 94"/>
                  <a:gd name="T22" fmla="*/ 21 w 46"/>
                  <a:gd name="T23" fmla="*/ 33 h 94"/>
                  <a:gd name="T24" fmla="*/ 21 w 46"/>
                  <a:gd name="T25" fmla="*/ 35 h 94"/>
                  <a:gd name="T26" fmla="*/ 21 w 46"/>
                  <a:gd name="T27" fmla="*/ 37 h 94"/>
                  <a:gd name="T28" fmla="*/ 22 w 46"/>
                  <a:gd name="T29" fmla="*/ 39 h 94"/>
                  <a:gd name="T30" fmla="*/ 21 w 46"/>
                  <a:gd name="T31" fmla="*/ 41 h 94"/>
                  <a:gd name="T32" fmla="*/ 21 w 46"/>
                  <a:gd name="T33" fmla="*/ 43 h 94"/>
                  <a:gd name="T34" fmla="*/ 17 w 46"/>
                  <a:gd name="T35" fmla="*/ 44 h 94"/>
                  <a:gd name="T36" fmla="*/ 17 w 46"/>
                  <a:gd name="T37" fmla="*/ 44 h 94"/>
                  <a:gd name="T38" fmla="*/ 15 w 46"/>
                  <a:gd name="T39" fmla="*/ 44 h 94"/>
                  <a:gd name="T40" fmla="*/ 15 w 46"/>
                  <a:gd name="T41" fmla="*/ 44 h 94"/>
                  <a:gd name="T42" fmla="*/ 13 w 46"/>
                  <a:gd name="T43" fmla="*/ 43 h 94"/>
                  <a:gd name="T44" fmla="*/ 13 w 46"/>
                  <a:gd name="T45" fmla="*/ 43 h 94"/>
                  <a:gd name="T46" fmla="*/ 11 w 46"/>
                  <a:gd name="T47" fmla="*/ 43 h 94"/>
                  <a:gd name="T48" fmla="*/ 11 w 46"/>
                  <a:gd name="T49" fmla="*/ 41 h 94"/>
                  <a:gd name="T50" fmla="*/ 11 w 46"/>
                  <a:gd name="T51" fmla="*/ 41 h 94"/>
                  <a:gd name="T52" fmla="*/ 10 w 46"/>
                  <a:gd name="T53" fmla="*/ 39 h 94"/>
                  <a:gd name="T54" fmla="*/ 10 w 46"/>
                  <a:gd name="T55" fmla="*/ 36 h 94"/>
                  <a:gd name="T56" fmla="*/ 8 w 46"/>
                  <a:gd name="T57" fmla="*/ 33 h 94"/>
                  <a:gd name="T58" fmla="*/ 7 w 46"/>
                  <a:gd name="T59" fmla="*/ 28 h 94"/>
                  <a:gd name="T60" fmla="*/ 5 w 46"/>
                  <a:gd name="T61" fmla="*/ 25 h 94"/>
                  <a:gd name="T62" fmla="*/ 3 w 46"/>
                  <a:gd name="T63" fmla="*/ 19 h 94"/>
                  <a:gd name="T64" fmla="*/ 1 w 46"/>
                  <a:gd name="T65" fmla="*/ 17 h 94"/>
                  <a:gd name="T66" fmla="*/ 1 w 46"/>
                  <a:gd name="T67" fmla="*/ 14 h 94"/>
                  <a:gd name="T68" fmla="*/ 0 w 46"/>
                  <a:gd name="T69" fmla="*/ 10 h 94"/>
                  <a:gd name="T70" fmla="*/ 0 w 46"/>
                  <a:gd name="T71" fmla="*/ 8 h 94"/>
                  <a:gd name="T72" fmla="*/ 0 w 46"/>
                  <a:gd name="T73" fmla="*/ 8 h 94"/>
                  <a:gd name="T74" fmla="*/ 1 w 46"/>
                  <a:gd name="T75" fmla="*/ 7 h 94"/>
                  <a:gd name="T76" fmla="*/ 1 w 46"/>
                  <a:gd name="T77" fmla="*/ 5 h 94"/>
                  <a:gd name="T78" fmla="*/ 3 w 46"/>
                  <a:gd name="T79" fmla="*/ 3 h 94"/>
                  <a:gd name="T80" fmla="*/ 5 w 46"/>
                  <a:gd name="T81" fmla="*/ 1 h 94"/>
                  <a:gd name="T82" fmla="*/ 5 w 46"/>
                  <a:gd name="T83" fmla="*/ 1 h 94"/>
                  <a:gd name="T84" fmla="*/ 7 w 46"/>
                  <a:gd name="T85" fmla="*/ 0 h 94"/>
                  <a:gd name="T86" fmla="*/ 7 w 46"/>
                  <a:gd name="T87" fmla="*/ 0 h 94"/>
                  <a:gd name="T88" fmla="*/ 8 w 46"/>
                  <a:gd name="T89" fmla="*/ 0 h 94"/>
                  <a:gd name="T90" fmla="*/ 10 w 46"/>
                  <a:gd name="T91" fmla="*/ 1 h 94"/>
                  <a:gd name="T92" fmla="*/ 11 w 46"/>
                  <a:gd name="T93" fmla="*/ 3 h 94"/>
                  <a:gd name="T94" fmla="*/ 11 w 46"/>
                  <a:gd name="T95" fmla="*/ 5 h 94"/>
                  <a:gd name="T96" fmla="*/ 11 w 46"/>
                  <a:gd name="T97" fmla="*/ 7 h 94"/>
                  <a:gd name="T98" fmla="*/ 13 w 46"/>
                  <a:gd name="T99" fmla="*/ 8 h 94"/>
                  <a:gd name="T100" fmla="*/ 13 w 46"/>
                  <a:gd name="T101" fmla="*/ 11 h 9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6" h="94">
                    <a:moveTo>
                      <a:pt x="28" y="24"/>
                    </a:moveTo>
                    <a:lnTo>
                      <a:pt x="28" y="24"/>
                    </a:lnTo>
                    <a:lnTo>
                      <a:pt x="28" y="29"/>
                    </a:lnTo>
                    <a:lnTo>
                      <a:pt x="32" y="31"/>
                    </a:lnTo>
                    <a:lnTo>
                      <a:pt x="32" y="36"/>
                    </a:lnTo>
                    <a:lnTo>
                      <a:pt x="32" y="39"/>
                    </a:lnTo>
                    <a:lnTo>
                      <a:pt x="35" y="41"/>
                    </a:lnTo>
                    <a:lnTo>
                      <a:pt x="35" y="46"/>
                    </a:lnTo>
                    <a:lnTo>
                      <a:pt x="35" y="48"/>
                    </a:lnTo>
                    <a:lnTo>
                      <a:pt x="39" y="53"/>
                    </a:lnTo>
                    <a:lnTo>
                      <a:pt x="39" y="56"/>
                    </a:lnTo>
                    <a:lnTo>
                      <a:pt x="43" y="60"/>
                    </a:lnTo>
                    <a:lnTo>
                      <a:pt x="43" y="63"/>
                    </a:lnTo>
                    <a:lnTo>
                      <a:pt x="43" y="67"/>
                    </a:lnTo>
                    <a:lnTo>
                      <a:pt x="43" y="70"/>
                    </a:lnTo>
                    <a:lnTo>
                      <a:pt x="43" y="74"/>
                    </a:lnTo>
                    <a:lnTo>
                      <a:pt x="43" y="77"/>
                    </a:lnTo>
                    <a:lnTo>
                      <a:pt x="43" y="80"/>
                    </a:lnTo>
                    <a:lnTo>
                      <a:pt x="46" y="80"/>
                    </a:lnTo>
                    <a:lnTo>
                      <a:pt x="46" y="84"/>
                    </a:lnTo>
                    <a:lnTo>
                      <a:pt x="46" y="87"/>
                    </a:lnTo>
                    <a:lnTo>
                      <a:pt x="43" y="87"/>
                    </a:lnTo>
                    <a:lnTo>
                      <a:pt x="43" y="91"/>
                    </a:lnTo>
                    <a:lnTo>
                      <a:pt x="35" y="94"/>
                    </a:lnTo>
                    <a:lnTo>
                      <a:pt x="32" y="94"/>
                    </a:lnTo>
                    <a:lnTo>
                      <a:pt x="32" y="91"/>
                    </a:lnTo>
                    <a:lnTo>
                      <a:pt x="28" y="91"/>
                    </a:lnTo>
                    <a:lnTo>
                      <a:pt x="24" y="91"/>
                    </a:lnTo>
                    <a:lnTo>
                      <a:pt x="24" y="87"/>
                    </a:lnTo>
                    <a:lnTo>
                      <a:pt x="21" y="84"/>
                    </a:lnTo>
                    <a:lnTo>
                      <a:pt x="21" y="80"/>
                    </a:lnTo>
                    <a:lnTo>
                      <a:pt x="21" y="77"/>
                    </a:lnTo>
                    <a:lnTo>
                      <a:pt x="17" y="74"/>
                    </a:lnTo>
                    <a:lnTo>
                      <a:pt x="17" y="70"/>
                    </a:lnTo>
                    <a:lnTo>
                      <a:pt x="14" y="63"/>
                    </a:lnTo>
                    <a:lnTo>
                      <a:pt x="14" y="60"/>
                    </a:lnTo>
                    <a:lnTo>
                      <a:pt x="10" y="56"/>
                    </a:lnTo>
                    <a:lnTo>
                      <a:pt x="10" y="53"/>
                    </a:lnTo>
                    <a:lnTo>
                      <a:pt x="10" y="48"/>
                    </a:lnTo>
                    <a:lnTo>
                      <a:pt x="7" y="41"/>
                    </a:lnTo>
                    <a:lnTo>
                      <a:pt x="7" y="39"/>
                    </a:lnTo>
                    <a:lnTo>
                      <a:pt x="3" y="36"/>
                    </a:lnTo>
                    <a:lnTo>
                      <a:pt x="3" y="31"/>
                    </a:lnTo>
                    <a:lnTo>
                      <a:pt x="3" y="29"/>
                    </a:lnTo>
                    <a:lnTo>
                      <a:pt x="0" y="22"/>
                    </a:lnTo>
                    <a:lnTo>
                      <a:pt x="0" y="17"/>
                    </a:lnTo>
                    <a:lnTo>
                      <a:pt x="0" y="14"/>
                    </a:lnTo>
                    <a:lnTo>
                      <a:pt x="3" y="14"/>
                    </a:lnTo>
                    <a:lnTo>
                      <a:pt x="3" y="10"/>
                    </a:lnTo>
                    <a:lnTo>
                      <a:pt x="7" y="7"/>
                    </a:lnTo>
                    <a:lnTo>
                      <a:pt x="10" y="3"/>
                    </a:lnTo>
                    <a:lnTo>
                      <a:pt x="14" y="0"/>
                    </a:lnTo>
                    <a:lnTo>
                      <a:pt x="17" y="0"/>
                    </a:lnTo>
                    <a:lnTo>
                      <a:pt x="21" y="3"/>
                    </a:lnTo>
                    <a:lnTo>
                      <a:pt x="21" y="7"/>
                    </a:lnTo>
                    <a:lnTo>
                      <a:pt x="24" y="7"/>
                    </a:lnTo>
                    <a:lnTo>
                      <a:pt x="24" y="10"/>
                    </a:lnTo>
                    <a:lnTo>
                      <a:pt x="24" y="14"/>
                    </a:lnTo>
                    <a:lnTo>
                      <a:pt x="28" y="17"/>
                    </a:lnTo>
                    <a:lnTo>
                      <a:pt x="28" y="22"/>
                    </a:lnTo>
                    <a:lnTo>
                      <a:pt x="28" y="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053" name="Freeform 65"/>
              <p:cNvSpPr>
                <a:spLocks/>
              </p:cNvSpPr>
              <p:nvPr/>
            </p:nvSpPr>
            <p:spPr bwMode="auto">
              <a:xfrm>
                <a:off x="1026" y="3381"/>
                <a:ext cx="16" cy="16"/>
              </a:xfrm>
              <a:custGeom>
                <a:avLst/>
                <a:gdLst>
                  <a:gd name="T0" fmla="*/ 6 w 37"/>
                  <a:gd name="T1" fmla="*/ 0 h 36"/>
                  <a:gd name="T2" fmla="*/ 6 w 37"/>
                  <a:gd name="T3" fmla="*/ 0 h 36"/>
                  <a:gd name="T4" fmla="*/ 8 w 37"/>
                  <a:gd name="T5" fmla="*/ 2 h 36"/>
                  <a:gd name="T6" fmla="*/ 10 w 37"/>
                  <a:gd name="T7" fmla="*/ 3 h 36"/>
                  <a:gd name="T8" fmla="*/ 11 w 37"/>
                  <a:gd name="T9" fmla="*/ 5 h 36"/>
                  <a:gd name="T10" fmla="*/ 13 w 37"/>
                  <a:gd name="T11" fmla="*/ 7 h 36"/>
                  <a:gd name="T12" fmla="*/ 14 w 37"/>
                  <a:gd name="T13" fmla="*/ 10 h 36"/>
                  <a:gd name="T14" fmla="*/ 16 w 37"/>
                  <a:gd name="T15" fmla="*/ 11 h 36"/>
                  <a:gd name="T16" fmla="*/ 16 w 37"/>
                  <a:gd name="T17" fmla="*/ 14 h 36"/>
                  <a:gd name="T18" fmla="*/ 14 w 37"/>
                  <a:gd name="T19" fmla="*/ 14 h 36"/>
                  <a:gd name="T20" fmla="*/ 14 w 37"/>
                  <a:gd name="T21" fmla="*/ 14 h 36"/>
                  <a:gd name="T22" fmla="*/ 14 w 37"/>
                  <a:gd name="T23" fmla="*/ 14 h 36"/>
                  <a:gd name="T24" fmla="*/ 13 w 37"/>
                  <a:gd name="T25" fmla="*/ 16 h 36"/>
                  <a:gd name="T26" fmla="*/ 11 w 37"/>
                  <a:gd name="T27" fmla="*/ 16 h 36"/>
                  <a:gd name="T28" fmla="*/ 11 w 37"/>
                  <a:gd name="T29" fmla="*/ 16 h 36"/>
                  <a:gd name="T30" fmla="*/ 10 w 37"/>
                  <a:gd name="T31" fmla="*/ 16 h 36"/>
                  <a:gd name="T32" fmla="*/ 10 w 37"/>
                  <a:gd name="T33" fmla="*/ 16 h 36"/>
                  <a:gd name="T34" fmla="*/ 8 w 37"/>
                  <a:gd name="T35" fmla="*/ 14 h 36"/>
                  <a:gd name="T36" fmla="*/ 8 w 37"/>
                  <a:gd name="T37" fmla="*/ 14 h 36"/>
                  <a:gd name="T38" fmla="*/ 6 w 37"/>
                  <a:gd name="T39" fmla="*/ 13 h 36"/>
                  <a:gd name="T40" fmla="*/ 5 w 37"/>
                  <a:gd name="T41" fmla="*/ 11 h 36"/>
                  <a:gd name="T42" fmla="*/ 3 w 37"/>
                  <a:gd name="T43" fmla="*/ 10 h 36"/>
                  <a:gd name="T44" fmla="*/ 2 w 37"/>
                  <a:gd name="T45" fmla="*/ 8 h 36"/>
                  <a:gd name="T46" fmla="*/ 2 w 37"/>
                  <a:gd name="T47" fmla="*/ 8 h 36"/>
                  <a:gd name="T48" fmla="*/ 0 w 37"/>
                  <a:gd name="T49" fmla="*/ 5 h 36"/>
                  <a:gd name="T50" fmla="*/ 2 w 37"/>
                  <a:gd name="T51" fmla="*/ 3 h 36"/>
                  <a:gd name="T52" fmla="*/ 2 w 37"/>
                  <a:gd name="T53" fmla="*/ 3 h 36"/>
                  <a:gd name="T54" fmla="*/ 2 w 37"/>
                  <a:gd name="T55" fmla="*/ 3 h 36"/>
                  <a:gd name="T56" fmla="*/ 2 w 37"/>
                  <a:gd name="T57" fmla="*/ 3 h 36"/>
                  <a:gd name="T58" fmla="*/ 2 w 37"/>
                  <a:gd name="T59" fmla="*/ 2 h 36"/>
                  <a:gd name="T60" fmla="*/ 2 w 37"/>
                  <a:gd name="T61" fmla="*/ 2 h 36"/>
                  <a:gd name="T62" fmla="*/ 2 w 37"/>
                  <a:gd name="T63" fmla="*/ 2 h 36"/>
                  <a:gd name="T64" fmla="*/ 2 w 37"/>
                  <a:gd name="T65" fmla="*/ 2 h 36"/>
                  <a:gd name="T66" fmla="*/ 2 w 37"/>
                  <a:gd name="T67" fmla="*/ 2 h 36"/>
                  <a:gd name="T68" fmla="*/ 2 w 37"/>
                  <a:gd name="T69" fmla="*/ 0 h 36"/>
                  <a:gd name="T70" fmla="*/ 2 w 37"/>
                  <a:gd name="T71" fmla="*/ 0 h 36"/>
                  <a:gd name="T72" fmla="*/ 2 w 37"/>
                  <a:gd name="T73" fmla="*/ 0 h 36"/>
                  <a:gd name="T74" fmla="*/ 3 w 37"/>
                  <a:gd name="T75" fmla="*/ 0 h 36"/>
                  <a:gd name="T76" fmla="*/ 3 w 37"/>
                  <a:gd name="T77" fmla="*/ 0 h 36"/>
                  <a:gd name="T78" fmla="*/ 3 w 37"/>
                  <a:gd name="T79" fmla="*/ 0 h 36"/>
                  <a:gd name="T80" fmla="*/ 5 w 37"/>
                  <a:gd name="T81" fmla="*/ 0 h 36"/>
                  <a:gd name="T82" fmla="*/ 5 w 37"/>
                  <a:gd name="T83" fmla="*/ 0 h 36"/>
                  <a:gd name="T84" fmla="*/ 6 w 37"/>
                  <a:gd name="T85" fmla="*/ 0 h 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7" h="36">
                    <a:moveTo>
                      <a:pt x="14" y="0"/>
                    </a:moveTo>
                    <a:lnTo>
                      <a:pt x="14" y="0"/>
                    </a:lnTo>
                    <a:lnTo>
                      <a:pt x="19" y="5"/>
                    </a:lnTo>
                    <a:lnTo>
                      <a:pt x="23" y="7"/>
                    </a:lnTo>
                    <a:lnTo>
                      <a:pt x="26" y="12"/>
                    </a:lnTo>
                    <a:lnTo>
                      <a:pt x="30" y="15"/>
                    </a:lnTo>
                    <a:lnTo>
                      <a:pt x="33" y="17"/>
                    </a:lnTo>
                    <a:lnTo>
                      <a:pt x="33" y="22"/>
                    </a:lnTo>
                    <a:lnTo>
                      <a:pt x="37" y="24"/>
                    </a:lnTo>
                    <a:lnTo>
                      <a:pt x="37" y="29"/>
                    </a:lnTo>
                    <a:lnTo>
                      <a:pt x="37" y="32"/>
                    </a:lnTo>
                    <a:lnTo>
                      <a:pt x="33" y="32"/>
                    </a:lnTo>
                    <a:lnTo>
                      <a:pt x="30" y="36"/>
                    </a:lnTo>
                    <a:lnTo>
                      <a:pt x="26" y="36"/>
                    </a:lnTo>
                    <a:lnTo>
                      <a:pt x="23" y="36"/>
                    </a:lnTo>
                    <a:lnTo>
                      <a:pt x="19" y="32"/>
                    </a:lnTo>
                    <a:lnTo>
                      <a:pt x="14" y="32"/>
                    </a:lnTo>
                    <a:lnTo>
                      <a:pt x="14" y="29"/>
                    </a:lnTo>
                    <a:lnTo>
                      <a:pt x="12" y="29"/>
                    </a:lnTo>
                    <a:lnTo>
                      <a:pt x="12" y="24"/>
                    </a:lnTo>
                    <a:lnTo>
                      <a:pt x="7" y="22"/>
                    </a:lnTo>
                    <a:lnTo>
                      <a:pt x="5" y="17"/>
                    </a:lnTo>
                    <a:lnTo>
                      <a:pt x="5" y="15"/>
                    </a:lnTo>
                    <a:lnTo>
                      <a:pt x="0" y="12"/>
                    </a:lnTo>
                    <a:lnTo>
                      <a:pt x="5" y="7"/>
                    </a:lnTo>
                    <a:lnTo>
                      <a:pt x="5" y="5"/>
                    </a:lnTo>
                    <a:lnTo>
                      <a:pt x="5" y="0"/>
                    </a:lnTo>
                    <a:lnTo>
                      <a:pt x="7" y="0"/>
                    </a:lnTo>
                    <a:lnTo>
                      <a:pt x="12" y="0"/>
                    </a:lnTo>
                    <a:lnTo>
                      <a:pt x="1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054" name="Freeform 66"/>
              <p:cNvSpPr>
                <a:spLocks/>
              </p:cNvSpPr>
              <p:nvPr/>
            </p:nvSpPr>
            <p:spPr bwMode="auto">
              <a:xfrm>
                <a:off x="969" y="3384"/>
                <a:ext cx="268" cy="126"/>
              </a:xfrm>
              <a:custGeom>
                <a:avLst/>
                <a:gdLst>
                  <a:gd name="T0" fmla="*/ 124 w 582"/>
                  <a:gd name="T1" fmla="*/ 22 h 267"/>
                  <a:gd name="T2" fmla="*/ 115 w 582"/>
                  <a:gd name="T3" fmla="*/ 41 h 267"/>
                  <a:gd name="T4" fmla="*/ 104 w 582"/>
                  <a:gd name="T5" fmla="*/ 38 h 267"/>
                  <a:gd name="T6" fmla="*/ 87 w 582"/>
                  <a:gd name="T7" fmla="*/ 33 h 267"/>
                  <a:gd name="T8" fmla="*/ 48 w 582"/>
                  <a:gd name="T9" fmla="*/ 36 h 267"/>
                  <a:gd name="T10" fmla="*/ 20 w 582"/>
                  <a:gd name="T11" fmla="*/ 43 h 267"/>
                  <a:gd name="T12" fmla="*/ 23 w 582"/>
                  <a:gd name="T13" fmla="*/ 49 h 267"/>
                  <a:gd name="T14" fmla="*/ 57 w 582"/>
                  <a:gd name="T15" fmla="*/ 49 h 267"/>
                  <a:gd name="T16" fmla="*/ 92 w 582"/>
                  <a:gd name="T17" fmla="*/ 48 h 267"/>
                  <a:gd name="T18" fmla="*/ 100 w 582"/>
                  <a:gd name="T19" fmla="*/ 58 h 267"/>
                  <a:gd name="T20" fmla="*/ 85 w 582"/>
                  <a:gd name="T21" fmla="*/ 60 h 267"/>
                  <a:gd name="T22" fmla="*/ 63 w 582"/>
                  <a:gd name="T23" fmla="*/ 62 h 267"/>
                  <a:gd name="T24" fmla="*/ 37 w 582"/>
                  <a:gd name="T25" fmla="*/ 60 h 267"/>
                  <a:gd name="T26" fmla="*/ 17 w 582"/>
                  <a:gd name="T27" fmla="*/ 60 h 267"/>
                  <a:gd name="T28" fmla="*/ 13 w 582"/>
                  <a:gd name="T29" fmla="*/ 70 h 267"/>
                  <a:gd name="T30" fmla="*/ 20 w 582"/>
                  <a:gd name="T31" fmla="*/ 74 h 267"/>
                  <a:gd name="T32" fmla="*/ 42 w 582"/>
                  <a:gd name="T33" fmla="*/ 74 h 267"/>
                  <a:gd name="T34" fmla="*/ 87 w 582"/>
                  <a:gd name="T35" fmla="*/ 73 h 267"/>
                  <a:gd name="T36" fmla="*/ 99 w 582"/>
                  <a:gd name="T37" fmla="*/ 81 h 267"/>
                  <a:gd name="T38" fmla="*/ 77 w 582"/>
                  <a:gd name="T39" fmla="*/ 84 h 267"/>
                  <a:gd name="T40" fmla="*/ 55 w 582"/>
                  <a:gd name="T41" fmla="*/ 84 h 267"/>
                  <a:gd name="T42" fmla="*/ 20 w 582"/>
                  <a:gd name="T43" fmla="*/ 85 h 267"/>
                  <a:gd name="T44" fmla="*/ 17 w 582"/>
                  <a:gd name="T45" fmla="*/ 92 h 267"/>
                  <a:gd name="T46" fmla="*/ 33 w 582"/>
                  <a:gd name="T47" fmla="*/ 95 h 267"/>
                  <a:gd name="T48" fmla="*/ 60 w 582"/>
                  <a:gd name="T49" fmla="*/ 95 h 267"/>
                  <a:gd name="T50" fmla="*/ 102 w 582"/>
                  <a:gd name="T51" fmla="*/ 95 h 267"/>
                  <a:gd name="T52" fmla="*/ 105 w 582"/>
                  <a:gd name="T53" fmla="*/ 97 h 267"/>
                  <a:gd name="T54" fmla="*/ 92 w 582"/>
                  <a:gd name="T55" fmla="*/ 105 h 267"/>
                  <a:gd name="T56" fmla="*/ 63 w 582"/>
                  <a:gd name="T57" fmla="*/ 105 h 267"/>
                  <a:gd name="T58" fmla="*/ 44 w 582"/>
                  <a:gd name="T59" fmla="*/ 105 h 267"/>
                  <a:gd name="T60" fmla="*/ 37 w 582"/>
                  <a:gd name="T61" fmla="*/ 111 h 267"/>
                  <a:gd name="T62" fmla="*/ 70 w 582"/>
                  <a:gd name="T63" fmla="*/ 113 h 267"/>
                  <a:gd name="T64" fmla="*/ 134 w 582"/>
                  <a:gd name="T65" fmla="*/ 117 h 267"/>
                  <a:gd name="T66" fmla="*/ 181 w 582"/>
                  <a:gd name="T67" fmla="*/ 115 h 267"/>
                  <a:gd name="T68" fmla="*/ 208 w 582"/>
                  <a:gd name="T69" fmla="*/ 105 h 267"/>
                  <a:gd name="T70" fmla="*/ 249 w 582"/>
                  <a:gd name="T71" fmla="*/ 103 h 267"/>
                  <a:gd name="T72" fmla="*/ 256 w 582"/>
                  <a:gd name="T73" fmla="*/ 58 h 267"/>
                  <a:gd name="T74" fmla="*/ 243 w 582"/>
                  <a:gd name="T75" fmla="*/ 36 h 267"/>
                  <a:gd name="T76" fmla="*/ 206 w 582"/>
                  <a:gd name="T77" fmla="*/ 31 h 267"/>
                  <a:gd name="T78" fmla="*/ 192 w 582"/>
                  <a:gd name="T79" fmla="*/ 20 h 267"/>
                  <a:gd name="T80" fmla="*/ 132 w 582"/>
                  <a:gd name="T81" fmla="*/ 20 h 267"/>
                  <a:gd name="T82" fmla="*/ 129 w 582"/>
                  <a:gd name="T83" fmla="*/ 12 h 267"/>
                  <a:gd name="T84" fmla="*/ 156 w 582"/>
                  <a:gd name="T85" fmla="*/ 8 h 267"/>
                  <a:gd name="T86" fmla="*/ 213 w 582"/>
                  <a:gd name="T87" fmla="*/ 22 h 267"/>
                  <a:gd name="T88" fmla="*/ 256 w 582"/>
                  <a:gd name="T89" fmla="*/ 25 h 267"/>
                  <a:gd name="T90" fmla="*/ 266 w 582"/>
                  <a:gd name="T91" fmla="*/ 38 h 267"/>
                  <a:gd name="T92" fmla="*/ 266 w 582"/>
                  <a:gd name="T93" fmla="*/ 70 h 267"/>
                  <a:gd name="T94" fmla="*/ 264 w 582"/>
                  <a:gd name="T95" fmla="*/ 101 h 267"/>
                  <a:gd name="T96" fmla="*/ 246 w 582"/>
                  <a:gd name="T97" fmla="*/ 113 h 267"/>
                  <a:gd name="T98" fmla="*/ 208 w 582"/>
                  <a:gd name="T99" fmla="*/ 115 h 267"/>
                  <a:gd name="T100" fmla="*/ 152 w 582"/>
                  <a:gd name="T101" fmla="*/ 126 h 267"/>
                  <a:gd name="T102" fmla="*/ 111 w 582"/>
                  <a:gd name="T103" fmla="*/ 121 h 267"/>
                  <a:gd name="T104" fmla="*/ 32 w 582"/>
                  <a:gd name="T105" fmla="*/ 115 h 267"/>
                  <a:gd name="T106" fmla="*/ 20 w 582"/>
                  <a:gd name="T107" fmla="*/ 100 h 267"/>
                  <a:gd name="T108" fmla="*/ 8 w 582"/>
                  <a:gd name="T109" fmla="*/ 85 h 267"/>
                  <a:gd name="T110" fmla="*/ 0 w 582"/>
                  <a:gd name="T111" fmla="*/ 60 h 267"/>
                  <a:gd name="T112" fmla="*/ 8 w 582"/>
                  <a:gd name="T113" fmla="*/ 51 h 267"/>
                  <a:gd name="T114" fmla="*/ 15 w 582"/>
                  <a:gd name="T115" fmla="*/ 30 h 267"/>
                  <a:gd name="T116" fmla="*/ 55 w 582"/>
                  <a:gd name="T117" fmla="*/ 26 h 267"/>
                  <a:gd name="T118" fmla="*/ 95 w 582"/>
                  <a:gd name="T119" fmla="*/ 10 h 267"/>
                  <a:gd name="T120" fmla="*/ 102 w 582"/>
                  <a:gd name="T121" fmla="*/ 0 h 26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82" h="267">
                    <a:moveTo>
                      <a:pt x="273" y="29"/>
                    </a:moveTo>
                    <a:lnTo>
                      <a:pt x="273" y="29"/>
                    </a:lnTo>
                    <a:lnTo>
                      <a:pt x="273" y="32"/>
                    </a:lnTo>
                    <a:lnTo>
                      <a:pt x="276" y="32"/>
                    </a:lnTo>
                    <a:lnTo>
                      <a:pt x="273" y="36"/>
                    </a:lnTo>
                    <a:lnTo>
                      <a:pt x="273" y="39"/>
                    </a:lnTo>
                    <a:lnTo>
                      <a:pt x="273" y="43"/>
                    </a:lnTo>
                    <a:lnTo>
                      <a:pt x="269" y="43"/>
                    </a:lnTo>
                    <a:lnTo>
                      <a:pt x="269" y="46"/>
                    </a:lnTo>
                    <a:lnTo>
                      <a:pt x="269" y="53"/>
                    </a:lnTo>
                    <a:lnTo>
                      <a:pt x="266" y="56"/>
                    </a:lnTo>
                    <a:lnTo>
                      <a:pt x="266" y="63"/>
                    </a:lnTo>
                    <a:lnTo>
                      <a:pt x="262" y="66"/>
                    </a:lnTo>
                    <a:lnTo>
                      <a:pt x="257" y="70"/>
                    </a:lnTo>
                    <a:lnTo>
                      <a:pt x="255" y="77"/>
                    </a:lnTo>
                    <a:lnTo>
                      <a:pt x="255" y="80"/>
                    </a:lnTo>
                    <a:lnTo>
                      <a:pt x="250" y="84"/>
                    </a:lnTo>
                    <a:lnTo>
                      <a:pt x="250" y="87"/>
                    </a:lnTo>
                    <a:lnTo>
                      <a:pt x="248" y="87"/>
                    </a:lnTo>
                    <a:lnTo>
                      <a:pt x="243" y="87"/>
                    </a:lnTo>
                    <a:lnTo>
                      <a:pt x="241" y="87"/>
                    </a:lnTo>
                    <a:lnTo>
                      <a:pt x="236" y="87"/>
                    </a:lnTo>
                    <a:lnTo>
                      <a:pt x="232" y="84"/>
                    </a:lnTo>
                    <a:lnTo>
                      <a:pt x="229" y="80"/>
                    </a:lnTo>
                    <a:lnTo>
                      <a:pt x="225" y="80"/>
                    </a:lnTo>
                    <a:lnTo>
                      <a:pt x="222" y="77"/>
                    </a:lnTo>
                    <a:lnTo>
                      <a:pt x="218" y="73"/>
                    </a:lnTo>
                    <a:lnTo>
                      <a:pt x="215" y="70"/>
                    </a:lnTo>
                    <a:lnTo>
                      <a:pt x="215" y="66"/>
                    </a:lnTo>
                    <a:lnTo>
                      <a:pt x="211" y="63"/>
                    </a:lnTo>
                    <a:lnTo>
                      <a:pt x="207" y="66"/>
                    </a:lnTo>
                    <a:lnTo>
                      <a:pt x="204" y="66"/>
                    </a:lnTo>
                    <a:lnTo>
                      <a:pt x="197" y="70"/>
                    </a:lnTo>
                    <a:lnTo>
                      <a:pt x="193" y="70"/>
                    </a:lnTo>
                    <a:lnTo>
                      <a:pt x="190" y="70"/>
                    </a:lnTo>
                    <a:lnTo>
                      <a:pt x="185" y="73"/>
                    </a:lnTo>
                    <a:lnTo>
                      <a:pt x="178" y="73"/>
                    </a:lnTo>
                    <a:lnTo>
                      <a:pt x="171" y="77"/>
                    </a:lnTo>
                    <a:lnTo>
                      <a:pt x="167" y="77"/>
                    </a:lnTo>
                    <a:lnTo>
                      <a:pt x="160" y="77"/>
                    </a:lnTo>
                    <a:lnTo>
                      <a:pt x="149" y="73"/>
                    </a:lnTo>
                    <a:lnTo>
                      <a:pt x="137" y="73"/>
                    </a:lnTo>
                    <a:lnTo>
                      <a:pt x="128" y="73"/>
                    </a:lnTo>
                    <a:lnTo>
                      <a:pt x="116" y="73"/>
                    </a:lnTo>
                    <a:lnTo>
                      <a:pt x="105" y="77"/>
                    </a:lnTo>
                    <a:lnTo>
                      <a:pt x="98" y="77"/>
                    </a:lnTo>
                    <a:lnTo>
                      <a:pt x="91" y="77"/>
                    </a:lnTo>
                    <a:lnTo>
                      <a:pt x="84" y="77"/>
                    </a:lnTo>
                    <a:lnTo>
                      <a:pt x="77" y="77"/>
                    </a:lnTo>
                    <a:lnTo>
                      <a:pt x="70" y="77"/>
                    </a:lnTo>
                    <a:lnTo>
                      <a:pt x="61" y="77"/>
                    </a:lnTo>
                    <a:lnTo>
                      <a:pt x="54" y="77"/>
                    </a:lnTo>
                    <a:lnTo>
                      <a:pt x="51" y="80"/>
                    </a:lnTo>
                    <a:lnTo>
                      <a:pt x="43" y="84"/>
                    </a:lnTo>
                    <a:lnTo>
                      <a:pt x="43" y="91"/>
                    </a:lnTo>
                    <a:lnTo>
                      <a:pt x="40" y="94"/>
                    </a:lnTo>
                    <a:lnTo>
                      <a:pt x="43" y="97"/>
                    </a:lnTo>
                    <a:lnTo>
                      <a:pt x="43" y="101"/>
                    </a:lnTo>
                    <a:lnTo>
                      <a:pt x="47" y="101"/>
                    </a:lnTo>
                    <a:lnTo>
                      <a:pt x="47" y="104"/>
                    </a:lnTo>
                    <a:lnTo>
                      <a:pt x="51" y="104"/>
                    </a:lnTo>
                    <a:lnTo>
                      <a:pt x="58" y="104"/>
                    </a:lnTo>
                    <a:lnTo>
                      <a:pt x="65" y="104"/>
                    </a:lnTo>
                    <a:lnTo>
                      <a:pt x="72" y="104"/>
                    </a:lnTo>
                    <a:lnTo>
                      <a:pt x="80" y="104"/>
                    </a:lnTo>
                    <a:lnTo>
                      <a:pt x="87" y="104"/>
                    </a:lnTo>
                    <a:lnTo>
                      <a:pt x="95" y="104"/>
                    </a:lnTo>
                    <a:lnTo>
                      <a:pt x="102" y="104"/>
                    </a:lnTo>
                    <a:lnTo>
                      <a:pt x="109" y="101"/>
                    </a:lnTo>
                    <a:lnTo>
                      <a:pt x="116" y="101"/>
                    </a:lnTo>
                    <a:lnTo>
                      <a:pt x="123" y="104"/>
                    </a:lnTo>
                    <a:lnTo>
                      <a:pt x="130" y="104"/>
                    </a:lnTo>
                    <a:lnTo>
                      <a:pt x="137" y="104"/>
                    </a:lnTo>
                    <a:lnTo>
                      <a:pt x="146" y="101"/>
                    </a:lnTo>
                    <a:lnTo>
                      <a:pt x="153" y="101"/>
                    </a:lnTo>
                    <a:lnTo>
                      <a:pt x="160" y="101"/>
                    </a:lnTo>
                    <a:lnTo>
                      <a:pt x="167" y="101"/>
                    </a:lnTo>
                    <a:lnTo>
                      <a:pt x="174" y="101"/>
                    </a:lnTo>
                    <a:lnTo>
                      <a:pt x="181" y="101"/>
                    </a:lnTo>
                    <a:lnTo>
                      <a:pt x="190" y="101"/>
                    </a:lnTo>
                    <a:lnTo>
                      <a:pt x="200" y="101"/>
                    </a:lnTo>
                    <a:lnTo>
                      <a:pt x="207" y="101"/>
                    </a:lnTo>
                    <a:lnTo>
                      <a:pt x="211" y="104"/>
                    </a:lnTo>
                    <a:lnTo>
                      <a:pt x="218" y="108"/>
                    </a:lnTo>
                    <a:lnTo>
                      <a:pt x="222" y="115"/>
                    </a:lnTo>
                    <a:lnTo>
                      <a:pt x="222" y="118"/>
                    </a:lnTo>
                    <a:lnTo>
                      <a:pt x="218" y="118"/>
                    </a:lnTo>
                    <a:lnTo>
                      <a:pt x="218" y="122"/>
                    </a:lnTo>
                    <a:lnTo>
                      <a:pt x="215" y="125"/>
                    </a:lnTo>
                    <a:lnTo>
                      <a:pt x="211" y="125"/>
                    </a:lnTo>
                    <a:lnTo>
                      <a:pt x="207" y="125"/>
                    </a:lnTo>
                    <a:lnTo>
                      <a:pt x="204" y="125"/>
                    </a:lnTo>
                    <a:lnTo>
                      <a:pt x="200" y="125"/>
                    </a:lnTo>
                    <a:lnTo>
                      <a:pt x="197" y="125"/>
                    </a:lnTo>
                    <a:lnTo>
                      <a:pt x="193" y="128"/>
                    </a:lnTo>
                    <a:lnTo>
                      <a:pt x="190" y="128"/>
                    </a:lnTo>
                    <a:lnTo>
                      <a:pt x="185" y="128"/>
                    </a:lnTo>
                    <a:lnTo>
                      <a:pt x="178" y="128"/>
                    </a:lnTo>
                    <a:lnTo>
                      <a:pt x="171" y="128"/>
                    </a:lnTo>
                    <a:lnTo>
                      <a:pt x="167" y="128"/>
                    </a:lnTo>
                    <a:lnTo>
                      <a:pt x="160" y="128"/>
                    </a:lnTo>
                    <a:lnTo>
                      <a:pt x="156" y="128"/>
                    </a:lnTo>
                    <a:lnTo>
                      <a:pt x="149" y="128"/>
                    </a:lnTo>
                    <a:lnTo>
                      <a:pt x="142" y="128"/>
                    </a:lnTo>
                    <a:lnTo>
                      <a:pt x="137" y="132"/>
                    </a:lnTo>
                    <a:lnTo>
                      <a:pt x="130" y="128"/>
                    </a:lnTo>
                    <a:lnTo>
                      <a:pt x="123" y="128"/>
                    </a:lnTo>
                    <a:lnTo>
                      <a:pt x="116" y="128"/>
                    </a:lnTo>
                    <a:lnTo>
                      <a:pt x="109" y="128"/>
                    </a:lnTo>
                    <a:lnTo>
                      <a:pt x="105" y="128"/>
                    </a:lnTo>
                    <a:lnTo>
                      <a:pt x="98" y="128"/>
                    </a:lnTo>
                    <a:lnTo>
                      <a:pt x="91" y="128"/>
                    </a:lnTo>
                    <a:lnTo>
                      <a:pt x="87" y="128"/>
                    </a:lnTo>
                    <a:lnTo>
                      <a:pt x="84" y="128"/>
                    </a:lnTo>
                    <a:lnTo>
                      <a:pt x="80" y="128"/>
                    </a:lnTo>
                    <a:lnTo>
                      <a:pt x="77" y="128"/>
                    </a:lnTo>
                    <a:lnTo>
                      <a:pt x="72" y="128"/>
                    </a:lnTo>
                    <a:lnTo>
                      <a:pt x="70" y="128"/>
                    </a:lnTo>
                    <a:lnTo>
                      <a:pt x="65" y="128"/>
                    </a:lnTo>
                    <a:lnTo>
                      <a:pt x="61" y="128"/>
                    </a:lnTo>
                    <a:lnTo>
                      <a:pt x="58" y="128"/>
                    </a:lnTo>
                    <a:lnTo>
                      <a:pt x="51" y="128"/>
                    </a:lnTo>
                    <a:lnTo>
                      <a:pt x="43" y="128"/>
                    </a:lnTo>
                    <a:lnTo>
                      <a:pt x="37" y="128"/>
                    </a:lnTo>
                    <a:lnTo>
                      <a:pt x="33" y="128"/>
                    </a:lnTo>
                    <a:lnTo>
                      <a:pt x="26" y="132"/>
                    </a:lnTo>
                    <a:lnTo>
                      <a:pt x="22" y="135"/>
                    </a:lnTo>
                    <a:lnTo>
                      <a:pt x="17" y="139"/>
                    </a:lnTo>
                    <a:lnTo>
                      <a:pt x="17" y="142"/>
                    </a:lnTo>
                    <a:lnTo>
                      <a:pt x="17" y="147"/>
                    </a:lnTo>
                    <a:lnTo>
                      <a:pt x="22" y="147"/>
                    </a:lnTo>
                    <a:lnTo>
                      <a:pt x="22" y="149"/>
                    </a:lnTo>
                    <a:lnTo>
                      <a:pt x="26" y="149"/>
                    </a:lnTo>
                    <a:lnTo>
                      <a:pt x="29" y="149"/>
                    </a:lnTo>
                    <a:lnTo>
                      <a:pt x="29" y="154"/>
                    </a:lnTo>
                    <a:lnTo>
                      <a:pt x="33" y="154"/>
                    </a:lnTo>
                    <a:lnTo>
                      <a:pt x="37" y="154"/>
                    </a:lnTo>
                    <a:lnTo>
                      <a:pt x="40" y="154"/>
                    </a:lnTo>
                    <a:lnTo>
                      <a:pt x="43" y="154"/>
                    </a:lnTo>
                    <a:lnTo>
                      <a:pt x="43" y="156"/>
                    </a:lnTo>
                    <a:lnTo>
                      <a:pt x="51" y="156"/>
                    </a:lnTo>
                    <a:lnTo>
                      <a:pt x="58" y="156"/>
                    </a:lnTo>
                    <a:lnTo>
                      <a:pt x="61" y="156"/>
                    </a:lnTo>
                    <a:lnTo>
                      <a:pt x="70" y="156"/>
                    </a:lnTo>
                    <a:lnTo>
                      <a:pt x="72" y="156"/>
                    </a:lnTo>
                    <a:lnTo>
                      <a:pt x="80" y="156"/>
                    </a:lnTo>
                    <a:lnTo>
                      <a:pt x="84" y="156"/>
                    </a:lnTo>
                    <a:lnTo>
                      <a:pt x="87" y="154"/>
                    </a:lnTo>
                    <a:lnTo>
                      <a:pt x="91" y="156"/>
                    </a:lnTo>
                    <a:lnTo>
                      <a:pt x="102" y="156"/>
                    </a:lnTo>
                    <a:lnTo>
                      <a:pt x="112" y="156"/>
                    </a:lnTo>
                    <a:lnTo>
                      <a:pt x="123" y="156"/>
                    </a:lnTo>
                    <a:lnTo>
                      <a:pt x="135" y="156"/>
                    </a:lnTo>
                    <a:lnTo>
                      <a:pt x="146" y="156"/>
                    </a:lnTo>
                    <a:lnTo>
                      <a:pt x="156" y="156"/>
                    </a:lnTo>
                    <a:lnTo>
                      <a:pt x="167" y="154"/>
                    </a:lnTo>
                    <a:lnTo>
                      <a:pt x="174" y="154"/>
                    </a:lnTo>
                    <a:lnTo>
                      <a:pt x="178" y="154"/>
                    </a:lnTo>
                    <a:lnTo>
                      <a:pt x="181" y="154"/>
                    </a:lnTo>
                    <a:lnTo>
                      <a:pt x="190" y="154"/>
                    </a:lnTo>
                    <a:lnTo>
                      <a:pt x="197" y="154"/>
                    </a:lnTo>
                    <a:lnTo>
                      <a:pt x="200" y="154"/>
                    </a:lnTo>
                    <a:lnTo>
                      <a:pt x="207" y="154"/>
                    </a:lnTo>
                    <a:lnTo>
                      <a:pt x="215" y="156"/>
                    </a:lnTo>
                    <a:lnTo>
                      <a:pt x="218" y="161"/>
                    </a:lnTo>
                    <a:lnTo>
                      <a:pt x="222" y="164"/>
                    </a:lnTo>
                    <a:lnTo>
                      <a:pt x="218" y="164"/>
                    </a:lnTo>
                    <a:lnTo>
                      <a:pt x="218" y="166"/>
                    </a:lnTo>
                    <a:lnTo>
                      <a:pt x="218" y="171"/>
                    </a:lnTo>
                    <a:lnTo>
                      <a:pt x="215" y="171"/>
                    </a:lnTo>
                    <a:lnTo>
                      <a:pt x="211" y="173"/>
                    </a:lnTo>
                    <a:lnTo>
                      <a:pt x="207" y="173"/>
                    </a:lnTo>
                    <a:lnTo>
                      <a:pt x="200" y="178"/>
                    </a:lnTo>
                    <a:lnTo>
                      <a:pt x="193" y="178"/>
                    </a:lnTo>
                    <a:lnTo>
                      <a:pt x="185" y="178"/>
                    </a:lnTo>
                    <a:lnTo>
                      <a:pt x="181" y="178"/>
                    </a:lnTo>
                    <a:lnTo>
                      <a:pt x="174" y="178"/>
                    </a:lnTo>
                    <a:lnTo>
                      <a:pt x="167" y="178"/>
                    </a:lnTo>
                    <a:lnTo>
                      <a:pt x="160" y="178"/>
                    </a:lnTo>
                    <a:lnTo>
                      <a:pt x="156" y="178"/>
                    </a:lnTo>
                    <a:lnTo>
                      <a:pt x="153" y="178"/>
                    </a:lnTo>
                    <a:lnTo>
                      <a:pt x="149" y="178"/>
                    </a:lnTo>
                    <a:lnTo>
                      <a:pt x="146" y="178"/>
                    </a:lnTo>
                    <a:lnTo>
                      <a:pt x="137" y="178"/>
                    </a:lnTo>
                    <a:lnTo>
                      <a:pt x="135" y="178"/>
                    </a:lnTo>
                    <a:lnTo>
                      <a:pt x="130" y="178"/>
                    </a:lnTo>
                    <a:lnTo>
                      <a:pt x="128" y="178"/>
                    </a:lnTo>
                    <a:lnTo>
                      <a:pt x="120" y="178"/>
                    </a:lnTo>
                    <a:lnTo>
                      <a:pt x="116" y="178"/>
                    </a:lnTo>
                    <a:lnTo>
                      <a:pt x="105" y="178"/>
                    </a:lnTo>
                    <a:lnTo>
                      <a:pt x="95" y="178"/>
                    </a:lnTo>
                    <a:lnTo>
                      <a:pt x="87" y="178"/>
                    </a:lnTo>
                    <a:lnTo>
                      <a:pt x="80" y="178"/>
                    </a:lnTo>
                    <a:lnTo>
                      <a:pt x="70" y="178"/>
                    </a:lnTo>
                    <a:lnTo>
                      <a:pt x="61" y="178"/>
                    </a:lnTo>
                    <a:lnTo>
                      <a:pt x="51" y="181"/>
                    </a:lnTo>
                    <a:lnTo>
                      <a:pt x="43" y="181"/>
                    </a:lnTo>
                    <a:lnTo>
                      <a:pt x="40" y="181"/>
                    </a:lnTo>
                    <a:lnTo>
                      <a:pt x="40" y="185"/>
                    </a:lnTo>
                    <a:lnTo>
                      <a:pt x="37" y="185"/>
                    </a:lnTo>
                    <a:lnTo>
                      <a:pt x="37" y="188"/>
                    </a:lnTo>
                    <a:lnTo>
                      <a:pt x="33" y="190"/>
                    </a:lnTo>
                    <a:lnTo>
                      <a:pt x="37" y="195"/>
                    </a:lnTo>
                    <a:lnTo>
                      <a:pt x="37" y="198"/>
                    </a:lnTo>
                    <a:lnTo>
                      <a:pt x="40" y="198"/>
                    </a:lnTo>
                    <a:lnTo>
                      <a:pt x="40" y="202"/>
                    </a:lnTo>
                    <a:lnTo>
                      <a:pt x="43" y="202"/>
                    </a:lnTo>
                    <a:lnTo>
                      <a:pt x="43" y="205"/>
                    </a:lnTo>
                    <a:lnTo>
                      <a:pt x="47" y="205"/>
                    </a:lnTo>
                    <a:lnTo>
                      <a:pt x="54" y="205"/>
                    </a:lnTo>
                    <a:lnTo>
                      <a:pt x="61" y="205"/>
                    </a:lnTo>
                    <a:lnTo>
                      <a:pt x="70" y="205"/>
                    </a:lnTo>
                    <a:lnTo>
                      <a:pt x="72" y="202"/>
                    </a:lnTo>
                    <a:lnTo>
                      <a:pt x="80" y="198"/>
                    </a:lnTo>
                    <a:lnTo>
                      <a:pt x="87" y="198"/>
                    </a:lnTo>
                    <a:lnTo>
                      <a:pt x="91" y="195"/>
                    </a:lnTo>
                    <a:lnTo>
                      <a:pt x="95" y="190"/>
                    </a:lnTo>
                    <a:lnTo>
                      <a:pt x="102" y="198"/>
                    </a:lnTo>
                    <a:lnTo>
                      <a:pt x="105" y="198"/>
                    </a:lnTo>
                    <a:lnTo>
                      <a:pt x="112" y="198"/>
                    </a:lnTo>
                    <a:lnTo>
                      <a:pt x="120" y="202"/>
                    </a:lnTo>
                    <a:lnTo>
                      <a:pt x="123" y="202"/>
                    </a:lnTo>
                    <a:lnTo>
                      <a:pt x="130" y="202"/>
                    </a:lnTo>
                    <a:lnTo>
                      <a:pt x="137" y="202"/>
                    </a:lnTo>
                    <a:lnTo>
                      <a:pt x="146" y="202"/>
                    </a:lnTo>
                    <a:lnTo>
                      <a:pt x="156" y="202"/>
                    </a:lnTo>
                    <a:lnTo>
                      <a:pt x="167" y="198"/>
                    </a:lnTo>
                    <a:lnTo>
                      <a:pt x="174" y="198"/>
                    </a:lnTo>
                    <a:lnTo>
                      <a:pt x="185" y="198"/>
                    </a:lnTo>
                    <a:lnTo>
                      <a:pt x="193" y="198"/>
                    </a:lnTo>
                    <a:lnTo>
                      <a:pt x="204" y="198"/>
                    </a:lnTo>
                    <a:lnTo>
                      <a:pt x="215" y="202"/>
                    </a:lnTo>
                    <a:lnTo>
                      <a:pt x="222" y="202"/>
                    </a:lnTo>
                    <a:lnTo>
                      <a:pt x="225" y="202"/>
                    </a:lnTo>
                    <a:lnTo>
                      <a:pt x="225" y="205"/>
                    </a:lnTo>
                    <a:lnTo>
                      <a:pt x="229" y="205"/>
                    </a:lnTo>
                    <a:lnTo>
                      <a:pt x="229" y="209"/>
                    </a:lnTo>
                    <a:lnTo>
                      <a:pt x="229" y="212"/>
                    </a:lnTo>
                    <a:lnTo>
                      <a:pt x="229" y="215"/>
                    </a:lnTo>
                    <a:lnTo>
                      <a:pt x="225" y="215"/>
                    </a:lnTo>
                    <a:lnTo>
                      <a:pt x="222" y="219"/>
                    </a:lnTo>
                    <a:lnTo>
                      <a:pt x="218" y="219"/>
                    </a:lnTo>
                    <a:lnTo>
                      <a:pt x="211" y="219"/>
                    </a:lnTo>
                    <a:lnTo>
                      <a:pt x="200" y="222"/>
                    </a:lnTo>
                    <a:lnTo>
                      <a:pt x="193" y="222"/>
                    </a:lnTo>
                    <a:lnTo>
                      <a:pt x="181" y="222"/>
                    </a:lnTo>
                    <a:lnTo>
                      <a:pt x="171" y="222"/>
                    </a:lnTo>
                    <a:lnTo>
                      <a:pt x="163" y="222"/>
                    </a:lnTo>
                    <a:lnTo>
                      <a:pt x="156" y="222"/>
                    </a:lnTo>
                    <a:lnTo>
                      <a:pt x="149" y="222"/>
                    </a:lnTo>
                    <a:lnTo>
                      <a:pt x="146" y="219"/>
                    </a:lnTo>
                    <a:lnTo>
                      <a:pt x="142" y="219"/>
                    </a:lnTo>
                    <a:lnTo>
                      <a:pt x="137" y="222"/>
                    </a:lnTo>
                    <a:lnTo>
                      <a:pt x="135" y="222"/>
                    </a:lnTo>
                    <a:lnTo>
                      <a:pt x="130" y="222"/>
                    </a:lnTo>
                    <a:lnTo>
                      <a:pt x="128" y="222"/>
                    </a:lnTo>
                    <a:lnTo>
                      <a:pt x="120" y="219"/>
                    </a:lnTo>
                    <a:lnTo>
                      <a:pt x="116" y="219"/>
                    </a:lnTo>
                    <a:lnTo>
                      <a:pt x="109" y="219"/>
                    </a:lnTo>
                    <a:lnTo>
                      <a:pt x="105" y="219"/>
                    </a:lnTo>
                    <a:lnTo>
                      <a:pt x="102" y="219"/>
                    </a:lnTo>
                    <a:lnTo>
                      <a:pt x="95" y="222"/>
                    </a:lnTo>
                    <a:lnTo>
                      <a:pt x="91" y="222"/>
                    </a:lnTo>
                    <a:lnTo>
                      <a:pt x="87" y="222"/>
                    </a:lnTo>
                    <a:lnTo>
                      <a:pt x="84" y="226"/>
                    </a:lnTo>
                    <a:lnTo>
                      <a:pt x="80" y="229"/>
                    </a:lnTo>
                    <a:lnTo>
                      <a:pt x="80" y="233"/>
                    </a:lnTo>
                    <a:lnTo>
                      <a:pt x="80" y="236"/>
                    </a:lnTo>
                    <a:lnTo>
                      <a:pt x="84" y="236"/>
                    </a:lnTo>
                    <a:lnTo>
                      <a:pt x="91" y="240"/>
                    </a:lnTo>
                    <a:lnTo>
                      <a:pt x="98" y="240"/>
                    </a:lnTo>
                    <a:lnTo>
                      <a:pt x="105" y="243"/>
                    </a:lnTo>
                    <a:lnTo>
                      <a:pt x="116" y="243"/>
                    </a:lnTo>
                    <a:lnTo>
                      <a:pt x="123" y="243"/>
                    </a:lnTo>
                    <a:lnTo>
                      <a:pt x="135" y="240"/>
                    </a:lnTo>
                    <a:lnTo>
                      <a:pt x="142" y="240"/>
                    </a:lnTo>
                    <a:lnTo>
                      <a:pt x="149" y="240"/>
                    </a:lnTo>
                    <a:lnTo>
                      <a:pt x="153" y="240"/>
                    </a:lnTo>
                    <a:lnTo>
                      <a:pt x="167" y="240"/>
                    </a:lnTo>
                    <a:lnTo>
                      <a:pt x="181" y="240"/>
                    </a:lnTo>
                    <a:lnTo>
                      <a:pt x="197" y="240"/>
                    </a:lnTo>
                    <a:lnTo>
                      <a:pt x="211" y="240"/>
                    </a:lnTo>
                    <a:lnTo>
                      <a:pt x="225" y="240"/>
                    </a:lnTo>
                    <a:lnTo>
                      <a:pt x="241" y="240"/>
                    </a:lnTo>
                    <a:lnTo>
                      <a:pt x="255" y="240"/>
                    </a:lnTo>
                    <a:lnTo>
                      <a:pt x="266" y="240"/>
                    </a:lnTo>
                    <a:lnTo>
                      <a:pt x="269" y="243"/>
                    </a:lnTo>
                    <a:lnTo>
                      <a:pt x="280" y="243"/>
                    </a:lnTo>
                    <a:lnTo>
                      <a:pt x="291" y="247"/>
                    </a:lnTo>
                    <a:lnTo>
                      <a:pt x="301" y="247"/>
                    </a:lnTo>
                    <a:lnTo>
                      <a:pt x="313" y="247"/>
                    </a:lnTo>
                    <a:lnTo>
                      <a:pt x="324" y="247"/>
                    </a:lnTo>
                    <a:lnTo>
                      <a:pt x="335" y="247"/>
                    </a:lnTo>
                    <a:lnTo>
                      <a:pt x="345" y="247"/>
                    </a:lnTo>
                    <a:lnTo>
                      <a:pt x="356" y="247"/>
                    </a:lnTo>
                    <a:lnTo>
                      <a:pt x="363" y="247"/>
                    </a:lnTo>
                    <a:lnTo>
                      <a:pt x="375" y="247"/>
                    </a:lnTo>
                    <a:lnTo>
                      <a:pt x="382" y="247"/>
                    </a:lnTo>
                    <a:lnTo>
                      <a:pt x="393" y="243"/>
                    </a:lnTo>
                    <a:lnTo>
                      <a:pt x="400" y="243"/>
                    </a:lnTo>
                    <a:lnTo>
                      <a:pt x="407" y="240"/>
                    </a:lnTo>
                    <a:lnTo>
                      <a:pt x="414" y="236"/>
                    </a:lnTo>
                    <a:lnTo>
                      <a:pt x="421" y="233"/>
                    </a:lnTo>
                    <a:lnTo>
                      <a:pt x="426" y="229"/>
                    </a:lnTo>
                    <a:lnTo>
                      <a:pt x="433" y="229"/>
                    </a:lnTo>
                    <a:lnTo>
                      <a:pt x="435" y="226"/>
                    </a:lnTo>
                    <a:lnTo>
                      <a:pt x="444" y="226"/>
                    </a:lnTo>
                    <a:lnTo>
                      <a:pt x="447" y="222"/>
                    </a:lnTo>
                    <a:lnTo>
                      <a:pt x="451" y="222"/>
                    </a:lnTo>
                    <a:lnTo>
                      <a:pt x="458" y="222"/>
                    </a:lnTo>
                    <a:lnTo>
                      <a:pt x="462" y="222"/>
                    </a:lnTo>
                    <a:lnTo>
                      <a:pt x="465" y="222"/>
                    </a:lnTo>
                    <a:lnTo>
                      <a:pt x="472" y="222"/>
                    </a:lnTo>
                    <a:lnTo>
                      <a:pt x="483" y="222"/>
                    </a:lnTo>
                    <a:lnTo>
                      <a:pt x="495" y="222"/>
                    </a:lnTo>
                    <a:lnTo>
                      <a:pt x="505" y="222"/>
                    </a:lnTo>
                    <a:lnTo>
                      <a:pt x="516" y="222"/>
                    </a:lnTo>
                    <a:lnTo>
                      <a:pt x="523" y="222"/>
                    </a:lnTo>
                    <a:lnTo>
                      <a:pt x="534" y="219"/>
                    </a:lnTo>
                    <a:lnTo>
                      <a:pt x="541" y="219"/>
                    </a:lnTo>
                    <a:lnTo>
                      <a:pt x="541" y="215"/>
                    </a:lnTo>
                    <a:lnTo>
                      <a:pt x="546" y="205"/>
                    </a:lnTo>
                    <a:lnTo>
                      <a:pt x="548" y="195"/>
                    </a:lnTo>
                    <a:lnTo>
                      <a:pt x="553" y="181"/>
                    </a:lnTo>
                    <a:lnTo>
                      <a:pt x="553" y="171"/>
                    </a:lnTo>
                    <a:lnTo>
                      <a:pt x="553" y="156"/>
                    </a:lnTo>
                    <a:lnTo>
                      <a:pt x="553" y="142"/>
                    </a:lnTo>
                    <a:lnTo>
                      <a:pt x="557" y="132"/>
                    </a:lnTo>
                    <a:lnTo>
                      <a:pt x="557" y="122"/>
                    </a:lnTo>
                    <a:lnTo>
                      <a:pt x="557" y="115"/>
                    </a:lnTo>
                    <a:lnTo>
                      <a:pt x="557" y="108"/>
                    </a:lnTo>
                    <a:lnTo>
                      <a:pt x="557" y="104"/>
                    </a:lnTo>
                    <a:lnTo>
                      <a:pt x="557" y="97"/>
                    </a:lnTo>
                    <a:lnTo>
                      <a:pt x="553" y="91"/>
                    </a:lnTo>
                    <a:lnTo>
                      <a:pt x="553" y="84"/>
                    </a:lnTo>
                    <a:lnTo>
                      <a:pt x="548" y="80"/>
                    </a:lnTo>
                    <a:lnTo>
                      <a:pt x="548" y="77"/>
                    </a:lnTo>
                    <a:lnTo>
                      <a:pt x="546" y="77"/>
                    </a:lnTo>
                    <a:lnTo>
                      <a:pt x="539" y="77"/>
                    </a:lnTo>
                    <a:lnTo>
                      <a:pt x="527" y="77"/>
                    </a:lnTo>
                    <a:lnTo>
                      <a:pt x="520" y="77"/>
                    </a:lnTo>
                    <a:lnTo>
                      <a:pt x="509" y="77"/>
                    </a:lnTo>
                    <a:lnTo>
                      <a:pt x="498" y="77"/>
                    </a:lnTo>
                    <a:lnTo>
                      <a:pt x="491" y="77"/>
                    </a:lnTo>
                    <a:lnTo>
                      <a:pt x="479" y="77"/>
                    </a:lnTo>
                    <a:lnTo>
                      <a:pt x="472" y="77"/>
                    </a:lnTo>
                    <a:lnTo>
                      <a:pt x="465" y="73"/>
                    </a:lnTo>
                    <a:lnTo>
                      <a:pt x="458" y="70"/>
                    </a:lnTo>
                    <a:lnTo>
                      <a:pt x="454" y="70"/>
                    </a:lnTo>
                    <a:lnTo>
                      <a:pt x="447" y="66"/>
                    </a:lnTo>
                    <a:lnTo>
                      <a:pt x="444" y="63"/>
                    </a:lnTo>
                    <a:lnTo>
                      <a:pt x="435" y="60"/>
                    </a:lnTo>
                    <a:lnTo>
                      <a:pt x="430" y="56"/>
                    </a:lnTo>
                    <a:lnTo>
                      <a:pt x="426" y="53"/>
                    </a:lnTo>
                    <a:lnTo>
                      <a:pt x="426" y="49"/>
                    </a:lnTo>
                    <a:lnTo>
                      <a:pt x="421" y="46"/>
                    </a:lnTo>
                    <a:lnTo>
                      <a:pt x="418" y="43"/>
                    </a:lnTo>
                    <a:lnTo>
                      <a:pt x="414" y="43"/>
                    </a:lnTo>
                    <a:lnTo>
                      <a:pt x="414" y="39"/>
                    </a:lnTo>
                    <a:lnTo>
                      <a:pt x="410" y="39"/>
                    </a:lnTo>
                    <a:lnTo>
                      <a:pt x="393" y="39"/>
                    </a:lnTo>
                    <a:lnTo>
                      <a:pt x="378" y="39"/>
                    </a:lnTo>
                    <a:lnTo>
                      <a:pt x="363" y="39"/>
                    </a:lnTo>
                    <a:lnTo>
                      <a:pt x="345" y="39"/>
                    </a:lnTo>
                    <a:lnTo>
                      <a:pt x="331" y="39"/>
                    </a:lnTo>
                    <a:lnTo>
                      <a:pt x="313" y="39"/>
                    </a:lnTo>
                    <a:lnTo>
                      <a:pt x="298" y="43"/>
                    </a:lnTo>
                    <a:lnTo>
                      <a:pt x="287" y="43"/>
                    </a:lnTo>
                    <a:lnTo>
                      <a:pt x="283" y="39"/>
                    </a:lnTo>
                    <a:lnTo>
                      <a:pt x="280" y="36"/>
                    </a:lnTo>
                    <a:lnTo>
                      <a:pt x="280" y="32"/>
                    </a:lnTo>
                    <a:lnTo>
                      <a:pt x="276" y="29"/>
                    </a:lnTo>
                    <a:lnTo>
                      <a:pt x="280" y="25"/>
                    </a:lnTo>
                    <a:lnTo>
                      <a:pt x="283" y="22"/>
                    </a:lnTo>
                    <a:lnTo>
                      <a:pt x="287" y="22"/>
                    </a:lnTo>
                    <a:lnTo>
                      <a:pt x="291" y="22"/>
                    </a:lnTo>
                    <a:lnTo>
                      <a:pt x="294" y="22"/>
                    </a:lnTo>
                    <a:lnTo>
                      <a:pt x="298" y="22"/>
                    </a:lnTo>
                    <a:lnTo>
                      <a:pt x="301" y="22"/>
                    </a:lnTo>
                    <a:lnTo>
                      <a:pt x="305" y="22"/>
                    </a:lnTo>
                    <a:lnTo>
                      <a:pt x="310" y="22"/>
                    </a:lnTo>
                    <a:lnTo>
                      <a:pt x="324" y="17"/>
                    </a:lnTo>
                    <a:lnTo>
                      <a:pt x="338" y="17"/>
                    </a:lnTo>
                    <a:lnTo>
                      <a:pt x="352" y="17"/>
                    </a:lnTo>
                    <a:lnTo>
                      <a:pt x="368" y="17"/>
                    </a:lnTo>
                    <a:lnTo>
                      <a:pt x="382" y="17"/>
                    </a:lnTo>
                    <a:lnTo>
                      <a:pt x="396" y="17"/>
                    </a:lnTo>
                    <a:lnTo>
                      <a:pt x="410" y="17"/>
                    </a:lnTo>
                    <a:lnTo>
                      <a:pt x="421" y="17"/>
                    </a:lnTo>
                    <a:lnTo>
                      <a:pt x="426" y="22"/>
                    </a:lnTo>
                    <a:lnTo>
                      <a:pt x="433" y="25"/>
                    </a:lnTo>
                    <a:lnTo>
                      <a:pt x="444" y="32"/>
                    </a:lnTo>
                    <a:lnTo>
                      <a:pt x="451" y="39"/>
                    </a:lnTo>
                    <a:lnTo>
                      <a:pt x="462" y="46"/>
                    </a:lnTo>
                    <a:lnTo>
                      <a:pt x="469" y="49"/>
                    </a:lnTo>
                    <a:lnTo>
                      <a:pt x="479" y="53"/>
                    </a:lnTo>
                    <a:lnTo>
                      <a:pt x="491" y="56"/>
                    </a:lnTo>
                    <a:lnTo>
                      <a:pt x="502" y="56"/>
                    </a:lnTo>
                    <a:lnTo>
                      <a:pt x="513" y="56"/>
                    </a:lnTo>
                    <a:lnTo>
                      <a:pt x="523" y="56"/>
                    </a:lnTo>
                    <a:lnTo>
                      <a:pt x="530" y="56"/>
                    </a:lnTo>
                    <a:lnTo>
                      <a:pt x="541" y="56"/>
                    </a:lnTo>
                    <a:lnTo>
                      <a:pt x="548" y="53"/>
                    </a:lnTo>
                    <a:lnTo>
                      <a:pt x="557" y="53"/>
                    </a:lnTo>
                    <a:lnTo>
                      <a:pt x="564" y="56"/>
                    </a:lnTo>
                    <a:lnTo>
                      <a:pt x="571" y="56"/>
                    </a:lnTo>
                    <a:lnTo>
                      <a:pt x="571" y="60"/>
                    </a:lnTo>
                    <a:lnTo>
                      <a:pt x="571" y="63"/>
                    </a:lnTo>
                    <a:lnTo>
                      <a:pt x="574" y="63"/>
                    </a:lnTo>
                    <a:lnTo>
                      <a:pt x="574" y="66"/>
                    </a:lnTo>
                    <a:lnTo>
                      <a:pt x="574" y="70"/>
                    </a:lnTo>
                    <a:lnTo>
                      <a:pt x="578" y="73"/>
                    </a:lnTo>
                    <a:lnTo>
                      <a:pt x="578" y="77"/>
                    </a:lnTo>
                    <a:lnTo>
                      <a:pt x="578" y="80"/>
                    </a:lnTo>
                    <a:lnTo>
                      <a:pt x="578" y="84"/>
                    </a:lnTo>
                    <a:lnTo>
                      <a:pt x="582" y="91"/>
                    </a:lnTo>
                    <a:lnTo>
                      <a:pt x="582" y="101"/>
                    </a:lnTo>
                    <a:lnTo>
                      <a:pt x="582" y="108"/>
                    </a:lnTo>
                    <a:lnTo>
                      <a:pt x="578" y="115"/>
                    </a:lnTo>
                    <a:lnTo>
                      <a:pt x="578" y="125"/>
                    </a:lnTo>
                    <a:lnTo>
                      <a:pt x="578" y="132"/>
                    </a:lnTo>
                    <a:lnTo>
                      <a:pt x="578" y="139"/>
                    </a:lnTo>
                    <a:lnTo>
                      <a:pt x="578" y="147"/>
                    </a:lnTo>
                    <a:lnTo>
                      <a:pt x="578" y="149"/>
                    </a:lnTo>
                    <a:lnTo>
                      <a:pt x="578" y="156"/>
                    </a:lnTo>
                    <a:lnTo>
                      <a:pt x="578" y="164"/>
                    </a:lnTo>
                    <a:lnTo>
                      <a:pt x="578" y="171"/>
                    </a:lnTo>
                    <a:lnTo>
                      <a:pt x="574" y="181"/>
                    </a:lnTo>
                    <a:lnTo>
                      <a:pt x="574" y="188"/>
                    </a:lnTo>
                    <a:lnTo>
                      <a:pt x="574" y="195"/>
                    </a:lnTo>
                    <a:lnTo>
                      <a:pt x="574" y="202"/>
                    </a:lnTo>
                    <a:lnTo>
                      <a:pt x="574" y="209"/>
                    </a:lnTo>
                    <a:lnTo>
                      <a:pt x="574" y="212"/>
                    </a:lnTo>
                    <a:lnTo>
                      <a:pt x="574" y="215"/>
                    </a:lnTo>
                    <a:lnTo>
                      <a:pt x="574" y="219"/>
                    </a:lnTo>
                    <a:lnTo>
                      <a:pt x="574" y="222"/>
                    </a:lnTo>
                    <a:lnTo>
                      <a:pt x="571" y="226"/>
                    </a:lnTo>
                    <a:lnTo>
                      <a:pt x="571" y="229"/>
                    </a:lnTo>
                    <a:lnTo>
                      <a:pt x="567" y="233"/>
                    </a:lnTo>
                    <a:lnTo>
                      <a:pt x="564" y="233"/>
                    </a:lnTo>
                    <a:lnTo>
                      <a:pt x="557" y="236"/>
                    </a:lnTo>
                    <a:lnTo>
                      <a:pt x="548" y="236"/>
                    </a:lnTo>
                    <a:lnTo>
                      <a:pt x="541" y="236"/>
                    </a:lnTo>
                    <a:lnTo>
                      <a:pt x="534" y="240"/>
                    </a:lnTo>
                    <a:lnTo>
                      <a:pt x="527" y="240"/>
                    </a:lnTo>
                    <a:lnTo>
                      <a:pt x="520" y="243"/>
                    </a:lnTo>
                    <a:lnTo>
                      <a:pt x="513" y="243"/>
                    </a:lnTo>
                    <a:lnTo>
                      <a:pt x="509" y="243"/>
                    </a:lnTo>
                    <a:lnTo>
                      <a:pt x="505" y="243"/>
                    </a:lnTo>
                    <a:lnTo>
                      <a:pt x="498" y="243"/>
                    </a:lnTo>
                    <a:lnTo>
                      <a:pt x="488" y="243"/>
                    </a:lnTo>
                    <a:lnTo>
                      <a:pt x="479" y="243"/>
                    </a:lnTo>
                    <a:lnTo>
                      <a:pt x="469" y="243"/>
                    </a:lnTo>
                    <a:lnTo>
                      <a:pt x="462" y="243"/>
                    </a:lnTo>
                    <a:lnTo>
                      <a:pt x="451" y="243"/>
                    </a:lnTo>
                    <a:lnTo>
                      <a:pt x="440" y="247"/>
                    </a:lnTo>
                    <a:lnTo>
                      <a:pt x="433" y="247"/>
                    </a:lnTo>
                    <a:lnTo>
                      <a:pt x="433" y="250"/>
                    </a:lnTo>
                    <a:lnTo>
                      <a:pt x="418" y="257"/>
                    </a:lnTo>
                    <a:lnTo>
                      <a:pt x="407" y="260"/>
                    </a:lnTo>
                    <a:lnTo>
                      <a:pt x="393" y="260"/>
                    </a:lnTo>
                    <a:lnTo>
                      <a:pt x="382" y="264"/>
                    </a:lnTo>
                    <a:lnTo>
                      <a:pt x="368" y="264"/>
                    </a:lnTo>
                    <a:lnTo>
                      <a:pt x="352" y="264"/>
                    </a:lnTo>
                    <a:lnTo>
                      <a:pt x="342" y="264"/>
                    </a:lnTo>
                    <a:lnTo>
                      <a:pt x="331" y="267"/>
                    </a:lnTo>
                    <a:lnTo>
                      <a:pt x="327" y="267"/>
                    </a:lnTo>
                    <a:lnTo>
                      <a:pt x="317" y="267"/>
                    </a:lnTo>
                    <a:lnTo>
                      <a:pt x="305" y="267"/>
                    </a:lnTo>
                    <a:lnTo>
                      <a:pt x="294" y="267"/>
                    </a:lnTo>
                    <a:lnTo>
                      <a:pt x="283" y="264"/>
                    </a:lnTo>
                    <a:lnTo>
                      <a:pt x="273" y="264"/>
                    </a:lnTo>
                    <a:lnTo>
                      <a:pt x="262" y="264"/>
                    </a:lnTo>
                    <a:lnTo>
                      <a:pt x="250" y="260"/>
                    </a:lnTo>
                    <a:lnTo>
                      <a:pt x="243" y="257"/>
                    </a:lnTo>
                    <a:lnTo>
                      <a:pt x="241" y="257"/>
                    </a:lnTo>
                    <a:lnTo>
                      <a:pt x="218" y="257"/>
                    </a:lnTo>
                    <a:lnTo>
                      <a:pt x="197" y="257"/>
                    </a:lnTo>
                    <a:lnTo>
                      <a:pt x="174" y="257"/>
                    </a:lnTo>
                    <a:lnTo>
                      <a:pt x="156" y="257"/>
                    </a:lnTo>
                    <a:lnTo>
                      <a:pt x="135" y="257"/>
                    </a:lnTo>
                    <a:lnTo>
                      <a:pt x="112" y="257"/>
                    </a:lnTo>
                    <a:lnTo>
                      <a:pt x="91" y="253"/>
                    </a:lnTo>
                    <a:lnTo>
                      <a:pt x="77" y="250"/>
                    </a:lnTo>
                    <a:lnTo>
                      <a:pt x="72" y="247"/>
                    </a:lnTo>
                    <a:lnTo>
                      <a:pt x="70" y="243"/>
                    </a:lnTo>
                    <a:lnTo>
                      <a:pt x="65" y="243"/>
                    </a:lnTo>
                    <a:lnTo>
                      <a:pt x="61" y="240"/>
                    </a:lnTo>
                    <a:lnTo>
                      <a:pt x="58" y="233"/>
                    </a:lnTo>
                    <a:lnTo>
                      <a:pt x="58" y="229"/>
                    </a:lnTo>
                    <a:lnTo>
                      <a:pt x="58" y="226"/>
                    </a:lnTo>
                    <a:lnTo>
                      <a:pt x="58" y="222"/>
                    </a:lnTo>
                    <a:lnTo>
                      <a:pt x="54" y="219"/>
                    </a:lnTo>
                    <a:lnTo>
                      <a:pt x="51" y="215"/>
                    </a:lnTo>
                    <a:lnTo>
                      <a:pt x="47" y="215"/>
                    </a:lnTo>
                    <a:lnTo>
                      <a:pt x="43" y="212"/>
                    </a:lnTo>
                    <a:lnTo>
                      <a:pt x="40" y="212"/>
                    </a:lnTo>
                    <a:lnTo>
                      <a:pt x="37" y="212"/>
                    </a:lnTo>
                    <a:lnTo>
                      <a:pt x="33" y="209"/>
                    </a:lnTo>
                    <a:lnTo>
                      <a:pt x="29" y="205"/>
                    </a:lnTo>
                    <a:lnTo>
                      <a:pt x="26" y="202"/>
                    </a:lnTo>
                    <a:lnTo>
                      <a:pt x="22" y="198"/>
                    </a:lnTo>
                    <a:lnTo>
                      <a:pt x="17" y="195"/>
                    </a:lnTo>
                    <a:lnTo>
                      <a:pt x="17" y="190"/>
                    </a:lnTo>
                    <a:lnTo>
                      <a:pt x="17" y="185"/>
                    </a:lnTo>
                    <a:lnTo>
                      <a:pt x="17" y="181"/>
                    </a:lnTo>
                    <a:lnTo>
                      <a:pt x="15" y="173"/>
                    </a:lnTo>
                    <a:lnTo>
                      <a:pt x="15" y="171"/>
                    </a:lnTo>
                    <a:lnTo>
                      <a:pt x="7" y="166"/>
                    </a:lnTo>
                    <a:lnTo>
                      <a:pt x="3" y="161"/>
                    </a:lnTo>
                    <a:lnTo>
                      <a:pt x="3" y="156"/>
                    </a:lnTo>
                    <a:lnTo>
                      <a:pt x="0" y="149"/>
                    </a:lnTo>
                    <a:lnTo>
                      <a:pt x="0" y="142"/>
                    </a:lnTo>
                    <a:lnTo>
                      <a:pt x="0" y="135"/>
                    </a:lnTo>
                    <a:lnTo>
                      <a:pt x="0" y="132"/>
                    </a:lnTo>
                    <a:lnTo>
                      <a:pt x="0" y="128"/>
                    </a:lnTo>
                    <a:lnTo>
                      <a:pt x="0" y="125"/>
                    </a:lnTo>
                    <a:lnTo>
                      <a:pt x="3" y="122"/>
                    </a:lnTo>
                    <a:lnTo>
                      <a:pt x="3" y="118"/>
                    </a:lnTo>
                    <a:lnTo>
                      <a:pt x="7" y="115"/>
                    </a:lnTo>
                    <a:lnTo>
                      <a:pt x="10" y="115"/>
                    </a:lnTo>
                    <a:lnTo>
                      <a:pt x="15" y="111"/>
                    </a:lnTo>
                    <a:lnTo>
                      <a:pt x="17" y="111"/>
                    </a:lnTo>
                    <a:lnTo>
                      <a:pt x="17" y="108"/>
                    </a:lnTo>
                    <a:lnTo>
                      <a:pt x="17" y="101"/>
                    </a:lnTo>
                    <a:lnTo>
                      <a:pt x="17" y="97"/>
                    </a:lnTo>
                    <a:lnTo>
                      <a:pt x="17" y="91"/>
                    </a:lnTo>
                    <a:lnTo>
                      <a:pt x="17" y="84"/>
                    </a:lnTo>
                    <a:lnTo>
                      <a:pt x="17" y="80"/>
                    </a:lnTo>
                    <a:lnTo>
                      <a:pt x="17" y="73"/>
                    </a:lnTo>
                    <a:lnTo>
                      <a:pt x="22" y="70"/>
                    </a:lnTo>
                    <a:lnTo>
                      <a:pt x="26" y="66"/>
                    </a:lnTo>
                    <a:lnTo>
                      <a:pt x="29" y="63"/>
                    </a:lnTo>
                    <a:lnTo>
                      <a:pt x="33" y="63"/>
                    </a:lnTo>
                    <a:lnTo>
                      <a:pt x="37" y="60"/>
                    </a:lnTo>
                    <a:lnTo>
                      <a:pt x="40" y="60"/>
                    </a:lnTo>
                    <a:lnTo>
                      <a:pt x="43" y="60"/>
                    </a:lnTo>
                    <a:lnTo>
                      <a:pt x="47" y="60"/>
                    </a:lnTo>
                    <a:lnTo>
                      <a:pt x="51" y="56"/>
                    </a:lnTo>
                    <a:lnTo>
                      <a:pt x="54" y="56"/>
                    </a:lnTo>
                    <a:lnTo>
                      <a:pt x="58" y="56"/>
                    </a:lnTo>
                    <a:lnTo>
                      <a:pt x="72" y="56"/>
                    </a:lnTo>
                    <a:lnTo>
                      <a:pt x="91" y="56"/>
                    </a:lnTo>
                    <a:lnTo>
                      <a:pt x="105" y="56"/>
                    </a:lnTo>
                    <a:lnTo>
                      <a:pt x="120" y="56"/>
                    </a:lnTo>
                    <a:lnTo>
                      <a:pt x="135" y="56"/>
                    </a:lnTo>
                    <a:lnTo>
                      <a:pt x="153" y="53"/>
                    </a:lnTo>
                    <a:lnTo>
                      <a:pt x="167" y="53"/>
                    </a:lnTo>
                    <a:lnTo>
                      <a:pt x="181" y="53"/>
                    </a:lnTo>
                    <a:lnTo>
                      <a:pt x="181" y="49"/>
                    </a:lnTo>
                    <a:lnTo>
                      <a:pt x="181" y="43"/>
                    </a:lnTo>
                    <a:lnTo>
                      <a:pt x="185" y="39"/>
                    </a:lnTo>
                    <a:lnTo>
                      <a:pt x="193" y="36"/>
                    </a:lnTo>
                    <a:lnTo>
                      <a:pt x="200" y="32"/>
                    </a:lnTo>
                    <a:lnTo>
                      <a:pt x="204" y="25"/>
                    </a:lnTo>
                    <a:lnTo>
                      <a:pt x="207" y="22"/>
                    </a:lnTo>
                    <a:lnTo>
                      <a:pt x="215" y="15"/>
                    </a:lnTo>
                    <a:lnTo>
                      <a:pt x="215" y="10"/>
                    </a:lnTo>
                    <a:lnTo>
                      <a:pt x="215" y="8"/>
                    </a:lnTo>
                    <a:lnTo>
                      <a:pt x="218" y="8"/>
                    </a:lnTo>
                    <a:lnTo>
                      <a:pt x="218" y="5"/>
                    </a:lnTo>
                    <a:lnTo>
                      <a:pt x="222" y="5"/>
                    </a:lnTo>
                    <a:lnTo>
                      <a:pt x="222" y="0"/>
                    </a:lnTo>
                    <a:lnTo>
                      <a:pt x="222" y="5"/>
                    </a:lnTo>
                    <a:lnTo>
                      <a:pt x="229" y="8"/>
                    </a:lnTo>
                    <a:lnTo>
                      <a:pt x="236" y="8"/>
                    </a:lnTo>
                    <a:lnTo>
                      <a:pt x="243" y="10"/>
                    </a:lnTo>
                    <a:lnTo>
                      <a:pt x="248" y="15"/>
                    </a:lnTo>
                    <a:lnTo>
                      <a:pt x="255" y="17"/>
                    </a:lnTo>
                    <a:lnTo>
                      <a:pt x="262" y="22"/>
                    </a:lnTo>
                    <a:lnTo>
                      <a:pt x="269" y="25"/>
                    </a:lnTo>
                    <a:lnTo>
                      <a:pt x="273" y="2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055" name="Freeform 67"/>
              <p:cNvSpPr>
                <a:spLocks/>
              </p:cNvSpPr>
              <p:nvPr/>
            </p:nvSpPr>
            <p:spPr bwMode="auto">
              <a:xfrm>
                <a:off x="1061" y="3401"/>
                <a:ext cx="5" cy="9"/>
              </a:xfrm>
              <a:custGeom>
                <a:avLst/>
                <a:gdLst>
                  <a:gd name="T0" fmla="*/ 5 w 11"/>
                  <a:gd name="T1" fmla="*/ 9 h 17"/>
                  <a:gd name="T2" fmla="*/ 5 w 11"/>
                  <a:gd name="T3" fmla="*/ 9 h 17"/>
                  <a:gd name="T4" fmla="*/ 3 w 11"/>
                  <a:gd name="T5" fmla="*/ 9 h 17"/>
                  <a:gd name="T6" fmla="*/ 3 w 11"/>
                  <a:gd name="T7" fmla="*/ 9 h 17"/>
                  <a:gd name="T8" fmla="*/ 3 w 11"/>
                  <a:gd name="T9" fmla="*/ 9 h 17"/>
                  <a:gd name="T10" fmla="*/ 3 w 11"/>
                  <a:gd name="T11" fmla="*/ 9 h 17"/>
                  <a:gd name="T12" fmla="*/ 3 w 11"/>
                  <a:gd name="T13" fmla="*/ 9 h 17"/>
                  <a:gd name="T14" fmla="*/ 2 w 11"/>
                  <a:gd name="T15" fmla="*/ 9 h 17"/>
                  <a:gd name="T16" fmla="*/ 2 w 11"/>
                  <a:gd name="T17" fmla="*/ 7 h 17"/>
                  <a:gd name="T18" fmla="*/ 2 w 11"/>
                  <a:gd name="T19" fmla="*/ 7 h 17"/>
                  <a:gd name="T20" fmla="*/ 2 w 11"/>
                  <a:gd name="T21" fmla="*/ 7 h 17"/>
                  <a:gd name="T22" fmla="*/ 2 w 11"/>
                  <a:gd name="T23" fmla="*/ 7 h 17"/>
                  <a:gd name="T24" fmla="*/ 0 w 11"/>
                  <a:gd name="T25" fmla="*/ 7 h 17"/>
                  <a:gd name="T26" fmla="*/ 0 w 11"/>
                  <a:gd name="T27" fmla="*/ 7 h 17"/>
                  <a:gd name="T28" fmla="*/ 0 w 11"/>
                  <a:gd name="T29" fmla="*/ 7 h 17"/>
                  <a:gd name="T30" fmla="*/ 0 w 11"/>
                  <a:gd name="T31" fmla="*/ 7 h 17"/>
                  <a:gd name="T32" fmla="*/ 0 w 11"/>
                  <a:gd name="T33" fmla="*/ 5 h 17"/>
                  <a:gd name="T34" fmla="*/ 0 w 11"/>
                  <a:gd name="T35" fmla="*/ 5 h 17"/>
                  <a:gd name="T36" fmla="*/ 0 w 11"/>
                  <a:gd name="T37" fmla="*/ 5 h 17"/>
                  <a:gd name="T38" fmla="*/ 0 w 11"/>
                  <a:gd name="T39" fmla="*/ 5 h 17"/>
                  <a:gd name="T40" fmla="*/ 0 w 11"/>
                  <a:gd name="T41" fmla="*/ 5 h 17"/>
                  <a:gd name="T42" fmla="*/ 0 w 11"/>
                  <a:gd name="T43" fmla="*/ 4 h 17"/>
                  <a:gd name="T44" fmla="*/ 0 w 11"/>
                  <a:gd name="T45" fmla="*/ 4 h 17"/>
                  <a:gd name="T46" fmla="*/ 0 w 11"/>
                  <a:gd name="T47" fmla="*/ 4 h 17"/>
                  <a:gd name="T48" fmla="*/ 0 w 11"/>
                  <a:gd name="T49" fmla="*/ 2 h 17"/>
                  <a:gd name="T50" fmla="*/ 0 w 11"/>
                  <a:gd name="T51" fmla="*/ 2 h 17"/>
                  <a:gd name="T52" fmla="*/ 0 w 11"/>
                  <a:gd name="T53" fmla="*/ 2 h 17"/>
                  <a:gd name="T54" fmla="*/ 0 w 11"/>
                  <a:gd name="T55" fmla="*/ 2 h 17"/>
                  <a:gd name="T56" fmla="*/ 0 w 11"/>
                  <a:gd name="T57" fmla="*/ 0 h 17"/>
                  <a:gd name="T58" fmla="*/ 0 w 11"/>
                  <a:gd name="T59" fmla="*/ 0 h 17"/>
                  <a:gd name="T60" fmla="*/ 2 w 11"/>
                  <a:gd name="T61" fmla="*/ 0 h 17"/>
                  <a:gd name="T62" fmla="*/ 2 w 11"/>
                  <a:gd name="T63" fmla="*/ 0 h 17"/>
                  <a:gd name="T64" fmla="*/ 2 w 11"/>
                  <a:gd name="T65" fmla="*/ 0 h 17"/>
                  <a:gd name="T66" fmla="*/ 2 w 11"/>
                  <a:gd name="T67" fmla="*/ 0 h 17"/>
                  <a:gd name="T68" fmla="*/ 3 w 11"/>
                  <a:gd name="T69" fmla="*/ 0 h 17"/>
                  <a:gd name="T70" fmla="*/ 3 w 11"/>
                  <a:gd name="T71" fmla="*/ 0 h 17"/>
                  <a:gd name="T72" fmla="*/ 3 w 11"/>
                  <a:gd name="T73" fmla="*/ 0 h 17"/>
                  <a:gd name="T74" fmla="*/ 3 w 11"/>
                  <a:gd name="T75" fmla="*/ 0 h 17"/>
                  <a:gd name="T76" fmla="*/ 3 w 11"/>
                  <a:gd name="T77" fmla="*/ 2 h 17"/>
                  <a:gd name="T78" fmla="*/ 3 w 11"/>
                  <a:gd name="T79" fmla="*/ 2 h 17"/>
                  <a:gd name="T80" fmla="*/ 3 w 11"/>
                  <a:gd name="T81" fmla="*/ 2 h 17"/>
                  <a:gd name="T82" fmla="*/ 3 w 11"/>
                  <a:gd name="T83" fmla="*/ 2 h 17"/>
                  <a:gd name="T84" fmla="*/ 3 w 11"/>
                  <a:gd name="T85" fmla="*/ 4 h 17"/>
                  <a:gd name="T86" fmla="*/ 3 w 11"/>
                  <a:gd name="T87" fmla="*/ 4 h 17"/>
                  <a:gd name="T88" fmla="*/ 3 w 11"/>
                  <a:gd name="T89" fmla="*/ 4 h 17"/>
                  <a:gd name="T90" fmla="*/ 3 w 11"/>
                  <a:gd name="T91" fmla="*/ 5 h 17"/>
                  <a:gd name="T92" fmla="*/ 3 w 11"/>
                  <a:gd name="T93" fmla="*/ 5 h 17"/>
                  <a:gd name="T94" fmla="*/ 3 w 11"/>
                  <a:gd name="T95" fmla="*/ 5 h 17"/>
                  <a:gd name="T96" fmla="*/ 3 w 11"/>
                  <a:gd name="T97" fmla="*/ 7 h 17"/>
                  <a:gd name="T98" fmla="*/ 3 w 11"/>
                  <a:gd name="T99" fmla="*/ 7 h 17"/>
                  <a:gd name="T100" fmla="*/ 3 w 11"/>
                  <a:gd name="T101" fmla="*/ 7 h 17"/>
                  <a:gd name="T102" fmla="*/ 3 w 11"/>
                  <a:gd name="T103" fmla="*/ 7 h 17"/>
                  <a:gd name="T104" fmla="*/ 5 w 11"/>
                  <a:gd name="T105" fmla="*/ 9 h 1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1" h="17">
                    <a:moveTo>
                      <a:pt x="11" y="17"/>
                    </a:moveTo>
                    <a:lnTo>
                      <a:pt x="11" y="17"/>
                    </a:lnTo>
                    <a:lnTo>
                      <a:pt x="7" y="17"/>
                    </a:lnTo>
                    <a:lnTo>
                      <a:pt x="4" y="17"/>
                    </a:lnTo>
                    <a:lnTo>
                      <a:pt x="4" y="14"/>
                    </a:lnTo>
                    <a:lnTo>
                      <a:pt x="0" y="14"/>
                    </a:lnTo>
                    <a:lnTo>
                      <a:pt x="0" y="10"/>
                    </a:lnTo>
                    <a:lnTo>
                      <a:pt x="0" y="7"/>
                    </a:lnTo>
                    <a:lnTo>
                      <a:pt x="0" y="4"/>
                    </a:lnTo>
                    <a:lnTo>
                      <a:pt x="0" y="0"/>
                    </a:lnTo>
                    <a:lnTo>
                      <a:pt x="4" y="0"/>
                    </a:lnTo>
                    <a:lnTo>
                      <a:pt x="7" y="0"/>
                    </a:lnTo>
                    <a:lnTo>
                      <a:pt x="7" y="4"/>
                    </a:lnTo>
                    <a:lnTo>
                      <a:pt x="7" y="7"/>
                    </a:lnTo>
                    <a:lnTo>
                      <a:pt x="7" y="10"/>
                    </a:lnTo>
                    <a:lnTo>
                      <a:pt x="7" y="14"/>
                    </a:lnTo>
                    <a:lnTo>
                      <a:pt x="11"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056" name="Freeform 68"/>
              <p:cNvSpPr>
                <a:spLocks/>
              </p:cNvSpPr>
              <p:nvPr/>
            </p:nvSpPr>
            <p:spPr bwMode="auto">
              <a:xfrm>
                <a:off x="846" y="3415"/>
                <a:ext cx="18" cy="17"/>
              </a:xfrm>
              <a:custGeom>
                <a:avLst/>
                <a:gdLst>
                  <a:gd name="T0" fmla="*/ 18 w 39"/>
                  <a:gd name="T1" fmla="*/ 7 h 35"/>
                  <a:gd name="T2" fmla="*/ 18 w 39"/>
                  <a:gd name="T3" fmla="*/ 7 h 35"/>
                  <a:gd name="T4" fmla="*/ 16 w 39"/>
                  <a:gd name="T5" fmla="*/ 9 h 35"/>
                  <a:gd name="T6" fmla="*/ 16 w 39"/>
                  <a:gd name="T7" fmla="*/ 10 h 35"/>
                  <a:gd name="T8" fmla="*/ 15 w 39"/>
                  <a:gd name="T9" fmla="*/ 10 h 35"/>
                  <a:gd name="T10" fmla="*/ 13 w 39"/>
                  <a:gd name="T11" fmla="*/ 12 h 35"/>
                  <a:gd name="T12" fmla="*/ 13 w 39"/>
                  <a:gd name="T13" fmla="*/ 14 h 35"/>
                  <a:gd name="T14" fmla="*/ 12 w 39"/>
                  <a:gd name="T15" fmla="*/ 14 h 35"/>
                  <a:gd name="T16" fmla="*/ 12 w 39"/>
                  <a:gd name="T17" fmla="*/ 15 h 35"/>
                  <a:gd name="T18" fmla="*/ 12 w 39"/>
                  <a:gd name="T19" fmla="*/ 15 h 35"/>
                  <a:gd name="T20" fmla="*/ 10 w 39"/>
                  <a:gd name="T21" fmla="*/ 17 h 35"/>
                  <a:gd name="T22" fmla="*/ 8 w 39"/>
                  <a:gd name="T23" fmla="*/ 17 h 35"/>
                  <a:gd name="T24" fmla="*/ 6 w 39"/>
                  <a:gd name="T25" fmla="*/ 17 h 35"/>
                  <a:gd name="T26" fmla="*/ 5 w 39"/>
                  <a:gd name="T27" fmla="*/ 17 h 35"/>
                  <a:gd name="T28" fmla="*/ 3 w 39"/>
                  <a:gd name="T29" fmla="*/ 17 h 35"/>
                  <a:gd name="T30" fmla="*/ 1 w 39"/>
                  <a:gd name="T31" fmla="*/ 17 h 35"/>
                  <a:gd name="T32" fmla="*/ 1 w 39"/>
                  <a:gd name="T33" fmla="*/ 17 h 35"/>
                  <a:gd name="T34" fmla="*/ 0 w 39"/>
                  <a:gd name="T35" fmla="*/ 15 h 35"/>
                  <a:gd name="T36" fmla="*/ 0 w 39"/>
                  <a:gd name="T37" fmla="*/ 14 h 35"/>
                  <a:gd name="T38" fmla="*/ 0 w 39"/>
                  <a:gd name="T39" fmla="*/ 12 h 35"/>
                  <a:gd name="T40" fmla="*/ 1 w 39"/>
                  <a:gd name="T41" fmla="*/ 9 h 35"/>
                  <a:gd name="T42" fmla="*/ 3 w 39"/>
                  <a:gd name="T43" fmla="*/ 7 h 35"/>
                  <a:gd name="T44" fmla="*/ 3 w 39"/>
                  <a:gd name="T45" fmla="*/ 5 h 35"/>
                  <a:gd name="T46" fmla="*/ 6 w 39"/>
                  <a:gd name="T47" fmla="*/ 3 h 35"/>
                  <a:gd name="T48" fmla="*/ 8 w 39"/>
                  <a:gd name="T49" fmla="*/ 2 h 35"/>
                  <a:gd name="T50" fmla="*/ 10 w 39"/>
                  <a:gd name="T51" fmla="*/ 0 h 35"/>
                  <a:gd name="T52" fmla="*/ 10 w 39"/>
                  <a:gd name="T53" fmla="*/ 0 h 35"/>
                  <a:gd name="T54" fmla="*/ 12 w 39"/>
                  <a:gd name="T55" fmla="*/ 0 h 35"/>
                  <a:gd name="T56" fmla="*/ 13 w 39"/>
                  <a:gd name="T57" fmla="*/ 0 h 35"/>
                  <a:gd name="T58" fmla="*/ 13 w 39"/>
                  <a:gd name="T59" fmla="*/ 2 h 35"/>
                  <a:gd name="T60" fmla="*/ 15 w 39"/>
                  <a:gd name="T61" fmla="*/ 2 h 35"/>
                  <a:gd name="T62" fmla="*/ 15 w 39"/>
                  <a:gd name="T63" fmla="*/ 3 h 35"/>
                  <a:gd name="T64" fmla="*/ 16 w 39"/>
                  <a:gd name="T65" fmla="*/ 5 h 35"/>
                  <a:gd name="T66" fmla="*/ 16 w 39"/>
                  <a:gd name="T67" fmla="*/ 5 h 3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9" h="35">
                    <a:moveTo>
                      <a:pt x="39" y="14"/>
                    </a:moveTo>
                    <a:lnTo>
                      <a:pt x="39" y="14"/>
                    </a:lnTo>
                    <a:lnTo>
                      <a:pt x="35" y="18"/>
                    </a:lnTo>
                    <a:lnTo>
                      <a:pt x="35" y="21"/>
                    </a:lnTo>
                    <a:lnTo>
                      <a:pt x="32" y="21"/>
                    </a:lnTo>
                    <a:lnTo>
                      <a:pt x="32" y="25"/>
                    </a:lnTo>
                    <a:lnTo>
                      <a:pt x="28" y="25"/>
                    </a:lnTo>
                    <a:lnTo>
                      <a:pt x="28" y="28"/>
                    </a:lnTo>
                    <a:lnTo>
                      <a:pt x="25" y="28"/>
                    </a:lnTo>
                    <a:lnTo>
                      <a:pt x="25" y="31"/>
                    </a:lnTo>
                    <a:lnTo>
                      <a:pt x="21" y="35"/>
                    </a:lnTo>
                    <a:lnTo>
                      <a:pt x="18" y="35"/>
                    </a:lnTo>
                    <a:lnTo>
                      <a:pt x="14" y="35"/>
                    </a:lnTo>
                    <a:lnTo>
                      <a:pt x="10" y="35"/>
                    </a:lnTo>
                    <a:lnTo>
                      <a:pt x="7" y="35"/>
                    </a:lnTo>
                    <a:lnTo>
                      <a:pt x="3" y="35"/>
                    </a:lnTo>
                    <a:lnTo>
                      <a:pt x="0" y="31"/>
                    </a:lnTo>
                    <a:lnTo>
                      <a:pt x="0" y="28"/>
                    </a:lnTo>
                    <a:lnTo>
                      <a:pt x="0" y="25"/>
                    </a:lnTo>
                    <a:lnTo>
                      <a:pt x="0" y="21"/>
                    </a:lnTo>
                    <a:lnTo>
                      <a:pt x="3" y="18"/>
                    </a:lnTo>
                    <a:lnTo>
                      <a:pt x="7" y="14"/>
                    </a:lnTo>
                    <a:lnTo>
                      <a:pt x="7" y="11"/>
                    </a:lnTo>
                    <a:lnTo>
                      <a:pt x="10" y="11"/>
                    </a:lnTo>
                    <a:lnTo>
                      <a:pt x="14" y="7"/>
                    </a:lnTo>
                    <a:lnTo>
                      <a:pt x="18" y="4"/>
                    </a:lnTo>
                    <a:lnTo>
                      <a:pt x="21" y="0"/>
                    </a:lnTo>
                    <a:lnTo>
                      <a:pt x="25" y="0"/>
                    </a:lnTo>
                    <a:lnTo>
                      <a:pt x="28" y="0"/>
                    </a:lnTo>
                    <a:lnTo>
                      <a:pt x="28" y="4"/>
                    </a:lnTo>
                    <a:lnTo>
                      <a:pt x="32" y="4"/>
                    </a:lnTo>
                    <a:lnTo>
                      <a:pt x="32" y="7"/>
                    </a:lnTo>
                    <a:lnTo>
                      <a:pt x="35" y="7"/>
                    </a:lnTo>
                    <a:lnTo>
                      <a:pt x="35" y="11"/>
                    </a:lnTo>
                    <a:lnTo>
                      <a:pt x="39"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057" name="Freeform 69"/>
              <p:cNvSpPr>
                <a:spLocks/>
              </p:cNvSpPr>
              <p:nvPr/>
            </p:nvSpPr>
            <p:spPr bwMode="auto">
              <a:xfrm>
                <a:off x="749" y="3417"/>
                <a:ext cx="24" cy="31"/>
              </a:xfrm>
              <a:custGeom>
                <a:avLst/>
                <a:gdLst>
                  <a:gd name="T0" fmla="*/ 19 w 51"/>
                  <a:gd name="T1" fmla="*/ 18 h 65"/>
                  <a:gd name="T2" fmla="*/ 20 w 51"/>
                  <a:gd name="T3" fmla="*/ 20 h 65"/>
                  <a:gd name="T4" fmla="*/ 20 w 51"/>
                  <a:gd name="T5" fmla="*/ 21 h 65"/>
                  <a:gd name="T6" fmla="*/ 20 w 51"/>
                  <a:gd name="T7" fmla="*/ 23 h 65"/>
                  <a:gd name="T8" fmla="*/ 22 w 51"/>
                  <a:gd name="T9" fmla="*/ 23 h 65"/>
                  <a:gd name="T10" fmla="*/ 22 w 51"/>
                  <a:gd name="T11" fmla="*/ 25 h 65"/>
                  <a:gd name="T12" fmla="*/ 24 w 51"/>
                  <a:gd name="T13" fmla="*/ 26 h 65"/>
                  <a:gd name="T14" fmla="*/ 24 w 51"/>
                  <a:gd name="T15" fmla="*/ 28 h 65"/>
                  <a:gd name="T16" fmla="*/ 24 w 51"/>
                  <a:gd name="T17" fmla="*/ 30 h 65"/>
                  <a:gd name="T18" fmla="*/ 22 w 51"/>
                  <a:gd name="T19" fmla="*/ 30 h 65"/>
                  <a:gd name="T20" fmla="*/ 20 w 51"/>
                  <a:gd name="T21" fmla="*/ 31 h 65"/>
                  <a:gd name="T22" fmla="*/ 20 w 51"/>
                  <a:gd name="T23" fmla="*/ 31 h 65"/>
                  <a:gd name="T24" fmla="*/ 19 w 51"/>
                  <a:gd name="T25" fmla="*/ 31 h 65"/>
                  <a:gd name="T26" fmla="*/ 17 w 51"/>
                  <a:gd name="T27" fmla="*/ 31 h 65"/>
                  <a:gd name="T28" fmla="*/ 16 w 51"/>
                  <a:gd name="T29" fmla="*/ 31 h 65"/>
                  <a:gd name="T30" fmla="*/ 14 w 51"/>
                  <a:gd name="T31" fmla="*/ 31 h 65"/>
                  <a:gd name="T32" fmla="*/ 12 w 51"/>
                  <a:gd name="T33" fmla="*/ 31 h 65"/>
                  <a:gd name="T34" fmla="*/ 10 w 51"/>
                  <a:gd name="T35" fmla="*/ 30 h 65"/>
                  <a:gd name="T36" fmla="*/ 10 w 51"/>
                  <a:gd name="T37" fmla="*/ 30 h 65"/>
                  <a:gd name="T38" fmla="*/ 10 w 51"/>
                  <a:gd name="T39" fmla="*/ 28 h 65"/>
                  <a:gd name="T40" fmla="*/ 8 w 51"/>
                  <a:gd name="T41" fmla="*/ 26 h 65"/>
                  <a:gd name="T42" fmla="*/ 8 w 51"/>
                  <a:gd name="T43" fmla="*/ 25 h 65"/>
                  <a:gd name="T44" fmla="*/ 7 w 51"/>
                  <a:gd name="T45" fmla="*/ 25 h 65"/>
                  <a:gd name="T46" fmla="*/ 7 w 51"/>
                  <a:gd name="T47" fmla="*/ 23 h 65"/>
                  <a:gd name="T48" fmla="*/ 7 w 51"/>
                  <a:gd name="T49" fmla="*/ 21 h 65"/>
                  <a:gd name="T50" fmla="*/ 5 w 51"/>
                  <a:gd name="T51" fmla="*/ 20 h 65"/>
                  <a:gd name="T52" fmla="*/ 5 w 51"/>
                  <a:gd name="T53" fmla="*/ 18 h 65"/>
                  <a:gd name="T54" fmla="*/ 4 w 51"/>
                  <a:gd name="T55" fmla="*/ 16 h 65"/>
                  <a:gd name="T56" fmla="*/ 4 w 51"/>
                  <a:gd name="T57" fmla="*/ 15 h 65"/>
                  <a:gd name="T58" fmla="*/ 1 w 51"/>
                  <a:gd name="T59" fmla="*/ 13 h 65"/>
                  <a:gd name="T60" fmla="*/ 1 w 51"/>
                  <a:gd name="T61" fmla="*/ 10 h 65"/>
                  <a:gd name="T62" fmla="*/ 1 w 51"/>
                  <a:gd name="T63" fmla="*/ 8 h 65"/>
                  <a:gd name="T64" fmla="*/ 0 w 51"/>
                  <a:gd name="T65" fmla="*/ 7 h 65"/>
                  <a:gd name="T66" fmla="*/ 0 w 51"/>
                  <a:gd name="T67" fmla="*/ 5 h 65"/>
                  <a:gd name="T68" fmla="*/ 0 w 51"/>
                  <a:gd name="T69" fmla="*/ 3 h 65"/>
                  <a:gd name="T70" fmla="*/ 0 w 51"/>
                  <a:gd name="T71" fmla="*/ 1 h 65"/>
                  <a:gd name="T72" fmla="*/ 1 w 51"/>
                  <a:gd name="T73" fmla="*/ 1 h 65"/>
                  <a:gd name="T74" fmla="*/ 1 w 51"/>
                  <a:gd name="T75" fmla="*/ 0 h 65"/>
                  <a:gd name="T76" fmla="*/ 4 w 51"/>
                  <a:gd name="T77" fmla="*/ 0 h 65"/>
                  <a:gd name="T78" fmla="*/ 5 w 51"/>
                  <a:gd name="T79" fmla="*/ 0 h 65"/>
                  <a:gd name="T80" fmla="*/ 5 w 51"/>
                  <a:gd name="T81" fmla="*/ 0 h 65"/>
                  <a:gd name="T82" fmla="*/ 7 w 51"/>
                  <a:gd name="T83" fmla="*/ 0 h 65"/>
                  <a:gd name="T84" fmla="*/ 8 w 51"/>
                  <a:gd name="T85" fmla="*/ 0 h 65"/>
                  <a:gd name="T86" fmla="*/ 8 w 51"/>
                  <a:gd name="T87" fmla="*/ 0 h 65"/>
                  <a:gd name="T88" fmla="*/ 10 w 51"/>
                  <a:gd name="T89" fmla="*/ 1 h 65"/>
                  <a:gd name="T90" fmla="*/ 12 w 51"/>
                  <a:gd name="T91" fmla="*/ 5 h 65"/>
                  <a:gd name="T92" fmla="*/ 14 w 51"/>
                  <a:gd name="T93" fmla="*/ 7 h 65"/>
                  <a:gd name="T94" fmla="*/ 16 w 51"/>
                  <a:gd name="T95" fmla="*/ 10 h 65"/>
                  <a:gd name="T96" fmla="*/ 16 w 51"/>
                  <a:gd name="T97" fmla="*/ 11 h 65"/>
                  <a:gd name="T98" fmla="*/ 17 w 51"/>
                  <a:gd name="T99" fmla="*/ 15 h 65"/>
                  <a:gd name="T100" fmla="*/ 19 w 51"/>
                  <a:gd name="T101" fmla="*/ 16 h 6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1" h="65">
                    <a:moveTo>
                      <a:pt x="40" y="38"/>
                    </a:moveTo>
                    <a:lnTo>
                      <a:pt x="40" y="38"/>
                    </a:lnTo>
                    <a:lnTo>
                      <a:pt x="40" y="41"/>
                    </a:lnTo>
                    <a:lnTo>
                      <a:pt x="43" y="41"/>
                    </a:lnTo>
                    <a:lnTo>
                      <a:pt x="43" y="45"/>
                    </a:lnTo>
                    <a:lnTo>
                      <a:pt x="43" y="48"/>
                    </a:lnTo>
                    <a:lnTo>
                      <a:pt x="47" y="48"/>
                    </a:lnTo>
                    <a:lnTo>
                      <a:pt x="47" y="52"/>
                    </a:lnTo>
                    <a:lnTo>
                      <a:pt x="47" y="55"/>
                    </a:lnTo>
                    <a:lnTo>
                      <a:pt x="51" y="55"/>
                    </a:lnTo>
                    <a:lnTo>
                      <a:pt x="51" y="58"/>
                    </a:lnTo>
                    <a:lnTo>
                      <a:pt x="51" y="62"/>
                    </a:lnTo>
                    <a:lnTo>
                      <a:pt x="47" y="62"/>
                    </a:lnTo>
                    <a:lnTo>
                      <a:pt x="43" y="65"/>
                    </a:lnTo>
                    <a:lnTo>
                      <a:pt x="40" y="65"/>
                    </a:lnTo>
                    <a:lnTo>
                      <a:pt x="36" y="65"/>
                    </a:lnTo>
                    <a:lnTo>
                      <a:pt x="33" y="65"/>
                    </a:lnTo>
                    <a:lnTo>
                      <a:pt x="29" y="65"/>
                    </a:lnTo>
                    <a:lnTo>
                      <a:pt x="26" y="65"/>
                    </a:lnTo>
                    <a:lnTo>
                      <a:pt x="22" y="62"/>
                    </a:lnTo>
                    <a:lnTo>
                      <a:pt x="22" y="58"/>
                    </a:lnTo>
                    <a:lnTo>
                      <a:pt x="17" y="58"/>
                    </a:lnTo>
                    <a:lnTo>
                      <a:pt x="17" y="55"/>
                    </a:lnTo>
                    <a:lnTo>
                      <a:pt x="17" y="52"/>
                    </a:lnTo>
                    <a:lnTo>
                      <a:pt x="15" y="52"/>
                    </a:lnTo>
                    <a:lnTo>
                      <a:pt x="15" y="48"/>
                    </a:lnTo>
                    <a:lnTo>
                      <a:pt x="15" y="45"/>
                    </a:lnTo>
                    <a:lnTo>
                      <a:pt x="10" y="41"/>
                    </a:lnTo>
                    <a:lnTo>
                      <a:pt x="10" y="38"/>
                    </a:lnTo>
                    <a:lnTo>
                      <a:pt x="8" y="38"/>
                    </a:lnTo>
                    <a:lnTo>
                      <a:pt x="8" y="34"/>
                    </a:lnTo>
                    <a:lnTo>
                      <a:pt x="8" y="31"/>
                    </a:lnTo>
                    <a:lnTo>
                      <a:pt x="8" y="27"/>
                    </a:lnTo>
                    <a:lnTo>
                      <a:pt x="3" y="27"/>
                    </a:lnTo>
                    <a:lnTo>
                      <a:pt x="3" y="24"/>
                    </a:lnTo>
                    <a:lnTo>
                      <a:pt x="3" y="21"/>
                    </a:lnTo>
                    <a:lnTo>
                      <a:pt x="3" y="17"/>
                    </a:lnTo>
                    <a:lnTo>
                      <a:pt x="0" y="14"/>
                    </a:lnTo>
                    <a:lnTo>
                      <a:pt x="0" y="10"/>
                    </a:lnTo>
                    <a:lnTo>
                      <a:pt x="0" y="7"/>
                    </a:lnTo>
                    <a:lnTo>
                      <a:pt x="0" y="3"/>
                    </a:lnTo>
                    <a:lnTo>
                      <a:pt x="3" y="3"/>
                    </a:lnTo>
                    <a:lnTo>
                      <a:pt x="3" y="0"/>
                    </a:lnTo>
                    <a:lnTo>
                      <a:pt x="8" y="0"/>
                    </a:lnTo>
                    <a:lnTo>
                      <a:pt x="10" y="0"/>
                    </a:lnTo>
                    <a:lnTo>
                      <a:pt x="15" y="0"/>
                    </a:lnTo>
                    <a:lnTo>
                      <a:pt x="17" y="0"/>
                    </a:lnTo>
                    <a:lnTo>
                      <a:pt x="22" y="3"/>
                    </a:lnTo>
                    <a:lnTo>
                      <a:pt x="26" y="7"/>
                    </a:lnTo>
                    <a:lnTo>
                      <a:pt x="26" y="10"/>
                    </a:lnTo>
                    <a:lnTo>
                      <a:pt x="29" y="10"/>
                    </a:lnTo>
                    <a:lnTo>
                      <a:pt x="29" y="14"/>
                    </a:lnTo>
                    <a:lnTo>
                      <a:pt x="29" y="17"/>
                    </a:lnTo>
                    <a:lnTo>
                      <a:pt x="33" y="21"/>
                    </a:lnTo>
                    <a:lnTo>
                      <a:pt x="33" y="24"/>
                    </a:lnTo>
                    <a:lnTo>
                      <a:pt x="36" y="27"/>
                    </a:lnTo>
                    <a:lnTo>
                      <a:pt x="36" y="31"/>
                    </a:lnTo>
                    <a:lnTo>
                      <a:pt x="36" y="34"/>
                    </a:lnTo>
                    <a:lnTo>
                      <a:pt x="40" y="34"/>
                    </a:lnTo>
                    <a:lnTo>
                      <a:pt x="40" y="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058" name="Freeform 70"/>
              <p:cNvSpPr>
                <a:spLocks/>
              </p:cNvSpPr>
              <p:nvPr/>
            </p:nvSpPr>
            <p:spPr bwMode="auto">
              <a:xfrm>
                <a:off x="788" y="3418"/>
                <a:ext cx="35" cy="44"/>
              </a:xfrm>
              <a:custGeom>
                <a:avLst/>
                <a:gdLst>
                  <a:gd name="T0" fmla="*/ 35 w 76"/>
                  <a:gd name="T1" fmla="*/ 2 h 93"/>
                  <a:gd name="T2" fmla="*/ 35 w 76"/>
                  <a:gd name="T3" fmla="*/ 3 h 93"/>
                  <a:gd name="T4" fmla="*/ 35 w 76"/>
                  <a:gd name="T5" fmla="*/ 5 h 93"/>
                  <a:gd name="T6" fmla="*/ 35 w 76"/>
                  <a:gd name="T7" fmla="*/ 7 h 93"/>
                  <a:gd name="T8" fmla="*/ 35 w 76"/>
                  <a:gd name="T9" fmla="*/ 10 h 93"/>
                  <a:gd name="T10" fmla="*/ 35 w 76"/>
                  <a:gd name="T11" fmla="*/ 11 h 93"/>
                  <a:gd name="T12" fmla="*/ 35 w 76"/>
                  <a:gd name="T13" fmla="*/ 13 h 93"/>
                  <a:gd name="T14" fmla="*/ 35 w 76"/>
                  <a:gd name="T15" fmla="*/ 17 h 93"/>
                  <a:gd name="T16" fmla="*/ 35 w 76"/>
                  <a:gd name="T17" fmla="*/ 20 h 93"/>
                  <a:gd name="T18" fmla="*/ 33 w 76"/>
                  <a:gd name="T19" fmla="*/ 23 h 93"/>
                  <a:gd name="T20" fmla="*/ 32 w 76"/>
                  <a:gd name="T21" fmla="*/ 26 h 93"/>
                  <a:gd name="T22" fmla="*/ 28 w 76"/>
                  <a:gd name="T23" fmla="*/ 28 h 93"/>
                  <a:gd name="T24" fmla="*/ 24 w 76"/>
                  <a:gd name="T25" fmla="*/ 29 h 93"/>
                  <a:gd name="T26" fmla="*/ 23 w 76"/>
                  <a:gd name="T27" fmla="*/ 33 h 93"/>
                  <a:gd name="T28" fmla="*/ 21 w 76"/>
                  <a:gd name="T29" fmla="*/ 36 h 93"/>
                  <a:gd name="T30" fmla="*/ 19 w 76"/>
                  <a:gd name="T31" fmla="*/ 39 h 93"/>
                  <a:gd name="T32" fmla="*/ 19 w 76"/>
                  <a:gd name="T33" fmla="*/ 43 h 93"/>
                  <a:gd name="T34" fmla="*/ 18 w 76"/>
                  <a:gd name="T35" fmla="*/ 44 h 93"/>
                  <a:gd name="T36" fmla="*/ 13 w 76"/>
                  <a:gd name="T37" fmla="*/ 44 h 93"/>
                  <a:gd name="T38" fmla="*/ 10 w 76"/>
                  <a:gd name="T39" fmla="*/ 44 h 93"/>
                  <a:gd name="T40" fmla="*/ 6 w 76"/>
                  <a:gd name="T41" fmla="*/ 44 h 93"/>
                  <a:gd name="T42" fmla="*/ 3 w 76"/>
                  <a:gd name="T43" fmla="*/ 43 h 93"/>
                  <a:gd name="T44" fmla="*/ 0 w 76"/>
                  <a:gd name="T45" fmla="*/ 39 h 93"/>
                  <a:gd name="T46" fmla="*/ 0 w 76"/>
                  <a:gd name="T47" fmla="*/ 39 h 93"/>
                  <a:gd name="T48" fmla="*/ 0 w 76"/>
                  <a:gd name="T49" fmla="*/ 36 h 93"/>
                  <a:gd name="T50" fmla="*/ 0 w 76"/>
                  <a:gd name="T51" fmla="*/ 35 h 93"/>
                  <a:gd name="T52" fmla="*/ 1 w 76"/>
                  <a:gd name="T53" fmla="*/ 33 h 93"/>
                  <a:gd name="T54" fmla="*/ 3 w 76"/>
                  <a:gd name="T55" fmla="*/ 31 h 93"/>
                  <a:gd name="T56" fmla="*/ 3 w 76"/>
                  <a:gd name="T57" fmla="*/ 29 h 93"/>
                  <a:gd name="T58" fmla="*/ 5 w 76"/>
                  <a:gd name="T59" fmla="*/ 29 h 93"/>
                  <a:gd name="T60" fmla="*/ 6 w 76"/>
                  <a:gd name="T61" fmla="*/ 28 h 93"/>
                  <a:gd name="T62" fmla="*/ 6 w 76"/>
                  <a:gd name="T63" fmla="*/ 26 h 93"/>
                  <a:gd name="T64" fmla="*/ 8 w 76"/>
                  <a:gd name="T65" fmla="*/ 26 h 93"/>
                  <a:gd name="T66" fmla="*/ 8 w 76"/>
                  <a:gd name="T67" fmla="*/ 25 h 93"/>
                  <a:gd name="T68" fmla="*/ 8 w 76"/>
                  <a:gd name="T69" fmla="*/ 23 h 93"/>
                  <a:gd name="T70" fmla="*/ 8 w 76"/>
                  <a:gd name="T71" fmla="*/ 21 h 93"/>
                  <a:gd name="T72" fmla="*/ 8 w 76"/>
                  <a:gd name="T73" fmla="*/ 20 h 93"/>
                  <a:gd name="T74" fmla="*/ 8 w 76"/>
                  <a:gd name="T75" fmla="*/ 18 h 93"/>
                  <a:gd name="T76" fmla="*/ 10 w 76"/>
                  <a:gd name="T77" fmla="*/ 17 h 93"/>
                  <a:gd name="T78" fmla="*/ 10 w 76"/>
                  <a:gd name="T79" fmla="*/ 15 h 93"/>
                  <a:gd name="T80" fmla="*/ 12 w 76"/>
                  <a:gd name="T81" fmla="*/ 13 h 93"/>
                  <a:gd name="T82" fmla="*/ 15 w 76"/>
                  <a:gd name="T83" fmla="*/ 11 h 93"/>
                  <a:gd name="T84" fmla="*/ 18 w 76"/>
                  <a:gd name="T85" fmla="*/ 9 h 93"/>
                  <a:gd name="T86" fmla="*/ 23 w 76"/>
                  <a:gd name="T87" fmla="*/ 5 h 93"/>
                  <a:gd name="T88" fmla="*/ 27 w 76"/>
                  <a:gd name="T89" fmla="*/ 2 h 93"/>
                  <a:gd name="T90" fmla="*/ 30 w 76"/>
                  <a:gd name="T91" fmla="*/ 0 h 93"/>
                  <a:gd name="T92" fmla="*/ 30 w 76"/>
                  <a:gd name="T93" fmla="*/ 0 h 93"/>
                  <a:gd name="T94" fmla="*/ 32 w 76"/>
                  <a:gd name="T95" fmla="*/ 0 h 93"/>
                  <a:gd name="T96" fmla="*/ 33 w 76"/>
                  <a:gd name="T97" fmla="*/ 0 h 93"/>
                  <a:gd name="T98" fmla="*/ 33 w 76"/>
                  <a:gd name="T99" fmla="*/ 0 h 93"/>
                  <a:gd name="T100" fmla="*/ 35 w 76"/>
                  <a:gd name="T101" fmla="*/ 2 h 9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76" h="93">
                    <a:moveTo>
                      <a:pt x="76" y="4"/>
                    </a:moveTo>
                    <a:lnTo>
                      <a:pt x="76" y="4"/>
                    </a:lnTo>
                    <a:lnTo>
                      <a:pt x="76" y="7"/>
                    </a:lnTo>
                    <a:lnTo>
                      <a:pt x="76" y="11"/>
                    </a:lnTo>
                    <a:lnTo>
                      <a:pt x="76" y="14"/>
                    </a:lnTo>
                    <a:lnTo>
                      <a:pt x="76" y="18"/>
                    </a:lnTo>
                    <a:lnTo>
                      <a:pt x="76" y="21"/>
                    </a:lnTo>
                    <a:lnTo>
                      <a:pt x="76" y="24"/>
                    </a:lnTo>
                    <a:lnTo>
                      <a:pt x="76" y="28"/>
                    </a:lnTo>
                    <a:lnTo>
                      <a:pt x="76" y="31"/>
                    </a:lnTo>
                    <a:lnTo>
                      <a:pt x="76" y="35"/>
                    </a:lnTo>
                    <a:lnTo>
                      <a:pt x="76" y="38"/>
                    </a:lnTo>
                    <a:lnTo>
                      <a:pt x="76" y="42"/>
                    </a:lnTo>
                    <a:lnTo>
                      <a:pt x="76" y="45"/>
                    </a:lnTo>
                    <a:lnTo>
                      <a:pt x="72" y="49"/>
                    </a:lnTo>
                    <a:lnTo>
                      <a:pt x="72" y="52"/>
                    </a:lnTo>
                    <a:lnTo>
                      <a:pt x="69" y="55"/>
                    </a:lnTo>
                    <a:lnTo>
                      <a:pt x="65" y="59"/>
                    </a:lnTo>
                    <a:lnTo>
                      <a:pt x="61" y="59"/>
                    </a:lnTo>
                    <a:lnTo>
                      <a:pt x="58" y="62"/>
                    </a:lnTo>
                    <a:lnTo>
                      <a:pt x="53" y="62"/>
                    </a:lnTo>
                    <a:lnTo>
                      <a:pt x="53" y="66"/>
                    </a:lnTo>
                    <a:lnTo>
                      <a:pt x="51" y="66"/>
                    </a:lnTo>
                    <a:lnTo>
                      <a:pt x="51" y="69"/>
                    </a:lnTo>
                    <a:lnTo>
                      <a:pt x="51" y="74"/>
                    </a:lnTo>
                    <a:lnTo>
                      <a:pt x="46" y="74"/>
                    </a:lnTo>
                    <a:lnTo>
                      <a:pt x="46" y="76"/>
                    </a:lnTo>
                    <a:lnTo>
                      <a:pt x="46" y="81"/>
                    </a:lnTo>
                    <a:lnTo>
                      <a:pt x="42" y="83"/>
                    </a:lnTo>
                    <a:lnTo>
                      <a:pt x="42" y="88"/>
                    </a:lnTo>
                    <a:lnTo>
                      <a:pt x="42" y="91"/>
                    </a:lnTo>
                    <a:lnTo>
                      <a:pt x="39" y="93"/>
                    </a:lnTo>
                    <a:lnTo>
                      <a:pt x="36" y="93"/>
                    </a:lnTo>
                    <a:lnTo>
                      <a:pt x="32" y="93"/>
                    </a:lnTo>
                    <a:lnTo>
                      <a:pt x="28" y="93"/>
                    </a:lnTo>
                    <a:lnTo>
                      <a:pt x="25" y="93"/>
                    </a:lnTo>
                    <a:lnTo>
                      <a:pt x="21" y="93"/>
                    </a:lnTo>
                    <a:lnTo>
                      <a:pt x="17" y="93"/>
                    </a:lnTo>
                    <a:lnTo>
                      <a:pt x="14" y="93"/>
                    </a:lnTo>
                    <a:lnTo>
                      <a:pt x="10" y="93"/>
                    </a:lnTo>
                    <a:lnTo>
                      <a:pt x="7" y="93"/>
                    </a:lnTo>
                    <a:lnTo>
                      <a:pt x="7" y="91"/>
                    </a:lnTo>
                    <a:lnTo>
                      <a:pt x="3" y="91"/>
                    </a:lnTo>
                    <a:lnTo>
                      <a:pt x="3" y="88"/>
                    </a:lnTo>
                    <a:lnTo>
                      <a:pt x="0" y="83"/>
                    </a:lnTo>
                    <a:lnTo>
                      <a:pt x="0" y="81"/>
                    </a:lnTo>
                    <a:lnTo>
                      <a:pt x="0" y="76"/>
                    </a:lnTo>
                    <a:lnTo>
                      <a:pt x="0" y="74"/>
                    </a:lnTo>
                    <a:lnTo>
                      <a:pt x="3" y="74"/>
                    </a:lnTo>
                    <a:lnTo>
                      <a:pt x="3" y="69"/>
                    </a:lnTo>
                    <a:lnTo>
                      <a:pt x="7" y="69"/>
                    </a:lnTo>
                    <a:lnTo>
                      <a:pt x="7" y="66"/>
                    </a:lnTo>
                    <a:lnTo>
                      <a:pt x="7" y="62"/>
                    </a:lnTo>
                    <a:lnTo>
                      <a:pt x="10" y="62"/>
                    </a:lnTo>
                    <a:lnTo>
                      <a:pt x="10" y="59"/>
                    </a:lnTo>
                    <a:lnTo>
                      <a:pt x="14" y="59"/>
                    </a:lnTo>
                    <a:lnTo>
                      <a:pt x="14" y="55"/>
                    </a:lnTo>
                    <a:lnTo>
                      <a:pt x="17" y="55"/>
                    </a:lnTo>
                    <a:lnTo>
                      <a:pt x="17" y="52"/>
                    </a:lnTo>
                    <a:lnTo>
                      <a:pt x="17" y="49"/>
                    </a:lnTo>
                    <a:lnTo>
                      <a:pt x="17" y="45"/>
                    </a:lnTo>
                    <a:lnTo>
                      <a:pt x="17" y="42"/>
                    </a:lnTo>
                    <a:lnTo>
                      <a:pt x="17" y="38"/>
                    </a:lnTo>
                    <a:lnTo>
                      <a:pt x="21" y="35"/>
                    </a:lnTo>
                    <a:lnTo>
                      <a:pt x="21" y="31"/>
                    </a:lnTo>
                    <a:lnTo>
                      <a:pt x="25" y="28"/>
                    </a:lnTo>
                    <a:lnTo>
                      <a:pt x="28" y="28"/>
                    </a:lnTo>
                    <a:lnTo>
                      <a:pt x="28" y="24"/>
                    </a:lnTo>
                    <a:lnTo>
                      <a:pt x="32" y="24"/>
                    </a:lnTo>
                    <a:lnTo>
                      <a:pt x="36" y="21"/>
                    </a:lnTo>
                    <a:lnTo>
                      <a:pt x="39" y="18"/>
                    </a:lnTo>
                    <a:lnTo>
                      <a:pt x="42" y="14"/>
                    </a:lnTo>
                    <a:lnTo>
                      <a:pt x="46" y="14"/>
                    </a:lnTo>
                    <a:lnTo>
                      <a:pt x="51" y="11"/>
                    </a:lnTo>
                    <a:lnTo>
                      <a:pt x="51" y="7"/>
                    </a:lnTo>
                    <a:lnTo>
                      <a:pt x="53" y="7"/>
                    </a:lnTo>
                    <a:lnTo>
                      <a:pt x="58" y="4"/>
                    </a:lnTo>
                    <a:lnTo>
                      <a:pt x="61" y="4"/>
                    </a:lnTo>
                    <a:lnTo>
                      <a:pt x="65" y="0"/>
                    </a:lnTo>
                    <a:lnTo>
                      <a:pt x="69" y="0"/>
                    </a:lnTo>
                    <a:lnTo>
                      <a:pt x="72" y="0"/>
                    </a:lnTo>
                    <a:lnTo>
                      <a:pt x="72" y="4"/>
                    </a:lnTo>
                    <a:lnTo>
                      <a:pt x="76"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059" name="Freeform 71"/>
              <p:cNvSpPr>
                <a:spLocks/>
              </p:cNvSpPr>
              <p:nvPr/>
            </p:nvSpPr>
            <p:spPr bwMode="auto">
              <a:xfrm>
                <a:off x="1090" y="3423"/>
                <a:ext cx="57" cy="50"/>
              </a:xfrm>
              <a:custGeom>
                <a:avLst/>
                <a:gdLst>
                  <a:gd name="T0" fmla="*/ 40 w 124"/>
                  <a:gd name="T1" fmla="*/ 9 h 106"/>
                  <a:gd name="T2" fmla="*/ 43 w 124"/>
                  <a:gd name="T3" fmla="*/ 15 h 106"/>
                  <a:gd name="T4" fmla="*/ 49 w 124"/>
                  <a:gd name="T5" fmla="*/ 19 h 106"/>
                  <a:gd name="T6" fmla="*/ 53 w 124"/>
                  <a:gd name="T7" fmla="*/ 26 h 106"/>
                  <a:gd name="T8" fmla="*/ 57 w 124"/>
                  <a:gd name="T9" fmla="*/ 30 h 106"/>
                  <a:gd name="T10" fmla="*/ 55 w 124"/>
                  <a:gd name="T11" fmla="*/ 31 h 106"/>
                  <a:gd name="T12" fmla="*/ 55 w 124"/>
                  <a:gd name="T13" fmla="*/ 34 h 106"/>
                  <a:gd name="T14" fmla="*/ 53 w 124"/>
                  <a:gd name="T15" fmla="*/ 36 h 106"/>
                  <a:gd name="T16" fmla="*/ 52 w 124"/>
                  <a:gd name="T17" fmla="*/ 38 h 106"/>
                  <a:gd name="T18" fmla="*/ 49 w 124"/>
                  <a:gd name="T19" fmla="*/ 38 h 106"/>
                  <a:gd name="T20" fmla="*/ 46 w 124"/>
                  <a:gd name="T21" fmla="*/ 36 h 106"/>
                  <a:gd name="T22" fmla="*/ 46 w 124"/>
                  <a:gd name="T23" fmla="*/ 34 h 106"/>
                  <a:gd name="T24" fmla="*/ 43 w 124"/>
                  <a:gd name="T25" fmla="*/ 33 h 106"/>
                  <a:gd name="T26" fmla="*/ 41 w 124"/>
                  <a:gd name="T27" fmla="*/ 31 h 106"/>
                  <a:gd name="T28" fmla="*/ 41 w 124"/>
                  <a:gd name="T29" fmla="*/ 27 h 106"/>
                  <a:gd name="T30" fmla="*/ 40 w 124"/>
                  <a:gd name="T31" fmla="*/ 26 h 106"/>
                  <a:gd name="T32" fmla="*/ 38 w 124"/>
                  <a:gd name="T33" fmla="*/ 23 h 106"/>
                  <a:gd name="T34" fmla="*/ 37 w 124"/>
                  <a:gd name="T35" fmla="*/ 23 h 106"/>
                  <a:gd name="T36" fmla="*/ 35 w 124"/>
                  <a:gd name="T37" fmla="*/ 23 h 106"/>
                  <a:gd name="T38" fmla="*/ 34 w 124"/>
                  <a:gd name="T39" fmla="*/ 23 h 106"/>
                  <a:gd name="T40" fmla="*/ 32 w 124"/>
                  <a:gd name="T41" fmla="*/ 24 h 106"/>
                  <a:gd name="T42" fmla="*/ 30 w 124"/>
                  <a:gd name="T43" fmla="*/ 24 h 106"/>
                  <a:gd name="T44" fmla="*/ 30 w 124"/>
                  <a:gd name="T45" fmla="*/ 27 h 106"/>
                  <a:gd name="T46" fmla="*/ 30 w 124"/>
                  <a:gd name="T47" fmla="*/ 31 h 106"/>
                  <a:gd name="T48" fmla="*/ 30 w 124"/>
                  <a:gd name="T49" fmla="*/ 34 h 106"/>
                  <a:gd name="T50" fmla="*/ 30 w 124"/>
                  <a:gd name="T51" fmla="*/ 36 h 106"/>
                  <a:gd name="T52" fmla="*/ 30 w 124"/>
                  <a:gd name="T53" fmla="*/ 39 h 106"/>
                  <a:gd name="T54" fmla="*/ 32 w 124"/>
                  <a:gd name="T55" fmla="*/ 42 h 106"/>
                  <a:gd name="T56" fmla="*/ 34 w 124"/>
                  <a:gd name="T57" fmla="*/ 46 h 106"/>
                  <a:gd name="T58" fmla="*/ 34 w 124"/>
                  <a:gd name="T59" fmla="*/ 49 h 106"/>
                  <a:gd name="T60" fmla="*/ 32 w 124"/>
                  <a:gd name="T61" fmla="*/ 49 h 106"/>
                  <a:gd name="T62" fmla="*/ 29 w 124"/>
                  <a:gd name="T63" fmla="*/ 50 h 106"/>
                  <a:gd name="T64" fmla="*/ 27 w 124"/>
                  <a:gd name="T65" fmla="*/ 50 h 106"/>
                  <a:gd name="T66" fmla="*/ 25 w 124"/>
                  <a:gd name="T67" fmla="*/ 49 h 106"/>
                  <a:gd name="T68" fmla="*/ 23 w 124"/>
                  <a:gd name="T69" fmla="*/ 49 h 106"/>
                  <a:gd name="T70" fmla="*/ 22 w 124"/>
                  <a:gd name="T71" fmla="*/ 46 h 106"/>
                  <a:gd name="T72" fmla="*/ 20 w 124"/>
                  <a:gd name="T73" fmla="*/ 42 h 106"/>
                  <a:gd name="T74" fmla="*/ 18 w 124"/>
                  <a:gd name="T75" fmla="*/ 39 h 106"/>
                  <a:gd name="T76" fmla="*/ 18 w 124"/>
                  <a:gd name="T77" fmla="*/ 38 h 106"/>
                  <a:gd name="T78" fmla="*/ 18 w 124"/>
                  <a:gd name="T79" fmla="*/ 33 h 106"/>
                  <a:gd name="T80" fmla="*/ 18 w 124"/>
                  <a:gd name="T81" fmla="*/ 27 h 106"/>
                  <a:gd name="T82" fmla="*/ 22 w 124"/>
                  <a:gd name="T83" fmla="*/ 23 h 106"/>
                  <a:gd name="T84" fmla="*/ 23 w 124"/>
                  <a:gd name="T85" fmla="*/ 21 h 106"/>
                  <a:gd name="T86" fmla="*/ 23 w 124"/>
                  <a:gd name="T87" fmla="*/ 18 h 106"/>
                  <a:gd name="T88" fmla="*/ 23 w 124"/>
                  <a:gd name="T89" fmla="*/ 15 h 106"/>
                  <a:gd name="T90" fmla="*/ 22 w 124"/>
                  <a:gd name="T91" fmla="*/ 11 h 106"/>
                  <a:gd name="T92" fmla="*/ 18 w 124"/>
                  <a:gd name="T93" fmla="*/ 9 h 106"/>
                  <a:gd name="T94" fmla="*/ 15 w 124"/>
                  <a:gd name="T95" fmla="*/ 9 h 106"/>
                  <a:gd name="T96" fmla="*/ 10 w 124"/>
                  <a:gd name="T97" fmla="*/ 9 h 106"/>
                  <a:gd name="T98" fmla="*/ 3 w 124"/>
                  <a:gd name="T99" fmla="*/ 9 h 106"/>
                  <a:gd name="T100" fmla="*/ 0 w 124"/>
                  <a:gd name="T101" fmla="*/ 6 h 106"/>
                  <a:gd name="T102" fmla="*/ 0 w 124"/>
                  <a:gd name="T103" fmla="*/ 1 h 106"/>
                  <a:gd name="T104" fmla="*/ 5 w 124"/>
                  <a:gd name="T105" fmla="*/ 0 h 106"/>
                  <a:gd name="T106" fmla="*/ 8 w 124"/>
                  <a:gd name="T107" fmla="*/ 0 h 106"/>
                  <a:gd name="T108" fmla="*/ 13 w 124"/>
                  <a:gd name="T109" fmla="*/ 0 h 106"/>
                  <a:gd name="T110" fmla="*/ 17 w 124"/>
                  <a:gd name="T111" fmla="*/ 1 h 106"/>
                  <a:gd name="T112" fmla="*/ 23 w 124"/>
                  <a:gd name="T113" fmla="*/ 1 h 106"/>
                  <a:gd name="T114" fmla="*/ 29 w 124"/>
                  <a:gd name="T115" fmla="*/ 3 h 106"/>
                  <a:gd name="T116" fmla="*/ 34 w 124"/>
                  <a:gd name="T117" fmla="*/ 5 h 10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4" h="106">
                    <a:moveTo>
                      <a:pt x="83" y="13"/>
                    </a:moveTo>
                    <a:lnTo>
                      <a:pt x="83" y="13"/>
                    </a:lnTo>
                    <a:lnTo>
                      <a:pt x="83" y="17"/>
                    </a:lnTo>
                    <a:lnTo>
                      <a:pt x="87" y="20"/>
                    </a:lnTo>
                    <a:lnTo>
                      <a:pt x="87" y="24"/>
                    </a:lnTo>
                    <a:lnTo>
                      <a:pt x="90" y="24"/>
                    </a:lnTo>
                    <a:lnTo>
                      <a:pt x="94" y="27"/>
                    </a:lnTo>
                    <a:lnTo>
                      <a:pt x="94" y="31"/>
                    </a:lnTo>
                    <a:lnTo>
                      <a:pt x="99" y="34"/>
                    </a:lnTo>
                    <a:lnTo>
                      <a:pt x="101" y="38"/>
                    </a:lnTo>
                    <a:lnTo>
                      <a:pt x="106" y="41"/>
                    </a:lnTo>
                    <a:lnTo>
                      <a:pt x="108" y="44"/>
                    </a:lnTo>
                    <a:lnTo>
                      <a:pt x="113" y="48"/>
                    </a:lnTo>
                    <a:lnTo>
                      <a:pt x="113" y="51"/>
                    </a:lnTo>
                    <a:lnTo>
                      <a:pt x="116" y="55"/>
                    </a:lnTo>
                    <a:lnTo>
                      <a:pt x="120" y="55"/>
                    </a:lnTo>
                    <a:lnTo>
                      <a:pt x="124" y="63"/>
                    </a:lnTo>
                    <a:lnTo>
                      <a:pt x="120" y="63"/>
                    </a:lnTo>
                    <a:lnTo>
                      <a:pt x="120" y="65"/>
                    </a:lnTo>
                    <a:lnTo>
                      <a:pt x="120" y="70"/>
                    </a:lnTo>
                    <a:lnTo>
                      <a:pt x="120" y="72"/>
                    </a:lnTo>
                    <a:lnTo>
                      <a:pt x="116" y="72"/>
                    </a:lnTo>
                    <a:lnTo>
                      <a:pt x="116" y="77"/>
                    </a:lnTo>
                    <a:lnTo>
                      <a:pt x="113" y="77"/>
                    </a:lnTo>
                    <a:lnTo>
                      <a:pt x="113" y="80"/>
                    </a:lnTo>
                    <a:lnTo>
                      <a:pt x="108" y="80"/>
                    </a:lnTo>
                    <a:lnTo>
                      <a:pt x="106" y="80"/>
                    </a:lnTo>
                    <a:lnTo>
                      <a:pt x="101" y="80"/>
                    </a:lnTo>
                    <a:lnTo>
                      <a:pt x="101" y="77"/>
                    </a:lnTo>
                    <a:lnTo>
                      <a:pt x="99" y="77"/>
                    </a:lnTo>
                    <a:lnTo>
                      <a:pt x="99" y="72"/>
                    </a:lnTo>
                    <a:lnTo>
                      <a:pt x="94" y="72"/>
                    </a:lnTo>
                    <a:lnTo>
                      <a:pt x="94" y="70"/>
                    </a:lnTo>
                    <a:lnTo>
                      <a:pt x="94" y="65"/>
                    </a:lnTo>
                    <a:lnTo>
                      <a:pt x="90" y="65"/>
                    </a:lnTo>
                    <a:lnTo>
                      <a:pt x="90" y="63"/>
                    </a:lnTo>
                    <a:lnTo>
                      <a:pt x="90" y="58"/>
                    </a:lnTo>
                    <a:lnTo>
                      <a:pt x="87" y="58"/>
                    </a:lnTo>
                    <a:lnTo>
                      <a:pt x="87" y="55"/>
                    </a:lnTo>
                    <a:lnTo>
                      <a:pt x="83" y="55"/>
                    </a:lnTo>
                    <a:lnTo>
                      <a:pt x="83" y="51"/>
                    </a:lnTo>
                    <a:lnTo>
                      <a:pt x="83" y="48"/>
                    </a:lnTo>
                    <a:lnTo>
                      <a:pt x="80" y="48"/>
                    </a:lnTo>
                    <a:lnTo>
                      <a:pt x="76" y="48"/>
                    </a:lnTo>
                    <a:lnTo>
                      <a:pt x="73" y="48"/>
                    </a:lnTo>
                    <a:lnTo>
                      <a:pt x="69" y="48"/>
                    </a:lnTo>
                    <a:lnTo>
                      <a:pt x="69" y="51"/>
                    </a:lnTo>
                    <a:lnTo>
                      <a:pt x="65" y="51"/>
                    </a:lnTo>
                    <a:lnTo>
                      <a:pt x="65" y="55"/>
                    </a:lnTo>
                    <a:lnTo>
                      <a:pt x="65" y="58"/>
                    </a:lnTo>
                    <a:lnTo>
                      <a:pt x="62" y="63"/>
                    </a:lnTo>
                    <a:lnTo>
                      <a:pt x="65" y="65"/>
                    </a:lnTo>
                    <a:lnTo>
                      <a:pt x="65" y="70"/>
                    </a:lnTo>
                    <a:lnTo>
                      <a:pt x="65" y="72"/>
                    </a:lnTo>
                    <a:lnTo>
                      <a:pt x="65" y="77"/>
                    </a:lnTo>
                    <a:lnTo>
                      <a:pt x="65" y="80"/>
                    </a:lnTo>
                    <a:lnTo>
                      <a:pt x="65" y="82"/>
                    </a:lnTo>
                    <a:lnTo>
                      <a:pt x="65" y="87"/>
                    </a:lnTo>
                    <a:lnTo>
                      <a:pt x="69" y="87"/>
                    </a:lnTo>
                    <a:lnTo>
                      <a:pt x="69" y="89"/>
                    </a:lnTo>
                    <a:lnTo>
                      <a:pt x="73" y="94"/>
                    </a:lnTo>
                    <a:lnTo>
                      <a:pt x="73" y="97"/>
                    </a:lnTo>
                    <a:lnTo>
                      <a:pt x="73" y="101"/>
                    </a:lnTo>
                    <a:lnTo>
                      <a:pt x="73" y="104"/>
                    </a:lnTo>
                    <a:lnTo>
                      <a:pt x="69" y="104"/>
                    </a:lnTo>
                    <a:lnTo>
                      <a:pt x="65" y="104"/>
                    </a:lnTo>
                    <a:lnTo>
                      <a:pt x="65" y="106"/>
                    </a:lnTo>
                    <a:lnTo>
                      <a:pt x="62" y="106"/>
                    </a:lnTo>
                    <a:lnTo>
                      <a:pt x="58" y="106"/>
                    </a:lnTo>
                    <a:lnTo>
                      <a:pt x="55" y="106"/>
                    </a:lnTo>
                    <a:lnTo>
                      <a:pt x="55" y="104"/>
                    </a:lnTo>
                    <a:lnTo>
                      <a:pt x="51" y="104"/>
                    </a:lnTo>
                    <a:lnTo>
                      <a:pt x="48" y="101"/>
                    </a:lnTo>
                    <a:lnTo>
                      <a:pt x="48" y="97"/>
                    </a:lnTo>
                    <a:lnTo>
                      <a:pt x="43" y="97"/>
                    </a:lnTo>
                    <a:lnTo>
                      <a:pt x="43" y="94"/>
                    </a:lnTo>
                    <a:lnTo>
                      <a:pt x="43" y="89"/>
                    </a:lnTo>
                    <a:lnTo>
                      <a:pt x="43" y="87"/>
                    </a:lnTo>
                    <a:lnTo>
                      <a:pt x="39" y="87"/>
                    </a:lnTo>
                    <a:lnTo>
                      <a:pt x="39" y="82"/>
                    </a:lnTo>
                    <a:lnTo>
                      <a:pt x="39" y="80"/>
                    </a:lnTo>
                    <a:lnTo>
                      <a:pt x="39" y="77"/>
                    </a:lnTo>
                    <a:lnTo>
                      <a:pt x="39" y="72"/>
                    </a:lnTo>
                    <a:lnTo>
                      <a:pt x="39" y="70"/>
                    </a:lnTo>
                    <a:lnTo>
                      <a:pt x="39" y="65"/>
                    </a:lnTo>
                    <a:lnTo>
                      <a:pt x="39" y="63"/>
                    </a:lnTo>
                    <a:lnTo>
                      <a:pt x="39" y="58"/>
                    </a:lnTo>
                    <a:lnTo>
                      <a:pt x="43" y="55"/>
                    </a:lnTo>
                    <a:lnTo>
                      <a:pt x="43" y="51"/>
                    </a:lnTo>
                    <a:lnTo>
                      <a:pt x="48" y="48"/>
                    </a:lnTo>
                    <a:lnTo>
                      <a:pt x="48" y="44"/>
                    </a:lnTo>
                    <a:lnTo>
                      <a:pt x="51" y="44"/>
                    </a:lnTo>
                    <a:lnTo>
                      <a:pt x="51" y="41"/>
                    </a:lnTo>
                    <a:lnTo>
                      <a:pt x="51" y="38"/>
                    </a:lnTo>
                    <a:lnTo>
                      <a:pt x="51" y="34"/>
                    </a:lnTo>
                    <a:lnTo>
                      <a:pt x="51" y="31"/>
                    </a:lnTo>
                    <a:lnTo>
                      <a:pt x="51" y="27"/>
                    </a:lnTo>
                    <a:lnTo>
                      <a:pt x="51" y="24"/>
                    </a:lnTo>
                    <a:lnTo>
                      <a:pt x="48" y="24"/>
                    </a:lnTo>
                    <a:lnTo>
                      <a:pt x="43" y="24"/>
                    </a:lnTo>
                    <a:lnTo>
                      <a:pt x="43" y="20"/>
                    </a:lnTo>
                    <a:lnTo>
                      <a:pt x="39" y="20"/>
                    </a:lnTo>
                    <a:lnTo>
                      <a:pt x="36" y="20"/>
                    </a:lnTo>
                    <a:lnTo>
                      <a:pt x="32" y="20"/>
                    </a:lnTo>
                    <a:lnTo>
                      <a:pt x="29" y="20"/>
                    </a:lnTo>
                    <a:lnTo>
                      <a:pt x="25" y="20"/>
                    </a:lnTo>
                    <a:lnTo>
                      <a:pt x="21" y="20"/>
                    </a:lnTo>
                    <a:lnTo>
                      <a:pt x="18" y="20"/>
                    </a:lnTo>
                    <a:lnTo>
                      <a:pt x="14" y="20"/>
                    </a:lnTo>
                    <a:lnTo>
                      <a:pt x="11" y="20"/>
                    </a:lnTo>
                    <a:lnTo>
                      <a:pt x="7" y="20"/>
                    </a:lnTo>
                    <a:lnTo>
                      <a:pt x="7" y="17"/>
                    </a:lnTo>
                    <a:lnTo>
                      <a:pt x="4" y="17"/>
                    </a:lnTo>
                    <a:lnTo>
                      <a:pt x="4" y="13"/>
                    </a:lnTo>
                    <a:lnTo>
                      <a:pt x="0" y="13"/>
                    </a:lnTo>
                    <a:lnTo>
                      <a:pt x="0" y="7"/>
                    </a:lnTo>
                    <a:lnTo>
                      <a:pt x="0" y="3"/>
                    </a:lnTo>
                    <a:lnTo>
                      <a:pt x="4" y="3"/>
                    </a:lnTo>
                    <a:lnTo>
                      <a:pt x="4" y="0"/>
                    </a:lnTo>
                    <a:lnTo>
                      <a:pt x="7" y="0"/>
                    </a:lnTo>
                    <a:lnTo>
                      <a:pt x="11" y="0"/>
                    </a:lnTo>
                    <a:lnTo>
                      <a:pt x="14" y="0"/>
                    </a:lnTo>
                    <a:lnTo>
                      <a:pt x="18" y="0"/>
                    </a:lnTo>
                    <a:lnTo>
                      <a:pt x="21" y="0"/>
                    </a:lnTo>
                    <a:lnTo>
                      <a:pt x="25" y="0"/>
                    </a:lnTo>
                    <a:lnTo>
                      <a:pt x="29" y="0"/>
                    </a:lnTo>
                    <a:lnTo>
                      <a:pt x="32" y="0"/>
                    </a:lnTo>
                    <a:lnTo>
                      <a:pt x="36" y="0"/>
                    </a:lnTo>
                    <a:lnTo>
                      <a:pt x="36" y="3"/>
                    </a:lnTo>
                    <a:lnTo>
                      <a:pt x="39" y="3"/>
                    </a:lnTo>
                    <a:lnTo>
                      <a:pt x="43" y="3"/>
                    </a:lnTo>
                    <a:lnTo>
                      <a:pt x="48" y="3"/>
                    </a:lnTo>
                    <a:lnTo>
                      <a:pt x="51" y="3"/>
                    </a:lnTo>
                    <a:lnTo>
                      <a:pt x="55" y="3"/>
                    </a:lnTo>
                    <a:lnTo>
                      <a:pt x="58" y="7"/>
                    </a:lnTo>
                    <a:lnTo>
                      <a:pt x="62" y="7"/>
                    </a:lnTo>
                    <a:lnTo>
                      <a:pt x="65" y="7"/>
                    </a:lnTo>
                    <a:lnTo>
                      <a:pt x="69" y="7"/>
                    </a:lnTo>
                    <a:lnTo>
                      <a:pt x="73" y="10"/>
                    </a:lnTo>
                    <a:lnTo>
                      <a:pt x="76" y="10"/>
                    </a:lnTo>
                    <a:lnTo>
                      <a:pt x="76" y="13"/>
                    </a:lnTo>
                    <a:lnTo>
                      <a:pt x="83"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060" name="Freeform 72"/>
              <p:cNvSpPr>
                <a:spLocks/>
              </p:cNvSpPr>
              <p:nvPr/>
            </p:nvSpPr>
            <p:spPr bwMode="auto">
              <a:xfrm>
                <a:off x="683" y="3469"/>
                <a:ext cx="245" cy="41"/>
              </a:xfrm>
              <a:custGeom>
                <a:avLst/>
                <a:gdLst>
                  <a:gd name="T0" fmla="*/ 92 w 531"/>
                  <a:gd name="T1" fmla="*/ 3 h 86"/>
                  <a:gd name="T2" fmla="*/ 94 w 531"/>
                  <a:gd name="T3" fmla="*/ 4 h 86"/>
                  <a:gd name="T4" fmla="*/ 94 w 531"/>
                  <a:gd name="T5" fmla="*/ 4 h 86"/>
                  <a:gd name="T6" fmla="*/ 96 w 531"/>
                  <a:gd name="T7" fmla="*/ 7 h 86"/>
                  <a:gd name="T8" fmla="*/ 96 w 531"/>
                  <a:gd name="T9" fmla="*/ 8 h 86"/>
                  <a:gd name="T10" fmla="*/ 97 w 531"/>
                  <a:gd name="T11" fmla="*/ 10 h 86"/>
                  <a:gd name="T12" fmla="*/ 97 w 531"/>
                  <a:gd name="T13" fmla="*/ 11 h 86"/>
                  <a:gd name="T14" fmla="*/ 99 w 531"/>
                  <a:gd name="T15" fmla="*/ 13 h 86"/>
                  <a:gd name="T16" fmla="*/ 101 w 531"/>
                  <a:gd name="T17" fmla="*/ 15 h 86"/>
                  <a:gd name="T18" fmla="*/ 101 w 531"/>
                  <a:gd name="T19" fmla="*/ 15 h 86"/>
                  <a:gd name="T20" fmla="*/ 102 w 531"/>
                  <a:gd name="T21" fmla="*/ 16 h 86"/>
                  <a:gd name="T22" fmla="*/ 104 w 531"/>
                  <a:gd name="T23" fmla="*/ 18 h 86"/>
                  <a:gd name="T24" fmla="*/ 106 w 531"/>
                  <a:gd name="T25" fmla="*/ 18 h 86"/>
                  <a:gd name="T26" fmla="*/ 109 w 531"/>
                  <a:gd name="T27" fmla="*/ 20 h 86"/>
                  <a:gd name="T28" fmla="*/ 111 w 531"/>
                  <a:gd name="T29" fmla="*/ 20 h 86"/>
                  <a:gd name="T30" fmla="*/ 112 w 531"/>
                  <a:gd name="T31" fmla="*/ 20 h 86"/>
                  <a:gd name="T32" fmla="*/ 116 w 531"/>
                  <a:gd name="T33" fmla="*/ 20 h 86"/>
                  <a:gd name="T34" fmla="*/ 117 w 531"/>
                  <a:gd name="T35" fmla="*/ 20 h 86"/>
                  <a:gd name="T36" fmla="*/ 119 w 531"/>
                  <a:gd name="T37" fmla="*/ 18 h 86"/>
                  <a:gd name="T38" fmla="*/ 119 w 531"/>
                  <a:gd name="T39" fmla="*/ 18 h 86"/>
                  <a:gd name="T40" fmla="*/ 121 w 531"/>
                  <a:gd name="T41" fmla="*/ 16 h 86"/>
                  <a:gd name="T42" fmla="*/ 122 w 531"/>
                  <a:gd name="T43" fmla="*/ 15 h 86"/>
                  <a:gd name="T44" fmla="*/ 122 w 531"/>
                  <a:gd name="T45" fmla="*/ 11 h 86"/>
                  <a:gd name="T46" fmla="*/ 124 w 531"/>
                  <a:gd name="T47" fmla="*/ 10 h 86"/>
                  <a:gd name="T48" fmla="*/ 125 w 531"/>
                  <a:gd name="T49" fmla="*/ 8 h 86"/>
                  <a:gd name="T50" fmla="*/ 128 w 531"/>
                  <a:gd name="T51" fmla="*/ 7 h 86"/>
                  <a:gd name="T52" fmla="*/ 128 w 531"/>
                  <a:gd name="T53" fmla="*/ 7 h 86"/>
                  <a:gd name="T54" fmla="*/ 131 w 531"/>
                  <a:gd name="T55" fmla="*/ 3 h 86"/>
                  <a:gd name="T56" fmla="*/ 132 w 531"/>
                  <a:gd name="T57" fmla="*/ 2 h 86"/>
                  <a:gd name="T58" fmla="*/ 134 w 531"/>
                  <a:gd name="T59" fmla="*/ 2 h 86"/>
                  <a:gd name="T60" fmla="*/ 136 w 531"/>
                  <a:gd name="T61" fmla="*/ 2 h 86"/>
                  <a:gd name="T62" fmla="*/ 136 w 531"/>
                  <a:gd name="T63" fmla="*/ 2 h 86"/>
                  <a:gd name="T64" fmla="*/ 137 w 531"/>
                  <a:gd name="T65" fmla="*/ 2 h 86"/>
                  <a:gd name="T66" fmla="*/ 141 w 531"/>
                  <a:gd name="T67" fmla="*/ 2 h 86"/>
                  <a:gd name="T68" fmla="*/ 243 w 531"/>
                  <a:gd name="T69" fmla="*/ 2 h 86"/>
                  <a:gd name="T70" fmla="*/ 242 w 531"/>
                  <a:gd name="T71" fmla="*/ 2 h 86"/>
                  <a:gd name="T72" fmla="*/ 243 w 531"/>
                  <a:gd name="T73" fmla="*/ 3 h 86"/>
                  <a:gd name="T74" fmla="*/ 243 w 531"/>
                  <a:gd name="T75" fmla="*/ 8 h 86"/>
                  <a:gd name="T76" fmla="*/ 245 w 531"/>
                  <a:gd name="T77" fmla="*/ 15 h 86"/>
                  <a:gd name="T78" fmla="*/ 245 w 531"/>
                  <a:gd name="T79" fmla="*/ 21 h 86"/>
                  <a:gd name="T80" fmla="*/ 245 w 531"/>
                  <a:gd name="T81" fmla="*/ 30 h 86"/>
                  <a:gd name="T82" fmla="*/ 243 w 531"/>
                  <a:gd name="T83" fmla="*/ 34 h 86"/>
                  <a:gd name="T84" fmla="*/ 242 w 531"/>
                  <a:gd name="T85" fmla="*/ 40 h 86"/>
                  <a:gd name="T86" fmla="*/ 3 w 531"/>
                  <a:gd name="T87" fmla="*/ 41 h 86"/>
                  <a:gd name="T88" fmla="*/ 2 w 531"/>
                  <a:gd name="T89" fmla="*/ 40 h 86"/>
                  <a:gd name="T90" fmla="*/ 2 w 531"/>
                  <a:gd name="T91" fmla="*/ 33 h 86"/>
                  <a:gd name="T92" fmla="*/ 0 w 531"/>
                  <a:gd name="T93" fmla="*/ 28 h 86"/>
                  <a:gd name="T94" fmla="*/ 0 w 531"/>
                  <a:gd name="T95" fmla="*/ 23 h 86"/>
                  <a:gd name="T96" fmla="*/ 0 w 531"/>
                  <a:gd name="T97" fmla="*/ 20 h 86"/>
                  <a:gd name="T98" fmla="*/ 0 w 531"/>
                  <a:gd name="T99" fmla="*/ 15 h 86"/>
                  <a:gd name="T100" fmla="*/ 0 w 531"/>
                  <a:gd name="T101" fmla="*/ 10 h 86"/>
                  <a:gd name="T102" fmla="*/ 3 w 531"/>
                  <a:gd name="T103" fmla="*/ 4 h 86"/>
                  <a:gd name="T104" fmla="*/ 90 w 531"/>
                  <a:gd name="T105" fmla="*/ 0 h 86"/>
                  <a:gd name="T106" fmla="*/ 90 w 531"/>
                  <a:gd name="T107" fmla="*/ 0 h 86"/>
                  <a:gd name="T108" fmla="*/ 90 w 531"/>
                  <a:gd name="T109" fmla="*/ 0 h 86"/>
                  <a:gd name="T110" fmla="*/ 92 w 531"/>
                  <a:gd name="T111" fmla="*/ 2 h 86"/>
                  <a:gd name="T112" fmla="*/ 92 w 531"/>
                  <a:gd name="T113" fmla="*/ 2 h 86"/>
                  <a:gd name="T114" fmla="*/ 92 w 531"/>
                  <a:gd name="T115" fmla="*/ 2 h 86"/>
                  <a:gd name="T116" fmla="*/ 92 w 531"/>
                  <a:gd name="T117" fmla="*/ 2 h 86"/>
                  <a:gd name="T118" fmla="*/ 92 w 531"/>
                  <a:gd name="T119" fmla="*/ 3 h 86"/>
                  <a:gd name="T120" fmla="*/ 92 w 531"/>
                  <a:gd name="T121" fmla="*/ 3 h 8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31" h="86">
                    <a:moveTo>
                      <a:pt x="200" y="7"/>
                    </a:moveTo>
                    <a:lnTo>
                      <a:pt x="200" y="7"/>
                    </a:lnTo>
                    <a:lnTo>
                      <a:pt x="203" y="9"/>
                    </a:lnTo>
                    <a:lnTo>
                      <a:pt x="203" y="14"/>
                    </a:lnTo>
                    <a:lnTo>
                      <a:pt x="207" y="14"/>
                    </a:lnTo>
                    <a:lnTo>
                      <a:pt x="207" y="17"/>
                    </a:lnTo>
                    <a:lnTo>
                      <a:pt x="207" y="21"/>
                    </a:lnTo>
                    <a:lnTo>
                      <a:pt x="210" y="21"/>
                    </a:lnTo>
                    <a:lnTo>
                      <a:pt x="210" y="24"/>
                    </a:lnTo>
                    <a:lnTo>
                      <a:pt x="214" y="28"/>
                    </a:lnTo>
                    <a:lnTo>
                      <a:pt x="219" y="31"/>
                    </a:lnTo>
                    <a:lnTo>
                      <a:pt x="222" y="31"/>
                    </a:lnTo>
                    <a:lnTo>
                      <a:pt x="222" y="34"/>
                    </a:lnTo>
                    <a:lnTo>
                      <a:pt x="226" y="34"/>
                    </a:lnTo>
                    <a:lnTo>
                      <a:pt x="226" y="38"/>
                    </a:lnTo>
                    <a:lnTo>
                      <a:pt x="229" y="38"/>
                    </a:lnTo>
                    <a:lnTo>
                      <a:pt x="233" y="41"/>
                    </a:lnTo>
                    <a:lnTo>
                      <a:pt x="236" y="41"/>
                    </a:lnTo>
                    <a:lnTo>
                      <a:pt x="240" y="41"/>
                    </a:lnTo>
                    <a:lnTo>
                      <a:pt x="243" y="41"/>
                    </a:lnTo>
                    <a:lnTo>
                      <a:pt x="247" y="41"/>
                    </a:lnTo>
                    <a:lnTo>
                      <a:pt x="251" y="41"/>
                    </a:lnTo>
                    <a:lnTo>
                      <a:pt x="254" y="41"/>
                    </a:lnTo>
                    <a:lnTo>
                      <a:pt x="258" y="38"/>
                    </a:lnTo>
                    <a:lnTo>
                      <a:pt x="262" y="34"/>
                    </a:lnTo>
                    <a:lnTo>
                      <a:pt x="262" y="31"/>
                    </a:lnTo>
                    <a:lnTo>
                      <a:pt x="265" y="31"/>
                    </a:lnTo>
                    <a:lnTo>
                      <a:pt x="265" y="28"/>
                    </a:lnTo>
                    <a:lnTo>
                      <a:pt x="265" y="24"/>
                    </a:lnTo>
                    <a:lnTo>
                      <a:pt x="268" y="24"/>
                    </a:lnTo>
                    <a:lnTo>
                      <a:pt x="268" y="21"/>
                    </a:lnTo>
                    <a:lnTo>
                      <a:pt x="272" y="17"/>
                    </a:lnTo>
                    <a:lnTo>
                      <a:pt x="277" y="14"/>
                    </a:lnTo>
                    <a:lnTo>
                      <a:pt x="279" y="9"/>
                    </a:lnTo>
                    <a:lnTo>
                      <a:pt x="284" y="7"/>
                    </a:lnTo>
                    <a:lnTo>
                      <a:pt x="287" y="7"/>
                    </a:lnTo>
                    <a:lnTo>
                      <a:pt x="287" y="4"/>
                    </a:lnTo>
                    <a:lnTo>
                      <a:pt x="291" y="4"/>
                    </a:lnTo>
                    <a:lnTo>
                      <a:pt x="295" y="4"/>
                    </a:lnTo>
                    <a:lnTo>
                      <a:pt x="298" y="4"/>
                    </a:lnTo>
                    <a:lnTo>
                      <a:pt x="302" y="4"/>
                    </a:lnTo>
                    <a:lnTo>
                      <a:pt x="305" y="4"/>
                    </a:lnTo>
                    <a:lnTo>
                      <a:pt x="312" y="4"/>
                    </a:lnTo>
                    <a:lnTo>
                      <a:pt x="527" y="4"/>
                    </a:lnTo>
                    <a:lnTo>
                      <a:pt x="524" y="4"/>
                    </a:lnTo>
                    <a:lnTo>
                      <a:pt x="527" y="4"/>
                    </a:lnTo>
                    <a:lnTo>
                      <a:pt x="527" y="7"/>
                    </a:lnTo>
                    <a:lnTo>
                      <a:pt x="527" y="14"/>
                    </a:lnTo>
                    <a:lnTo>
                      <a:pt x="527" y="17"/>
                    </a:lnTo>
                    <a:lnTo>
                      <a:pt x="527" y="24"/>
                    </a:lnTo>
                    <a:lnTo>
                      <a:pt x="531" y="31"/>
                    </a:lnTo>
                    <a:lnTo>
                      <a:pt x="531" y="38"/>
                    </a:lnTo>
                    <a:lnTo>
                      <a:pt x="531" y="45"/>
                    </a:lnTo>
                    <a:lnTo>
                      <a:pt x="531" y="55"/>
                    </a:lnTo>
                    <a:lnTo>
                      <a:pt x="531" y="62"/>
                    </a:lnTo>
                    <a:lnTo>
                      <a:pt x="531" y="69"/>
                    </a:lnTo>
                    <a:lnTo>
                      <a:pt x="527" y="72"/>
                    </a:lnTo>
                    <a:lnTo>
                      <a:pt x="527" y="79"/>
                    </a:lnTo>
                    <a:lnTo>
                      <a:pt x="524" y="83"/>
                    </a:lnTo>
                    <a:lnTo>
                      <a:pt x="517" y="83"/>
                    </a:lnTo>
                    <a:lnTo>
                      <a:pt x="7" y="86"/>
                    </a:lnTo>
                    <a:lnTo>
                      <a:pt x="4" y="83"/>
                    </a:lnTo>
                    <a:lnTo>
                      <a:pt x="4" y="76"/>
                    </a:lnTo>
                    <a:lnTo>
                      <a:pt x="4" y="69"/>
                    </a:lnTo>
                    <a:lnTo>
                      <a:pt x="0" y="66"/>
                    </a:lnTo>
                    <a:lnTo>
                      <a:pt x="0" y="59"/>
                    </a:lnTo>
                    <a:lnTo>
                      <a:pt x="0" y="55"/>
                    </a:lnTo>
                    <a:lnTo>
                      <a:pt x="0" y="48"/>
                    </a:lnTo>
                    <a:lnTo>
                      <a:pt x="0" y="45"/>
                    </a:lnTo>
                    <a:lnTo>
                      <a:pt x="0" y="41"/>
                    </a:lnTo>
                    <a:lnTo>
                      <a:pt x="0" y="34"/>
                    </a:lnTo>
                    <a:lnTo>
                      <a:pt x="0" y="31"/>
                    </a:lnTo>
                    <a:lnTo>
                      <a:pt x="0" y="24"/>
                    </a:lnTo>
                    <a:lnTo>
                      <a:pt x="0" y="21"/>
                    </a:lnTo>
                    <a:lnTo>
                      <a:pt x="4" y="17"/>
                    </a:lnTo>
                    <a:lnTo>
                      <a:pt x="7" y="9"/>
                    </a:lnTo>
                    <a:lnTo>
                      <a:pt x="11" y="0"/>
                    </a:lnTo>
                    <a:lnTo>
                      <a:pt x="196" y="0"/>
                    </a:lnTo>
                    <a:lnTo>
                      <a:pt x="196" y="4"/>
                    </a:lnTo>
                    <a:lnTo>
                      <a:pt x="200" y="4"/>
                    </a:lnTo>
                    <a:lnTo>
                      <a:pt x="200"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061" name="Freeform 73"/>
              <p:cNvSpPr>
                <a:spLocks/>
              </p:cNvSpPr>
              <p:nvPr/>
            </p:nvSpPr>
            <p:spPr bwMode="auto">
              <a:xfrm>
                <a:off x="1209" y="3606"/>
                <a:ext cx="57" cy="106"/>
              </a:xfrm>
              <a:custGeom>
                <a:avLst/>
                <a:gdLst>
                  <a:gd name="T0" fmla="*/ 0 w 123"/>
                  <a:gd name="T1" fmla="*/ 106 h 226"/>
                  <a:gd name="T2" fmla="*/ 0 w 123"/>
                  <a:gd name="T3" fmla="*/ 0 h 226"/>
                  <a:gd name="T4" fmla="*/ 56 w 123"/>
                  <a:gd name="T5" fmla="*/ 0 h 226"/>
                  <a:gd name="T6" fmla="*/ 56 w 123"/>
                  <a:gd name="T7" fmla="*/ 20 h 226"/>
                  <a:gd name="T8" fmla="*/ 15 w 123"/>
                  <a:gd name="T9" fmla="*/ 20 h 226"/>
                  <a:gd name="T10" fmla="*/ 15 w 123"/>
                  <a:gd name="T11" fmla="*/ 44 h 226"/>
                  <a:gd name="T12" fmla="*/ 52 w 123"/>
                  <a:gd name="T13" fmla="*/ 44 h 226"/>
                  <a:gd name="T14" fmla="*/ 52 w 123"/>
                  <a:gd name="T15" fmla="*/ 61 h 226"/>
                  <a:gd name="T16" fmla="*/ 15 w 123"/>
                  <a:gd name="T17" fmla="*/ 61 h 226"/>
                  <a:gd name="T18" fmla="*/ 15 w 123"/>
                  <a:gd name="T19" fmla="*/ 90 h 226"/>
                  <a:gd name="T20" fmla="*/ 57 w 123"/>
                  <a:gd name="T21" fmla="*/ 90 h 226"/>
                  <a:gd name="T22" fmla="*/ 57 w 123"/>
                  <a:gd name="T23" fmla="*/ 106 h 226"/>
                  <a:gd name="T24" fmla="*/ 0 w 123"/>
                  <a:gd name="T25" fmla="*/ 106 h 22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23" h="226">
                    <a:moveTo>
                      <a:pt x="0" y="226"/>
                    </a:moveTo>
                    <a:lnTo>
                      <a:pt x="0" y="0"/>
                    </a:lnTo>
                    <a:lnTo>
                      <a:pt x="120" y="0"/>
                    </a:lnTo>
                    <a:lnTo>
                      <a:pt x="120" y="43"/>
                    </a:lnTo>
                    <a:lnTo>
                      <a:pt x="33" y="43"/>
                    </a:lnTo>
                    <a:lnTo>
                      <a:pt x="33" y="94"/>
                    </a:lnTo>
                    <a:lnTo>
                      <a:pt x="113" y="94"/>
                    </a:lnTo>
                    <a:lnTo>
                      <a:pt x="113" y="129"/>
                    </a:lnTo>
                    <a:lnTo>
                      <a:pt x="33" y="129"/>
                    </a:lnTo>
                    <a:lnTo>
                      <a:pt x="33" y="192"/>
                    </a:lnTo>
                    <a:lnTo>
                      <a:pt x="123" y="192"/>
                    </a:lnTo>
                    <a:lnTo>
                      <a:pt x="123" y="226"/>
                    </a:lnTo>
                    <a:lnTo>
                      <a:pt x="0" y="2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062" name="Freeform 74"/>
              <p:cNvSpPr>
                <a:spLocks/>
              </p:cNvSpPr>
              <p:nvPr/>
            </p:nvSpPr>
            <p:spPr bwMode="auto">
              <a:xfrm>
                <a:off x="1135" y="3606"/>
                <a:ext cx="65" cy="106"/>
              </a:xfrm>
              <a:custGeom>
                <a:avLst/>
                <a:gdLst>
                  <a:gd name="T0" fmla="*/ 24 w 141"/>
                  <a:gd name="T1" fmla="*/ 106 h 226"/>
                  <a:gd name="T2" fmla="*/ 0 w 141"/>
                  <a:gd name="T3" fmla="*/ 0 h 226"/>
                  <a:gd name="T4" fmla="*/ 16 w 141"/>
                  <a:gd name="T5" fmla="*/ 0 h 226"/>
                  <a:gd name="T6" fmla="*/ 32 w 141"/>
                  <a:gd name="T7" fmla="*/ 79 h 226"/>
                  <a:gd name="T8" fmla="*/ 48 w 141"/>
                  <a:gd name="T9" fmla="*/ 0 h 226"/>
                  <a:gd name="T10" fmla="*/ 65 w 141"/>
                  <a:gd name="T11" fmla="*/ 0 h 226"/>
                  <a:gd name="T12" fmla="*/ 38 w 141"/>
                  <a:gd name="T13" fmla="*/ 106 h 226"/>
                  <a:gd name="T14" fmla="*/ 24 w 141"/>
                  <a:gd name="T15" fmla="*/ 106 h 22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1" h="226">
                    <a:moveTo>
                      <a:pt x="53" y="226"/>
                    </a:moveTo>
                    <a:lnTo>
                      <a:pt x="0" y="0"/>
                    </a:lnTo>
                    <a:lnTo>
                      <a:pt x="35" y="0"/>
                    </a:lnTo>
                    <a:lnTo>
                      <a:pt x="69" y="168"/>
                    </a:lnTo>
                    <a:lnTo>
                      <a:pt x="104" y="0"/>
                    </a:lnTo>
                    <a:lnTo>
                      <a:pt x="141" y="0"/>
                    </a:lnTo>
                    <a:lnTo>
                      <a:pt x="83" y="226"/>
                    </a:lnTo>
                    <a:lnTo>
                      <a:pt x="53" y="2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063" name="Rectangle 75"/>
              <p:cNvSpPr>
                <a:spLocks noChangeArrowheads="1"/>
              </p:cNvSpPr>
              <p:nvPr/>
            </p:nvSpPr>
            <p:spPr bwMode="auto">
              <a:xfrm>
                <a:off x="1110" y="3606"/>
                <a:ext cx="17" cy="10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AU" dirty="0">
                  <a:latin typeface="Montserrat" panose="00000500000000000000" pitchFamily="50" charset="0"/>
                </a:endParaRPr>
              </a:p>
            </p:txBody>
          </p:sp>
          <p:sp>
            <p:nvSpPr>
              <p:cNvPr id="44064" name="Freeform 76"/>
              <p:cNvSpPr>
                <a:spLocks/>
              </p:cNvSpPr>
              <p:nvPr/>
            </p:nvSpPr>
            <p:spPr bwMode="auto">
              <a:xfrm>
                <a:off x="1037" y="3606"/>
                <a:ext cx="62" cy="112"/>
              </a:xfrm>
              <a:custGeom>
                <a:avLst/>
                <a:gdLst>
                  <a:gd name="T0" fmla="*/ 17 w 134"/>
                  <a:gd name="T1" fmla="*/ 76 h 237"/>
                  <a:gd name="T2" fmla="*/ 19 w 134"/>
                  <a:gd name="T3" fmla="*/ 85 h 237"/>
                  <a:gd name="T4" fmla="*/ 25 w 134"/>
                  <a:gd name="T5" fmla="*/ 91 h 237"/>
                  <a:gd name="T6" fmla="*/ 34 w 134"/>
                  <a:gd name="T7" fmla="*/ 92 h 237"/>
                  <a:gd name="T8" fmla="*/ 43 w 134"/>
                  <a:gd name="T9" fmla="*/ 91 h 237"/>
                  <a:gd name="T10" fmla="*/ 47 w 134"/>
                  <a:gd name="T11" fmla="*/ 85 h 237"/>
                  <a:gd name="T12" fmla="*/ 47 w 134"/>
                  <a:gd name="T13" fmla="*/ 79 h 237"/>
                  <a:gd name="T14" fmla="*/ 43 w 134"/>
                  <a:gd name="T15" fmla="*/ 67 h 237"/>
                  <a:gd name="T16" fmla="*/ 32 w 134"/>
                  <a:gd name="T17" fmla="*/ 62 h 237"/>
                  <a:gd name="T18" fmla="*/ 17 w 134"/>
                  <a:gd name="T19" fmla="*/ 59 h 237"/>
                  <a:gd name="T20" fmla="*/ 6 w 134"/>
                  <a:gd name="T21" fmla="*/ 51 h 237"/>
                  <a:gd name="T22" fmla="*/ 2 w 134"/>
                  <a:gd name="T23" fmla="*/ 28 h 237"/>
                  <a:gd name="T24" fmla="*/ 3 w 134"/>
                  <a:gd name="T25" fmla="*/ 24 h 237"/>
                  <a:gd name="T26" fmla="*/ 6 w 134"/>
                  <a:gd name="T27" fmla="*/ 15 h 237"/>
                  <a:gd name="T28" fmla="*/ 10 w 134"/>
                  <a:gd name="T29" fmla="*/ 7 h 237"/>
                  <a:gd name="T30" fmla="*/ 15 w 134"/>
                  <a:gd name="T31" fmla="*/ 3 h 237"/>
                  <a:gd name="T32" fmla="*/ 24 w 134"/>
                  <a:gd name="T33" fmla="*/ 0 h 237"/>
                  <a:gd name="T34" fmla="*/ 32 w 134"/>
                  <a:gd name="T35" fmla="*/ 0 h 237"/>
                  <a:gd name="T36" fmla="*/ 40 w 134"/>
                  <a:gd name="T37" fmla="*/ 0 h 237"/>
                  <a:gd name="T38" fmla="*/ 49 w 134"/>
                  <a:gd name="T39" fmla="*/ 6 h 237"/>
                  <a:gd name="T40" fmla="*/ 56 w 134"/>
                  <a:gd name="T41" fmla="*/ 11 h 237"/>
                  <a:gd name="T42" fmla="*/ 59 w 134"/>
                  <a:gd name="T43" fmla="*/ 22 h 237"/>
                  <a:gd name="T44" fmla="*/ 61 w 134"/>
                  <a:gd name="T45" fmla="*/ 30 h 237"/>
                  <a:gd name="T46" fmla="*/ 46 w 134"/>
                  <a:gd name="T47" fmla="*/ 33 h 237"/>
                  <a:gd name="T48" fmla="*/ 43 w 134"/>
                  <a:gd name="T49" fmla="*/ 26 h 237"/>
                  <a:gd name="T50" fmla="*/ 38 w 134"/>
                  <a:gd name="T51" fmla="*/ 20 h 237"/>
                  <a:gd name="T52" fmla="*/ 31 w 134"/>
                  <a:gd name="T53" fmla="*/ 18 h 237"/>
                  <a:gd name="T54" fmla="*/ 24 w 134"/>
                  <a:gd name="T55" fmla="*/ 18 h 237"/>
                  <a:gd name="T56" fmla="*/ 19 w 134"/>
                  <a:gd name="T57" fmla="*/ 24 h 237"/>
                  <a:gd name="T58" fmla="*/ 17 w 134"/>
                  <a:gd name="T59" fmla="*/ 26 h 237"/>
                  <a:gd name="T60" fmla="*/ 17 w 134"/>
                  <a:gd name="T61" fmla="*/ 30 h 237"/>
                  <a:gd name="T62" fmla="*/ 17 w 134"/>
                  <a:gd name="T63" fmla="*/ 33 h 237"/>
                  <a:gd name="T64" fmla="*/ 19 w 134"/>
                  <a:gd name="T65" fmla="*/ 36 h 237"/>
                  <a:gd name="T66" fmla="*/ 20 w 134"/>
                  <a:gd name="T67" fmla="*/ 40 h 237"/>
                  <a:gd name="T68" fmla="*/ 27 w 134"/>
                  <a:gd name="T69" fmla="*/ 42 h 237"/>
                  <a:gd name="T70" fmla="*/ 32 w 134"/>
                  <a:gd name="T71" fmla="*/ 43 h 237"/>
                  <a:gd name="T72" fmla="*/ 43 w 134"/>
                  <a:gd name="T73" fmla="*/ 46 h 237"/>
                  <a:gd name="T74" fmla="*/ 50 w 134"/>
                  <a:gd name="T75" fmla="*/ 50 h 237"/>
                  <a:gd name="T76" fmla="*/ 57 w 134"/>
                  <a:gd name="T77" fmla="*/ 54 h 237"/>
                  <a:gd name="T78" fmla="*/ 62 w 134"/>
                  <a:gd name="T79" fmla="*/ 62 h 237"/>
                  <a:gd name="T80" fmla="*/ 62 w 134"/>
                  <a:gd name="T81" fmla="*/ 74 h 237"/>
                  <a:gd name="T82" fmla="*/ 62 w 134"/>
                  <a:gd name="T83" fmla="*/ 83 h 237"/>
                  <a:gd name="T84" fmla="*/ 61 w 134"/>
                  <a:gd name="T85" fmla="*/ 91 h 237"/>
                  <a:gd name="T86" fmla="*/ 56 w 134"/>
                  <a:gd name="T87" fmla="*/ 101 h 237"/>
                  <a:gd name="T88" fmla="*/ 49 w 134"/>
                  <a:gd name="T89" fmla="*/ 107 h 237"/>
                  <a:gd name="T90" fmla="*/ 37 w 134"/>
                  <a:gd name="T91" fmla="*/ 110 h 237"/>
                  <a:gd name="T92" fmla="*/ 29 w 134"/>
                  <a:gd name="T93" fmla="*/ 112 h 237"/>
                  <a:gd name="T94" fmla="*/ 22 w 134"/>
                  <a:gd name="T95" fmla="*/ 110 h 237"/>
                  <a:gd name="T96" fmla="*/ 13 w 134"/>
                  <a:gd name="T97" fmla="*/ 105 h 237"/>
                  <a:gd name="T98" fmla="*/ 8 w 134"/>
                  <a:gd name="T99" fmla="*/ 99 h 237"/>
                  <a:gd name="T100" fmla="*/ 3 w 134"/>
                  <a:gd name="T101" fmla="*/ 91 h 237"/>
                  <a:gd name="T102" fmla="*/ 0 w 134"/>
                  <a:gd name="T103" fmla="*/ 76 h 23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34" h="237">
                    <a:moveTo>
                      <a:pt x="0" y="161"/>
                    </a:moveTo>
                    <a:lnTo>
                      <a:pt x="36" y="161"/>
                    </a:lnTo>
                    <a:lnTo>
                      <a:pt x="36" y="163"/>
                    </a:lnTo>
                    <a:lnTo>
                      <a:pt x="36" y="175"/>
                    </a:lnTo>
                    <a:lnTo>
                      <a:pt x="41" y="180"/>
                    </a:lnTo>
                    <a:lnTo>
                      <a:pt x="44" y="187"/>
                    </a:lnTo>
                    <a:lnTo>
                      <a:pt x="48" y="192"/>
                    </a:lnTo>
                    <a:lnTo>
                      <a:pt x="55" y="192"/>
                    </a:lnTo>
                    <a:lnTo>
                      <a:pt x="62" y="195"/>
                    </a:lnTo>
                    <a:lnTo>
                      <a:pt x="66" y="195"/>
                    </a:lnTo>
                    <a:lnTo>
                      <a:pt x="73" y="195"/>
                    </a:lnTo>
                    <a:lnTo>
                      <a:pt x="80" y="195"/>
                    </a:lnTo>
                    <a:lnTo>
                      <a:pt x="87" y="192"/>
                    </a:lnTo>
                    <a:lnTo>
                      <a:pt x="92" y="192"/>
                    </a:lnTo>
                    <a:lnTo>
                      <a:pt x="94" y="187"/>
                    </a:lnTo>
                    <a:lnTo>
                      <a:pt x="99" y="185"/>
                    </a:lnTo>
                    <a:lnTo>
                      <a:pt x="101" y="180"/>
                    </a:lnTo>
                    <a:lnTo>
                      <a:pt x="101" y="170"/>
                    </a:lnTo>
                    <a:lnTo>
                      <a:pt x="101" y="168"/>
                    </a:lnTo>
                    <a:lnTo>
                      <a:pt x="101" y="156"/>
                    </a:lnTo>
                    <a:lnTo>
                      <a:pt x="99" y="149"/>
                    </a:lnTo>
                    <a:lnTo>
                      <a:pt x="92" y="142"/>
                    </a:lnTo>
                    <a:lnTo>
                      <a:pt x="83" y="139"/>
                    </a:lnTo>
                    <a:lnTo>
                      <a:pt x="76" y="136"/>
                    </a:lnTo>
                    <a:lnTo>
                      <a:pt x="69" y="132"/>
                    </a:lnTo>
                    <a:lnTo>
                      <a:pt x="58" y="132"/>
                    </a:lnTo>
                    <a:lnTo>
                      <a:pt x="48" y="129"/>
                    </a:lnTo>
                    <a:lnTo>
                      <a:pt x="36" y="125"/>
                    </a:lnTo>
                    <a:lnTo>
                      <a:pt x="29" y="122"/>
                    </a:lnTo>
                    <a:lnTo>
                      <a:pt x="22" y="115"/>
                    </a:lnTo>
                    <a:lnTo>
                      <a:pt x="14" y="108"/>
                    </a:lnTo>
                    <a:lnTo>
                      <a:pt x="11" y="98"/>
                    </a:lnTo>
                    <a:lnTo>
                      <a:pt x="7" y="84"/>
                    </a:lnTo>
                    <a:lnTo>
                      <a:pt x="4" y="60"/>
                    </a:lnTo>
                    <a:lnTo>
                      <a:pt x="4" y="56"/>
                    </a:lnTo>
                    <a:lnTo>
                      <a:pt x="7" y="50"/>
                    </a:lnTo>
                    <a:lnTo>
                      <a:pt x="7" y="43"/>
                    </a:lnTo>
                    <a:lnTo>
                      <a:pt x="11" y="36"/>
                    </a:lnTo>
                    <a:lnTo>
                      <a:pt x="14" y="31"/>
                    </a:lnTo>
                    <a:lnTo>
                      <a:pt x="14" y="24"/>
                    </a:lnTo>
                    <a:lnTo>
                      <a:pt x="18" y="22"/>
                    </a:lnTo>
                    <a:lnTo>
                      <a:pt x="22" y="14"/>
                    </a:lnTo>
                    <a:lnTo>
                      <a:pt x="25" y="12"/>
                    </a:lnTo>
                    <a:lnTo>
                      <a:pt x="29" y="7"/>
                    </a:lnTo>
                    <a:lnTo>
                      <a:pt x="32" y="7"/>
                    </a:lnTo>
                    <a:lnTo>
                      <a:pt x="41" y="5"/>
                    </a:lnTo>
                    <a:lnTo>
                      <a:pt x="44" y="0"/>
                    </a:lnTo>
                    <a:lnTo>
                      <a:pt x="51" y="0"/>
                    </a:lnTo>
                    <a:lnTo>
                      <a:pt x="58" y="0"/>
                    </a:lnTo>
                    <a:lnTo>
                      <a:pt x="69" y="0"/>
                    </a:lnTo>
                    <a:lnTo>
                      <a:pt x="73" y="0"/>
                    </a:lnTo>
                    <a:lnTo>
                      <a:pt x="80" y="0"/>
                    </a:lnTo>
                    <a:lnTo>
                      <a:pt x="87" y="0"/>
                    </a:lnTo>
                    <a:lnTo>
                      <a:pt x="94" y="5"/>
                    </a:lnTo>
                    <a:lnTo>
                      <a:pt x="101" y="7"/>
                    </a:lnTo>
                    <a:lnTo>
                      <a:pt x="106" y="12"/>
                    </a:lnTo>
                    <a:lnTo>
                      <a:pt x="113" y="19"/>
                    </a:lnTo>
                    <a:lnTo>
                      <a:pt x="117" y="22"/>
                    </a:lnTo>
                    <a:lnTo>
                      <a:pt x="120" y="24"/>
                    </a:lnTo>
                    <a:lnTo>
                      <a:pt x="124" y="31"/>
                    </a:lnTo>
                    <a:lnTo>
                      <a:pt x="127" y="39"/>
                    </a:lnTo>
                    <a:lnTo>
                      <a:pt x="127" y="46"/>
                    </a:lnTo>
                    <a:lnTo>
                      <a:pt x="131" y="50"/>
                    </a:lnTo>
                    <a:lnTo>
                      <a:pt x="131" y="56"/>
                    </a:lnTo>
                    <a:lnTo>
                      <a:pt x="131" y="63"/>
                    </a:lnTo>
                    <a:lnTo>
                      <a:pt x="134" y="70"/>
                    </a:lnTo>
                    <a:lnTo>
                      <a:pt x="99" y="70"/>
                    </a:lnTo>
                    <a:lnTo>
                      <a:pt x="99" y="67"/>
                    </a:lnTo>
                    <a:lnTo>
                      <a:pt x="99" y="60"/>
                    </a:lnTo>
                    <a:lnTo>
                      <a:pt x="94" y="56"/>
                    </a:lnTo>
                    <a:lnTo>
                      <a:pt x="92" y="50"/>
                    </a:lnTo>
                    <a:lnTo>
                      <a:pt x="87" y="46"/>
                    </a:lnTo>
                    <a:lnTo>
                      <a:pt x="83" y="43"/>
                    </a:lnTo>
                    <a:lnTo>
                      <a:pt x="76" y="39"/>
                    </a:lnTo>
                    <a:lnTo>
                      <a:pt x="73" y="39"/>
                    </a:lnTo>
                    <a:lnTo>
                      <a:pt x="66" y="39"/>
                    </a:lnTo>
                    <a:lnTo>
                      <a:pt x="62" y="39"/>
                    </a:lnTo>
                    <a:lnTo>
                      <a:pt x="55" y="39"/>
                    </a:lnTo>
                    <a:lnTo>
                      <a:pt x="51" y="39"/>
                    </a:lnTo>
                    <a:lnTo>
                      <a:pt x="48" y="43"/>
                    </a:lnTo>
                    <a:lnTo>
                      <a:pt x="44" y="46"/>
                    </a:lnTo>
                    <a:lnTo>
                      <a:pt x="41" y="50"/>
                    </a:lnTo>
                    <a:lnTo>
                      <a:pt x="36" y="56"/>
                    </a:lnTo>
                    <a:lnTo>
                      <a:pt x="36" y="60"/>
                    </a:lnTo>
                    <a:lnTo>
                      <a:pt x="36" y="63"/>
                    </a:lnTo>
                    <a:lnTo>
                      <a:pt x="36" y="67"/>
                    </a:lnTo>
                    <a:lnTo>
                      <a:pt x="36" y="70"/>
                    </a:lnTo>
                    <a:lnTo>
                      <a:pt x="36" y="74"/>
                    </a:lnTo>
                    <a:lnTo>
                      <a:pt x="41" y="77"/>
                    </a:lnTo>
                    <a:lnTo>
                      <a:pt x="41" y="81"/>
                    </a:lnTo>
                    <a:lnTo>
                      <a:pt x="44" y="81"/>
                    </a:lnTo>
                    <a:lnTo>
                      <a:pt x="44" y="84"/>
                    </a:lnTo>
                    <a:lnTo>
                      <a:pt x="48" y="84"/>
                    </a:lnTo>
                    <a:lnTo>
                      <a:pt x="51" y="88"/>
                    </a:lnTo>
                    <a:lnTo>
                      <a:pt x="58" y="88"/>
                    </a:lnTo>
                    <a:lnTo>
                      <a:pt x="62" y="91"/>
                    </a:lnTo>
                    <a:lnTo>
                      <a:pt x="69" y="91"/>
                    </a:lnTo>
                    <a:lnTo>
                      <a:pt x="76" y="94"/>
                    </a:lnTo>
                    <a:lnTo>
                      <a:pt x="83" y="94"/>
                    </a:lnTo>
                    <a:lnTo>
                      <a:pt x="92" y="98"/>
                    </a:lnTo>
                    <a:lnTo>
                      <a:pt x="99" y="101"/>
                    </a:lnTo>
                    <a:lnTo>
                      <a:pt x="101" y="101"/>
                    </a:lnTo>
                    <a:lnTo>
                      <a:pt x="108" y="105"/>
                    </a:lnTo>
                    <a:lnTo>
                      <a:pt x="113" y="108"/>
                    </a:lnTo>
                    <a:lnTo>
                      <a:pt x="120" y="112"/>
                    </a:lnTo>
                    <a:lnTo>
                      <a:pt x="124" y="115"/>
                    </a:lnTo>
                    <a:lnTo>
                      <a:pt x="127" y="122"/>
                    </a:lnTo>
                    <a:lnTo>
                      <a:pt x="131" y="125"/>
                    </a:lnTo>
                    <a:lnTo>
                      <a:pt x="134" y="132"/>
                    </a:lnTo>
                    <a:lnTo>
                      <a:pt x="134" y="142"/>
                    </a:lnTo>
                    <a:lnTo>
                      <a:pt x="134" y="156"/>
                    </a:lnTo>
                    <a:lnTo>
                      <a:pt x="134" y="161"/>
                    </a:lnTo>
                    <a:lnTo>
                      <a:pt x="134" y="168"/>
                    </a:lnTo>
                    <a:lnTo>
                      <a:pt x="134" y="175"/>
                    </a:lnTo>
                    <a:lnTo>
                      <a:pt x="134" y="180"/>
                    </a:lnTo>
                    <a:lnTo>
                      <a:pt x="134" y="187"/>
                    </a:lnTo>
                    <a:lnTo>
                      <a:pt x="131" y="192"/>
                    </a:lnTo>
                    <a:lnTo>
                      <a:pt x="127" y="199"/>
                    </a:lnTo>
                    <a:lnTo>
                      <a:pt x="127" y="206"/>
                    </a:lnTo>
                    <a:lnTo>
                      <a:pt x="120" y="213"/>
                    </a:lnTo>
                    <a:lnTo>
                      <a:pt x="117" y="216"/>
                    </a:lnTo>
                    <a:lnTo>
                      <a:pt x="113" y="223"/>
                    </a:lnTo>
                    <a:lnTo>
                      <a:pt x="106" y="226"/>
                    </a:lnTo>
                    <a:lnTo>
                      <a:pt x="99" y="230"/>
                    </a:lnTo>
                    <a:lnTo>
                      <a:pt x="92" y="233"/>
                    </a:lnTo>
                    <a:lnTo>
                      <a:pt x="80" y="233"/>
                    </a:lnTo>
                    <a:lnTo>
                      <a:pt x="66" y="237"/>
                    </a:lnTo>
                    <a:lnTo>
                      <a:pt x="62" y="237"/>
                    </a:lnTo>
                    <a:lnTo>
                      <a:pt x="58" y="237"/>
                    </a:lnTo>
                    <a:lnTo>
                      <a:pt x="51" y="233"/>
                    </a:lnTo>
                    <a:lnTo>
                      <a:pt x="48" y="233"/>
                    </a:lnTo>
                    <a:lnTo>
                      <a:pt x="41" y="230"/>
                    </a:lnTo>
                    <a:lnTo>
                      <a:pt x="36" y="226"/>
                    </a:lnTo>
                    <a:lnTo>
                      <a:pt x="29" y="223"/>
                    </a:lnTo>
                    <a:lnTo>
                      <a:pt x="25" y="219"/>
                    </a:lnTo>
                    <a:lnTo>
                      <a:pt x="22" y="216"/>
                    </a:lnTo>
                    <a:lnTo>
                      <a:pt x="18" y="209"/>
                    </a:lnTo>
                    <a:lnTo>
                      <a:pt x="14" y="206"/>
                    </a:lnTo>
                    <a:lnTo>
                      <a:pt x="11" y="199"/>
                    </a:lnTo>
                    <a:lnTo>
                      <a:pt x="7" y="192"/>
                    </a:lnTo>
                    <a:lnTo>
                      <a:pt x="4" y="185"/>
                    </a:lnTo>
                    <a:lnTo>
                      <a:pt x="4" y="175"/>
                    </a:lnTo>
                    <a:lnTo>
                      <a:pt x="0" y="1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065" name="Freeform 77"/>
              <p:cNvSpPr>
                <a:spLocks/>
              </p:cNvSpPr>
              <p:nvPr/>
            </p:nvSpPr>
            <p:spPr bwMode="auto">
              <a:xfrm>
                <a:off x="958" y="3606"/>
                <a:ext cx="74" cy="112"/>
              </a:xfrm>
              <a:custGeom>
                <a:avLst/>
                <a:gdLst>
                  <a:gd name="T0" fmla="*/ 0 w 159"/>
                  <a:gd name="T1" fmla="*/ 59 h 237"/>
                  <a:gd name="T2" fmla="*/ 0 w 159"/>
                  <a:gd name="T3" fmla="*/ 53 h 237"/>
                  <a:gd name="T4" fmla="*/ 2 w 159"/>
                  <a:gd name="T5" fmla="*/ 42 h 237"/>
                  <a:gd name="T6" fmla="*/ 3 w 159"/>
                  <a:gd name="T7" fmla="*/ 30 h 237"/>
                  <a:gd name="T8" fmla="*/ 7 w 159"/>
                  <a:gd name="T9" fmla="*/ 20 h 237"/>
                  <a:gd name="T10" fmla="*/ 12 w 159"/>
                  <a:gd name="T11" fmla="*/ 11 h 237"/>
                  <a:gd name="T12" fmla="*/ 18 w 159"/>
                  <a:gd name="T13" fmla="*/ 6 h 237"/>
                  <a:gd name="T14" fmla="*/ 26 w 159"/>
                  <a:gd name="T15" fmla="*/ 2 h 237"/>
                  <a:gd name="T16" fmla="*/ 37 w 159"/>
                  <a:gd name="T17" fmla="*/ 0 h 237"/>
                  <a:gd name="T18" fmla="*/ 39 w 159"/>
                  <a:gd name="T19" fmla="*/ 0 h 237"/>
                  <a:gd name="T20" fmla="*/ 46 w 159"/>
                  <a:gd name="T21" fmla="*/ 2 h 237"/>
                  <a:gd name="T22" fmla="*/ 53 w 159"/>
                  <a:gd name="T23" fmla="*/ 6 h 237"/>
                  <a:gd name="T24" fmla="*/ 59 w 159"/>
                  <a:gd name="T25" fmla="*/ 10 h 237"/>
                  <a:gd name="T26" fmla="*/ 64 w 159"/>
                  <a:gd name="T27" fmla="*/ 17 h 237"/>
                  <a:gd name="T28" fmla="*/ 70 w 159"/>
                  <a:gd name="T29" fmla="*/ 25 h 237"/>
                  <a:gd name="T30" fmla="*/ 73 w 159"/>
                  <a:gd name="T31" fmla="*/ 36 h 237"/>
                  <a:gd name="T32" fmla="*/ 74 w 159"/>
                  <a:gd name="T33" fmla="*/ 48 h 237"/>
                  <a:gd name="T34" fmla="*/ 74 w 159"/>
                  <a:gd name="T35" fmla="*/ 58 h 237"/>
                  <a:gd name="T36" fmla="*/ 74 w 159"/>
                  <a:gd name="T37" fmla="*/ 64 h 237"/>
                  <a:gd name="T38" fmla="*/ 73 w 159"/>
                  <a:gd name="T39" fmla="*/ 74 h 237"/>
                  <a:gd name="T40" fmla="*/ 70 w 159"/>
                  <a:gd name="T41" fmla="*/ 84 h 237"/>
                  <a:gd name="T42" fmla="*/ 66 w 159"/>
                  <a:gd name="T43" fmla="*/ 91 h 237"/>
                  <a:gd name="T44" fmla="*/ 61 w 159"/>
                  <a:gd name="T45" fmla="*/ 99 h 237"/>
                  <a:gd name="T46" fmla="*/ 54 w 159"/>
                  <a:gd name="T47" fmla="*/ 105 h 237"/>
                  <a:gd name="T48" fmla="*/ 47 w 159"/>
                  <a:gd name="T49" fmla="*/ 109 h 237"/>
                  <a:gd name="T50" fmla="*/ 35 w 159"/>
                  <a:gd name="T51" fmla="*/ 112 h 237"/>
                  <a:gd name="T52" fmla="*/ 34 w 159"/>
                  <a:gd name="T53" fmla="*/ 112 h 237"/>
                  <a:gd name="T54" fmla="*/ 26 w 159"/>
                  <a:gd name="T55" fmla="*/ 109 h 237"/>
                  <a:gd name="T56" fmla="*/ 17 w 159"/>
                  <a:gd name="T57" fmla="*/ 103 h 237"/>
                  <a:gd name="T58" fmla="*/ 12 w 159"/>
                  <a:gd name="T59" fmla="*/ 99 h 237"/>
                  <a:gd name="T60" fmla="*/ 7 w 159"/>
                  <a:gd name="T61" fmla="*/ 91 h 237"/>
                  <a:gd name="T62" fmla="*/ 3 w 159"/>
                  <a:gd name="T63" fmla="*/ 83 h 237"/>
                  <a:gd name="T64" fmla="*/ 2 w 159"/>
                  <a:gd name="T65" fmla="*/ 74 h 237"/>
                  <a:gd name="T66" fmla="*/ 0 w 159"/>
                  <a:gd name="T67" fmla="*/ 66 h 2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59" h="237">
                    <a:moveTo>
                      <a:pt x="0" y="125"/>
                    </a:moveTo>
                    <a:lnTo>
                      <a:pt x="0" y="125"/>
                    </a:lnTo>
                    <a:lnTo>
                      <a:pt x="0" y="122"/>
                    </a:lnTo>
                    <a:lnTo>
                      <a:pt x="0" y="112"/>
                    </a:lnTo>
                    <a:lnTo>
                      <a:pt x="0" y="98"/>
                    </a:lnTo>
                    <a:lnTo>
                      <a:pt x="4" y="88"/>
                    </a:lnTo>
                    <a:lnTo>
                      <a:pt x="4" y="74"/>
                    </a:lnTo>
                    <a:lnTo>
                      <a:pt x="7" y="63"/>
                    </a:lnTo>
                    <a:lnTo>
                      <a:pt x="11" y="53"/>
                    </a:lnTo>
                    <a:lnTo>
                      <a:pt x="15" y="43"/>
                    </a:lnTo>
                    <a:lnTo>
                      <a:pt x="22" y="36"/>
                    </a:lnTo>
                    <a:lnTo>
                      <a:pt x="25" y="24"/>
                    </a:lnTo>
                    <a:lnTo>
                      <a:pt x="32" y="19"/>
                    </a:lnTo>
                    <a:lnTo>
                      <a:pt x="39" y="12"/>
                    </a:lnTo>
                    <a:lnTo>
                      <a:pt x="48" y="7"/>
                    </a:lnTo>
                    <a:lnTo>
                      <a:pt x="55" y="5"/>
                    </a:lnTo>
                    <a:lnTo>
                      <a:pt x="65" y="0"/>
                    </a:lnTo>
                    <a:lnTo>
                      <a:pt x="80" y="0"/>
                    </a:lnTo>
                    <a:lnTo>
                      <a:pt x="83" y="0"/>
                    </a:lnTo>
                    <a:lnTo>
                      <a:pt x="92" y="0"/>
                    </a:lnTo>
                    <a:lnTo>
                      <a:pt x="99" y="5"/>
                    </a:lnTo>
                    <a:lnTo>
                      <a:pt x="106" y="5"/>
                    </a:lnTo>
                    <a:lnTo>
                      <a:pt x="113" y="12"/>
                    </a:lnTo>
                    <a:lnTo>
                      <a:pt x="120" y="14"/>
                    </a:lnTo>
                    <a:lnTo>
                      <a:pt x="127" y="22"/>
                    </a:lnTo>
                    <a:lnTo>
                      <a:pt x="134" y="29"/>
                    </a:lnTo>
                    <a:lnTo>
                      <a:pt x="138" y="36"/>
                    </a:lnTo>
                    <a:lnTo>
                      <a:pt x="145" y="46"/>
                    </a:lnTo>
                    <a:lnTo>
                      <a:pt x="150" y="53"/>
                    </a:lnTo>
                    <a:lnTo>
                      <a:pt x="152" y="63"/>
                    </a:lnTo>
                    <a:lnTo>
                      <a:pt x="157" y="77"/>
                    </a:lnTo>
                    <a:lnTo>
                      <a:pt x="159" y="88"/>
                    </a:lnTo>
                    <a:lnTo>
                      <a:pt x="159" y="101"/>
                    </a:lnTo>
                    <a:lnTo>
                      <a:pt x="159" y="122"/>
                    </a:lnTo>
                    <a:lnTo>
                      <a:pt x="159" y="129"/>
                    </a:lnTo>
                    <a:lnTo>
                      <a:pt x="159" y="136"/>
                    </a:lnTo>
                    <a:lnTo>
                      <a:pt x="157" y="146"/>
                    </a:lnTo>
                    <a:lnTo>
                      <a:pt x="157" y="156"/>
                    </a:lnTo>
                    <a:lnTo>
                      <a:pt x="152" y="168"/>
                    </a:lnTo>
                    <a:lnTo>
                      <a:pt x="150" y="178"/>
                    </a:lnTo>
                    <a:lnTo>
                      <a:pt x="145" y="185"/>
                    </a:lnTo>
                    <a:lnTo>
                      <a:pt x="142" y="192"/>
                    </a:lnTo>
                    <a:lnTo>
                      <a:pt x="138" y="202"/>
                    </a:lnTo>
                    <a:lnTo>
                      <a:pt x="131" y="209"/>
                    </a:lnTo>
                    <a:lnTo>
                      <a:pt x="124" y="216"/>
                    </a:lnTo>
                    <a:lnTo>
                      <a:pt x="117" y="223"/>
                    </a:lnTo>
                    <a:lnTo>
                      <a:pt x="109" y="226"/>
                    </a:lnTo>
                    <a:lnTo>
                      <a:pt x="102" y="230"/>
                    </a:lnTo>
                    <a:lnTo>
                      <a:pt x="94" y="233"/>
                    </a:lnTo>
                    <a:lnTo>
                      <a:pt x="76" y="237"/>
                    </a:lnTo>
                    <a:lnTo>
                      <a:pt x="73" y="237"/>
                    </a:lnTo>
                    <a:lnTo>
                      <a:pt x="62" y="233"/>
                    </a:lnTo>
                    <a:lnTo>
                      <a:pt x="55" y="230"/>
                    </a:lnTo>
                    <a:lnTo>
                      <a:pt x="44" y="226"/>
                    </a:lnTo>
                    <a:lnTo>
                      <a:pt x="37" y="219"/>
                    </a:lnTo>
                    <a:lnTo>
                      <a:pt x="32" y="216"/>
                    </a:lnTo>
                    <a:lnTo>
                      <a:pt x="25" y="209"/>
                    </a:lnTo>
                    <a:lnTo>
                      <a:pt x="22" y="199"/>
                    </a:lnTo>
                    <a:lnTo>
                      <a:pt x="15" y="192"/>
                    </a:lnTo>
                    <a:lnTo>
                      <a:pt x="11" y="185"/>
                    </a:lnTo>
                    <a:lnTo>
                      <a:pt x="7" y="175"/>
                    </a:lnTo>
                    <a:lnTo>
                      <a:pt x="7" y="168"/>
                    </a:lnTo>
                    <a:lnTo>
                      <a:pt x="4" y="156"/>
                    </a:lnTo>
                    <a:lnTo>
                      <a:pt x="4" y="146"/>
                    </a:lnTo>
                    <a:lnTo>
                      <a:pt x="0" y="139"/>
                    </a:lnTo>
                    <a:lnTo>
                      <a:pt x="0" y="1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066" name="Freeform 78"/>
              <p:cNvSpPr>
                <a:spLocks/>
              </p:cNvSpPr>
              <p:nvPr/>
            </p:nvSpPr>
            <p:spPr bwMode="auto">
              <a:xfrm>
                <a:off x="888" y="3606"/>
                <a:ext cx="62" cy="106"/>
              </a:xfrm>
              <a:custGeom>
                <a:avLst/>
                <a:gdLst>
                  <a:gd name="T0" fmla="*/ 0 w 134"/>
                  <a:gd name="T1" fmla="*/ 106 h 226"/>
                  <a:gd name="T2" fmla="*/ 0 w 134"/>
                  <a:gd name="T3" fmla="*/ 0 h 226"/>
                  <a:gd name="T4" fmla="*/ 44 w 134"/>
                  <a:gd name="T5" fmla="*/ 0 h 226"/>
                  <a:gd name="T6" fmla="*/ 44 w 134"/>
                  <a:gd name="T7" fmla="*/ 0 h 226"/>
                  <a:gd name="T8" fmla="*/ 46 w 134"/>
                  <a:gd name="T9" fmla="*/ 0 h 226"/>
                  <a:gd name="T10" fmla="*/ 49 w 134"/>
                  <a:gd name="T11" fmla="*/ 2 h 226"/>
                  <a:gd name="T12" fmla="*/ 52 w 134"/>
                  <a:gd name="T13" fmla="*/ 3 h 226"/>
                  <a:gd name="T14" fmla="*/ 56 w 134"/>
                  <a:gd name="T15" fmla="*/ 7 h 226"/>
                  <a:gd name="T16" fmla="*/ 58 w 134"/>
                  <a:gd name="T17" fmla="*/ 10 h 226"/>
                  <a:gd name="T18" fmla="*/ 59 w 134"/>
                  <a:gd name="T19" fmla="*/ 14 h 226"/>
                  <a:gd name="T20" fmla="*/ 61 w 134"/>
                  <a:gd name="T21" fmla="*/ 18 h 226"/>
                  <a:gd name="T22" fmla="*/ 62 w 134"/>
                  <a:gd name="T23" fmla="*/ 23 h 226"/>
                  <a:gd name="T24" fmla="*/ 62 w 134"/>
                  <a:gd name="T25" fmla="*/ 28 h 226"/>
                  <a:gd name="T26" fmla="*/ 62 w 134"/>
                  <a:gd name="T27" fmla="*/ 31 h 226"/>
                  <a:gd name="T28" fmla="*/ 62 w 134"/>
                  <a:gd name="T29" fmla="*/ 36 h 226"/>
                  <a:gd name="T30" fmla="*/ 61 w 134"/>
                  <a:gd name="T31" fmla="*/ 41 h 226"/>
                  <a:gd name="T32" fmla="*/ 59 w 134"/>
                  <a:gd name="T33" fmla="*/ 46 h 226"/>
                  <a:gd name="T34" fmla="*/ 58 w 134"/>
                  <a:gd name="T35" fmla="*/ 49 h 226"/>
                  <a:gd name="T36" fmla="*/ 56 w 134"/>
                  <a:gd name="T37" fmla="*/ 53 h 226"/>
                  <a:gd name="T38" fmla="*/ 50 w 134"/>
                  <a:gd name="T39" fmla="*/ 55 h 226"/>
                  <a:gd name="T40" fmla="*/ 50 w 134"/>
                  <a:gd name="T41" fmla="*/ 55 h 226"/>
                  <a:gd name="T42" fmla="*/ 52 w 134"/>
                  <a:gd name="T43" fmla="*/ 55 h 226"/>
                  <a:gd name="T44" fmla="*/ 55 w 134"/>
                  <a:gd name="T45" fmla="*/ 59 h 226"/>
                  <a:gd name="T46" fmla="*/ 56 w 134"/>
                  <a:gd name="T47" fmla="*/ 61 h 226"/>
                  <a:gd name="T48" fmla="*/ 58 w 134"/>
                  <a:gd name="T49" fmla="*/ 64 h 226"/>
                  <a:gd name="T50" fmla="*/ 59 w 134"/>
                  <a:gd name="T51" fmla="*/ 67 h 226"/>
                  <a:gd name="T52" fmla="*/ 59 w 134"/>
                  <a:gd name="T53" fmla="*/ 70 h 226"/>
                  <a:gd name="T54" fmla="*/ 59 w 134"/>
                  <a:gd name="T55" fmla="*/ 76 h 226"/>
                  <a:gd name="T56" fmla="*/ 59 w 134"/>
                  <a:gd name="T57" fmla="*/ 79 h 226"/>
                  <a:gd name="T58" fmla="*/ 59 w 134"/>
                  <a:gd name="T59" fmla="*/ 82 h 226"/>
                  <a:gd name="T60" fmla="*/ 59 w 134"/>
                  <a:gd name="T61" fmla="*/ 87 h 226"/>
                  <a:gd name="T62" fmla="*/ 59 w 134"/>
                  <a:gd name="T63" fmla="*/ 90 h 226"/>
                  <a:gd name="T64" fmla="*/ 59 w 134"/>
                  <a:gd name="T65" fmla="*/ 93 h 226"/>
                  <a:gd name="T66" fmla="*/ 61 w 134"/>
                  <a:gd name="T67" fmla="*/ 97 h 226"/>
                  <a:gd name="T68" fmla="*/ 61 w 134"/>
                  <a:gd name="T69" fmla="*/ 98 h 226"/>
                  <a:gd name="T70" fmla="*/ 61 w 134"/>
                  <a:gd name="T71" fmla="*/ 100 h 226"/>
                  <a:gd name="T72" fmla="*/ 62 w 134"/>
                  <a:gd name="T73" fmla="*/ 101 h 226"/>
                  <a:gd name="T74" fmla="*/ 62 w 134"/>
                  <a:gd name="T75" fmla="*/ 106 h 226"/>
                  <a:gd name="T76" fmla="*/ 46 w 134"/>
                  <a:gd name="T77" fmla="*/ 106 h 226"/>
                  <a:gd name="T78" fmla="*/ 46 w 134"/>
                  <a:gd name="T79" fmla="*/ 106 h 226"/>
                  <a:gd name="T80" fmla="*/ 46 w 134"/>
                  <a:gd name="T81" fmla="*/ 105 h 226"/>
                  <a:gd name="T82" fmla="*/ 46 w 134"/>
                  <a:gd name="T83" fmla="*/ 101 h 226"/>
                  <a:gd name="T84" fmla="*/ 44 w 134"/>
                  <a:gd name="T85" fmla="*/ 98 h 226"/>
                  <a:gd name="T86" fmla="*/ 44 w 134"/>
                  <a:gd name="T87" fmla="*/ 95 h 226"/>
                  <a:gd name="T88" fmla="*/ 44 w 134"/>
                  <a:gd name="T89" fmla="*/ 91 h 226"/>
                  <a:gd name="T90" fmla="*/ 44 w 134"/>
                  <a:gd name="T91" fmla="*/ 88 h 226"/>
                  <a:gd name="T92" fmla="*/ 44 w 134"/>
                  <a:gd name="T93" fmla="*/ 84 h 226"/>
                  <a:gd name="T94" fmla="*/ 44 w 134"/>
                  <a:gd name="T95" fmla="*/ 82 h 226"/>
                  <a:gd name="T96" fmla="*/ 44 w 134"/>
                  <a:gd name="T97" fmla="*/ 79 h 226"/>
                  <a:gd name="T98" fmla="*/ 44 w 134"/>
                  <a:gd name="T99" fmla="*/ 76 h 226"/>
                  <a:gd name="T100" fmla="*/ 44 w 134"/>
                  <a:gd name="T101" fmla="*/ 73 h 226"/>
                  <a:gd name="T102" fmla="*/ 43 w 134"/>
                  <a:gd name="T103" fmla="*/ 70 h 226"/>
                  <a:gd name="T104" fmla="*/ 43 w 134"/>
                  <a:gd name="T105" fmla="*/ 68 h 226"/>
                  <a:gd name="T106" fmla="*/ 41 w 134"/>
                  <a:gd name="T107" fmla="*/ 67 h 226"/>
                  <a:gd name="T108" fmla="*/ 39 w 134"/>
                  <a:gd name="T109" fmla="*/ 65 h 226"/>
                  <a:gd name="T110" fmla="*/ 34 w 134"/>
                  <a:gd name="T111" fmla="*/ 65 h 226"/>
                  <a:gd name="T112" fmla="*/ 17 w 134"/>
                  <a:gd name="T113" fmla="*/ 65 h 226"/>
                  <a:gd name="T114" fmla="*/ 17 w 134"/>
                  <a:gd name="T115" fmla="*/ 106 h 226"/>
                  <a:gd name="T116" fmla="*/ 0 w 134"/>
                  <a:gd name="T117" fmla="*/ 106 h 22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34" h="226">
                    <a:moveTo>
                      <a:pt x="0" y="226"/>
                    </a:moveTo>
                    <a:lnTo>
                      <a:pt x="0" y="0"/>
                    </a:lnTo>
                    <a:lnTo>
                      <a:pt x="95" y="0"/>
                    </a:lnTo>
                    <a:lnTo>
                      <a:pt x="99" y="0"/>
                    </a:lnTo>
                    <a:lnTo>
                      <a:pt x="106" y="5"/>
                    </a:lnTo>
                    <a:lnTo>
                      <a:pt x="113" y="7"/>
                    </a:lnTo>
                    <a:lnTo>
                      <a:pt x="120" y="14"/>
                    </a:lnTo>
                    <a:lnTo>
                      <a:pt x="125" y="22"/>
                    </a:lnTo>
                    <a:lnTo>
                      <a:pt x="127" y="29"/>
                    </a:lnTo>
                    <a:lnTo>
                      <a:pt x="132" y="39"/>
                    </a:lnTo>
                    <a:lnTo>
                      <a:pt x="134" y="50"/>
                    </a:lnTo>
                    <a:lnTo>
                      <a:pt x="134" y="60"/>
                    </a:lnTo>
                    <a:lnTo>
                      <a:pt x="134" y="67"/>
                    </a:lnTo>
                    <a:lnTo>
                      <a:pt x="134" y="77"/>
                    </a:lnTo>
                    <a:lnTo>
                      <a:pt x="132" y="88"/>
                    </a:lnTo>
                    <a:lnTo>
                      <a:pt x="127" y="98"/>
                    </a:lnTo>
                    <a:lnTo>
                      <a:pt x="125" y="105"/>
                    </a:lnTo>
                    <a:lnTo>
                      <a:pt x="120" y="112"/>
                    </a:lnTo>
                    <a:lnTo>
                      <a:pt x="109" y="118"/>
                    </a:lnTo>
                    <a:lnTo>
                      <a:pt x="113" y="118"/>
                    </a:lnTo>
                    <a:lnTo>
                      <a:pt x="118" y="125"/>
                    </a:lnTo>
                    <a:lnTo>
                      <a:pt x="120" y="129"/>
                    </a:lnTo>
                    <a:lnTo>
                      <a:pt x="125" y="136"/>
                    </a:lnTo>
                    <a:lnTo>
                      <a:pt x="127" y="142"/>
                    </a:lnTo>
                    <a:lnTo>
                      <a:pt x="127" y="149"/>
                    </a:lnTo>
                    <a:lnTo>
                      <a:pt x="127" y="161"/>
                    </a:lnTo>
                    <a:lnTo>
                      <a:pt x="127" y="168"/>
                    </a:lnTo>
                    <a:lnTo>
                      <a:pt x="127" y="175"/>
                    </a:lnTo>
                    <a:lnTo>
                      <a:pt x="127" y="185"/>
                    </a:lnTo>
                    <a:lnTo>
                      <a:pt x="127" y="192"/>
                    </a:lnTo>
                    <a:lnTo>
                      <a:pt x="127" y="199"/>
                    </a:lnTo>
                    <a:lnTo>
                      <a:pt x="132" y="206"/>
                    </a:lnTo>
                    <a:lnTo>
                      <a:pt x="132" y="209"/>
                    </a:lnTo>
                    <a:lnTo>
                      <a:pt x="132" y="213"/>
                    </a:lnTo>
                    <a:lnTo>
                      <a:pt x="134" y="216"/>
                    </a:lnTo>
                    <a:lnTo>
                      <a:pt x="134" y="226"/>
                    </a:lnTo>
                    <a:lnTo>
                      <a:pt x="99" y="226"/>
                    </a:lnTo>
                    <a:lnTo>
                      <a:pt x="99" y="223"/>
                    </a:lnTo>
                    <a:lnTo>
                      <a:pt x="99" y="216"/>
                    </a:lnTo>
                    <a:lnTo>
                      <a:pt x="95" y="209"/>
                    </a:lnTo>
                    <a:lnTo>
                      <a:pt x="95" y="202"/>
                    </a:lnTo>
                    <a:lnTo>
                      <a:pt x="95" y="195"/>
                    </a:lnTo>
                    <a:lnTo>
                      <a:pt x="95" y="187"/>
                    </a:lnTo>
                    <a:lnTo>
                      <a:pt x="95" y="180"/>
                    </a:lnTo>
                    <a:lnTo>
                      <a:pt x="95" y="175"/>
                    </a:lnTo>
                    <a:lnTo>
                      <a:pt x="95" y="168"/>
                    </a:lnTo>
                    <a:lnTo>
                      <a:pt x="95" y="163"/>
                    </a:lnTo>
                    <a:lnTo>
                      <a:pt x="95" y="156"/>
                    </a:lnTo>
                    <a:lnTo>
                      <a:pt x="92" y="149"/>
                    </a:lnTo>
                    <a:lnTo>
                      <a:pt x="92" y="146"/>
                    </a:lnTo>
                    <a:lnTo>
                      <a:pt x="88" y="142"/>
                    </a:lnTo>
                    <a:lnTo>
                      <a:pt x="84" y="139"/>
                    </a:lnTo>
                    <a:lnTo>
                      <a:pt x="74" y="139"/>
                    </a:lnTo>
                    <a:lnTo>
                      <a:pt x="37" y="139"/>
                    </a:lnTo>
                    <a:lnTo>
                      <a:pt x="37" y="226"/>
                    </a:lnTo>
                    <a:lnTo>
                      <a:pt x="0" y="2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067" name="Freeform 79"/>
              <p:cNvSpPr>
                <a:spLocks/>
              </p:cNvSpPr>
              <p:nvPr/>
            </p:nvSpPr>
            <p:spPr bwMode="auto">
              <a:xfrm>
                <a:off x="814" y="3606"/>
                <a:ext cx="62" cy="106"/>
              </a:xfrm>
              <a:custGeom>
                <a:avLst/>
                <a:gdLst>
                  <a:gd name="T0" fmla="*/ 0 w 134"/>
                  <a:gd name="T1" fmla="*/ 106 h 226"/>
                  <a:gd name="T2" fmla="*/ 0 w 134"/>
                  <a:gd name="T3" fmla="*/ 0 h 226"/>
                  <a:gd name="T4" fmla="*/ 43 w 134"/>
                  <a:gd name="T5" fmla="*/ 0 h 226"/>
                  <a:gd name="T6" fmla="*/ 43 w 134"/>
                  <a:gd name="T7" fmla="*/ 0 h 226"/>
                  <a:gd name="T8" fmla="*/ 45 w 134"/>
                  <a:gd name="T9" fmla="*/ 0 h 226"/>
                  <a:gd name="T10" fmla="*/ 48 w 134"/>
                  <a:gd name="T11" fmla="*/ 2 h 226"/>
                  <a:gd name="T12" fmla="*/ 52 w 134"/>
                  <a:gd name="T13" fmla="*/ 3 h 226"/>
                  <a:gd name="T14" fmla="*/ 56 w 134"/>
                  <a:gd name="T15" fmla="*/ 7 h 226"/>
                  <a:gd name="T16" fmla="*/ 57 w 134"/>
                  <a:gd name="T17" fmla="*/ 10 h 226"/>
                  <a:gd name="T18" fmla="*/ 59 w 134"/>
                  <a:gd name="T19" fmla="*/ 14 h 226"/>
                  <a:gd name="T20" fmla="*/ 61 w 134"/>
                  <a:gd name="T21" fmla="*/ 18 h 226"/>
                  <a:gd name="T22" fmla="*/ 61 w 134"/>
                  <a:gd name="T23" fmla="*/ 23 h 226"/>
                  <a:gd name="T24" fmla="*/ 62 w 134"/>
                  <a:gd name="T25" fmla="*/ 28 h 226"/>
                  <a:gd name="T26" fmla="*/ 62 w 134"/>
                  <a:gd name="T27" fmla="*/ 31 h 226"/>
                  <a:gd name="T28" fmla="*/ 61 w 134"/>
                  <a:gd name="T29" fmla="*/ 36 h 226"/>
                  <a:gd name="T30" fmla="*/ 61 w 134"/>
                  <a:gd name="T31" fmla="*/ 41 h 226"/>
                  <a:gd name="T32" fmla="*/ 59 w 134"/>
                  <a:gd name="T33" fmla="*/ 46 h 226"/>
                  <a:gd name="T34" fmla="*/ 57 w 134"/>
                  <a:gd name="T35" fmla="*/ 49 h 226"/>
                  <a:gd name="T36" fmla="*/ 56 w 134"/>
                  <a:gd name="T37" fmla="*/ 53 h 226"/>
                  <a:gd name="T38" fmla="*/ 50 w 134"/>
                  <a:gd name="T39" fmla="*/ 55 h 226"/>
                  <a:gd name="T40" fmla="*/ 50 w 134"/>
                  <a:gd name="T41" fmla="*/ 55 h 226"/>
                  <a:gd name="T42" fmla="*/ 52 w 134"/>
                  <a:gd name="T43" fmla="*/ 55 h 226"/>
                  <a:gd name="T44" fmla="*/ 53 w 134"/>
                  <a:gd name="T45" fmla="*/ 59 h 226"/>
                  <a:gd name="T46" fmla="*/ 56 w 134"/>
                  <a:gd name="T47" fmla="*/ 61 h 226"/>
                  <a:gd name="T48" fmla="*/ 57 w 134"/>
                  <a:gd name="T49" fmla="*/ 64 h 226"/>
                  <a:gd name="T50" fmla="*/ 59 w 134"/>
                  <a:gd name="T51" fmla="*/ 67 h 226"/>
                  <a:gd name="T52" fmla="*/ 59 w 134"/>
                  <a:gd name="T53" fmla="*/ 70 h 226"/>
                  <a:gd name="T54" fmla="*/ 59 w 134"/>
                  <a:gd name="T55" fmla="*/ 76 h 226"/>
                  <a:gd name="T56" fmla="*/ 59 w 134"/>
                  <a:gd name="T57" fmla="*/ 79 h 226"/>
                  <a:gd name="T58" fmla="*/ 59 w 134"/>
                  <a:gd name="T59" fmla="*/ 82 h 226"/>
                  <a:gd name="T60" fmla="*/ 59 w 134"/>
                  <a:gd name="T61" fmla="*/ 87 h 226"/>
                  <a:gd name="T62" fmla="*/ 59 w 134"/>
                  <a:gd name="T63" fmla="*/ 90 h 226"/>
                  <a:gd name="T64" fmla="*/ 59 w 134"/>
                  <a:gd name="T65" fmla="*/ 93 h 226"/>
                  <a:gd name="T66" fmla="*/ 59 w 134"/>
                  <a:gd name="T67" fmla="*/ 97 h 226"/>
                  <a:gd name="T68" fmla="*/ 61 w 134"/>
                  <a:gd name="T69" fmla="*/ 98 h 226"/>
                  <a:gd name="T70" fmla="*/ 61 w 134"/>
                  <a:gd name="T71" fmla="*/ 100 h 226"/>
                  <a:gd name="T72" fmla="*/ 62 w 134"/>
                  <a:gd name="T73" fmla="*/ 101 h 226"/>
                  <a:gd name="T74" fmla="*/ 62 w 134"/>
                  <a:gd name="T75" fmla="*/ 106 h 226"/>
                  <a:gd name="T76" fmla="*/ 45 w 134"/>
                  <a:gd name="T77" fmla="*/ 106 h 226"/>
                  <a:gd name="T78" fmla="*/ 45 w 134"/>
                  <a:gd name="T79" fmla="*/ 106 h 226"/>
                  <a:gd name="T80" fmla="*/ 45 w 134"/>
                  <a:gd name="T81" fmla="*/ 105 h 226"/>
                  <a:gd name="T82" fmla="*/ 43 w 134"/>
                  <a:gd name="T83" fmla="*/ 101 h 226"/>
                  <a:gd name="T84" fmla="*/ 43 w 134"/>
                  <a:gd name="T85" fmla="*/ 98 h 226"/>
                  <a:gd name="T86" fmla="*/ 43 w 134"/>
                  <a:gd name="T87" fmla="*/ 95 h 226"/>
                  <a:gd name="T88" fmla="*/ 43 w 134"/>
                  <a:gd name="T89" fmla="*/ 91 h 226"/>
                  <a:gd name="T90" fmla="*/ 43 w 134"/>
                  <a:gd name="T91" fmla="*/ 88 h 226"/>
                  <a:gd name="T92" fmla="*/ 43 w 134"/>
                  <a:gd name="T93" fmla="*/ 84 h 226"/>
                  <a:gd name="T94" fmla="*/ 43 w 134"/>
                  <a:gd name="T95" fmla="*/ 82 h 226"/>
                  <a:gd name="T96" fmla="*/ 43 w 134"/>
                  <a:gd name="T97" fmla="*/ 79 h 226"/>
                  <a:gd name="T98" fmla="*/ 43 w 134"/>
                  <a:gd name="T99" fmla="*/ 76 h 226"/>
                  <a:gd name="T100" fmla="*/ 43 w 134"/>
                  <a:gd name="T101" fmla="*/ 73 h 226"/>
                  <a:gd name="T102" fmla="*/ 42 w 134"/>
                  <a:gd name="T103" fmla="*/ 70 h 226"/>
                  <a:gd name="T104" fmla="*/ 42 w 134"/>
                  <a:gd name="T105" fmla="*/ 68 h 226"/>
                  <a:gd name="T106" fmla="*/ 40 w 134"/>
                  <a:gd name="T107" fmla="*/ 67 h 226"/>
                  <a:gd name="T108" fmla="*/ 37 w 134"/>
                  <a:gd name="T109" fmla="*/ 65 h 226"/>
                  <a:gd name="T110" fmla="*/ 33 w 134"/>
                  <a:gd name="T111" fmla="*/ 65 h 226"/>
                  <a:gd name="T112" fmla="*/ 17 w 134"/>
                  <a:gd name="T113" fmla="*/ 65 h 226"/>
                  <a:gd name="T114" fmla="*/ 17 w 134"/>
                  <a:gd name="T115" fmla="*/ 106 h 226"/>
                  <a:gd name="T116" fmla="*/ 0 w 134"/>
                  <a:gd name="T117" fmla="*/ 106 h 22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34" h="226">
                    <a:moveTo>
                      <a:pt x="0" y="226"/>
                    </a:moveTo>
                    <a:lnTo>
                      <a:pt x="0" y="0"/>
                    </a:lnTo>
                    <a:lnTo>
                      <a:pt x="94" y="0"/>
                    </a:lnTo>
                    <a:lnTo>
                      <a:pt x="97" y="0"/>
                    </a:lnTo>
                    <a:lnTo>
                      <a:pt x="104" y="5"/>
                    </a:lnTo>
                    <a:lnTo>
                      <a:pt x="113" y="7"/>
                    </a:lnTo>
                    <a:lnTo>
                      <a:pt x="120" y="14"/>
                    </a:lnTo>
                    <a:lnTo>
                      <a:pt x="123" y="22"/>
                    </a:lnTo>
                    <a:lnTo>
                      <a:pt x="127" y="29"/>
                    </a:lnTo>
                    <a:lnTo>
                      <a:pt x="131" y="39"/>
                    </a:lnTo>
                    <a:lnTo>
                      <a:pt x="131" y="50"/>
                    </a:lnTo>
                    <a:lnTo>
                      <a:pt x="134" y="60"/>
                    </a:lnTo>
                    <a:lnTo>
                      <a:pt x="134" y="67"/>
                    </a:lnTo>
                    <a:lnTo>
                      <a:pt x="131" y="77"/>
                    </a:lnTo>
                    <a:lnTo>
                      <a:pt x="131" y="88"/>
                    </a:lnTo>
                    <a:lnTo>
                      <a:pt x="127" y="98"/>
                    </a:lnTo>
                    <a:lnTo>
                      <a:pt x="123" y="105"/>
                    </a:lnTo>
                    <a:lnTo>
                      <a:pt x="120" y="112"/>
                    </a:lnTo>
                    <a:lnTo>
                      <a:pt x="108" y="118"/>
                    </a:lnTo>
                    <a:lnTo>
                      <a:pt x="113" y="118"/>
                    </a:lnTo>
                    <a:lnTo>
                      <a:pt x="115" y="125"/>
                    </a:lnTo>
                    <a:lnTo>
                      <a:pt x="120" y="129"/>
                    </a:lnTo>
                    <a:lnTo>
                      <a:pt x="123" y="136"/>
                    </a:lnTo>
                    <a:lnTo>
                      <a:pt x="127" y="142"/>
                    </a:lnTo>
                    <a:lnTo>
                      <a:pt x="127" y="149"/>
                    </a:lnTo>
                    <a:lnTo>
                      <a:pt x="127" y="161"/>
                    </a:lnTo>
                    <a:lnTo>
                      <a:pt x="127" y="168"/>
                    </a:lnTo>
                    <a:lnTo>
                      <a:pt x="127" y="175"/>
                    </a:lnTo>
                    <a:lnTo>
                      <a:pt x="127" y="185"/>
                    </a:lnTo>
                    <a:lnTo>
                      <a:pt x="127" y="192"/>
                    </a:lnTo>
                    <a:lnTo>
                      <a:pt x="127" y="199"/>
                    </a:lnTo>
                    <a:lnTo>
                      <a:pt x="127" y="206"/>
                    </a:lnTo>
                    <a:lnTo>
                      <a:pt x="131" y="209"/>
                    </a:lnTo>
                    <a:lnTo>
                      <a:pt x="131" y="213"/>
                    </a:lnTo>
                    <a:lnTo>
                      <a:pt x="134" y="216"/>
                    </a:lnTo>
                    <a:lnTo>
                      <a:pt x="134" y="226"/>
                    </a:lnTo>
                    <a:lnTo>
                      <a:pt x="97" y="226"/>
                    </a:lnTo>
                    <a:lnTo>
                      <a:pt x="97" y="223"/>
                    </a:lnTo>
                    <a:lnTo>
                      <a:pt x="94" y="216"/>
                    </a:lnTo>
                    <a:lnTo>
                      <a:pt x="94" y="209"/>
                    </a:lnTo>
                    <a:lnTo>
                      <a:pt x="94" y="202"/>
                    </a:lnTo>
                    <a:lnTo>
                      <a:pt x="94" y="195"/>
                    </a:lnTo>
                    <a:lnTo>
                      <a:pt x="94" y="187"/>
                    </a:lnTo>
                    <a:lnTo>
                      <a:pt x="94" y="180"/>
                    </a:lnTo>
                    <a:lnTo>
                      <a:pt x="94" y="175"/>
                    </a:lnTo>
                    <a:lnTo>
                      <a:pt x="94" y="168"/>
                    </a:lnTo>
                    <a:lnTo>
                      <a:pt x="94" y="163"/>
                    </a:lnTo>
                    <a:lnTo>
                      <a:pt x="94" y="156"/>
                    </a:lnTo>
                    <a:lnTo>
                      <a:pt x="90" y="149"/>
                    </a:lnTo>
                    <a:lnTo>
                      <a:pt x="90" y="146"/>
                    </a:lnTo>
                    <a:lnTo>
                      <a:pt x="87" y="142"/>
                    </a:lnTo>
                    <a:lnTo>
                      <a:pt x="79" y="139"/>
                    </a:lnTo>
                    <a:lnTo>
                      <a:pt x="72" y="139"/>
                    </a:lnTo>
                    <a:lnTo>
                      <a:pt x="36" y="139"/>
                    </a:lnTo>
                    <a:lnTo>
                      <a:pt x="36" y="226"/>
                    </a:lnTo>
                    <a:lnTo>
                      <a:pt x="0" y="2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068" name="Freeform 80"/>
              <p:cNvSpPr>
                <a:spLocks/>
              </p:cNvSpPr>
              <p:nvPr/>
            </p:nvSpPr>
            <p:spPr bwMode="auto">
              <a:xfrm>
                <a:off x="730" y="3606"/>
                <a:ext cx="74" cy="112"/>
              </a:xfrm>
              <a:custGeom>
                <a:avLst/>
                <a:gdLst>
                  <a:gd name="T0" fmla="*/ 0 w 161"/>
                  <a:gd name="T1" fmla="*/ 59 h 237"/>
                  <a:gd name="T2" fmla="*/ 0 w 161"/>
                  <a:gd name="T3" fmla="*/ 53 h 237"/>
                  <a:gd name="T4" fmla="*/ 2 w 161"/>
                  <a:gd name="T5" fmla="*/ 42 h 237"/>
                  <a:gd name="T6" fmla="*/ 4 w 161"/>
                  <a:gd name="T7" fmla="*/ 30 h 237"/>
                  <a:gd name="T8" fmla="*/ 7 w 161"/>
                  <a:gd name="T9" fmla="*/ 20 h 237"/>
                  <a:gd name="T10" fmla="*/ 12 w 161"/>
                  <a:gd name="T11" fmla="*/ 11 h 237"/>
                  <a:gd name="T12" fmla="*/ 19 w 161"/>
                  <a:gd name="T13" fmla="*/ 6 h 237"/>
                  <a:gd name="T14" fmla="*/ 26 w 161"/>
                  <a:gd name="T15" fmla="*/ 2 h 237"/>
                  <a:gd name="T16" fmla="*/ 37 w 161"/>
                  <a:gd name="T17" fmla="*/ 0 h 237"/>
                  <a:gd name="T18" fmla="*/ 39 w 161"/>
                  <a:gd name="T19" fmla="*/ 0 h 237"/>
                  <a:gd name="T20" fmla="*/ 46 w 161"/>
                  <a:gd name="T21" fmla="*/ 2 h 237"/>
                  <a:gd name="T22" fmla="*/ 52 w 161"/>
                  <a:gd name="T23" fmla="*/ 6 h 237"/>
                  <a:gd name="T24" fmla="*/ 59 w 161"/>
                  <a:gd name="T25" fmla="*/ 10 h 237"/>
                  <a:gd name="T26" fmla="*/ 64 w 161"/>
                  <a:gd name="T27" fmla="*/ 17 h 237"/>
                  <a:gd name="T28" fmla="*/ 69 w 161"/>
                  <a:gd name="T29" fmla="*/ 25 h 237"/>
                  <a:gd name="T30" fmla="*/ 72 w 161"/>
                  <a:gd name="T31" fmla="*/ 36 h 237"/>
                  <a:gd name="T32" fmla="*/ 74 w 161"/>
                  <a:gd name="T33" fmla="*/ 48 h 237"/>
                  <a:gd name="T34" fmla="*/ 74 w 161"/>
                  <a:gd name="T35" fmla="*/ 58 h 237"/>
                  <a:gd name="T36" fmla="*/ 74 w 161"/>
                  <a:gd name="T37" fmla="*/ 64 h 237"/>
                  <a:gd name="T38" fmla="*/ 72 w 161"/>
                  <a:gd name="T39" fmla="*/ 74 h 237"/>
                  <a:gd name="T40" fmla="*/ 69 w 161"/>
                  <a:gd name="T41" fmla="*/ 84 h 237"/>
                  <a:gd name="T42" fmla="*/ 65 w 161"/>
                  <a:gd name="T43" fmla="*/ 91 h 237"/>
                  <a:gd name="T44" fmla="*/ 61 w 161"/>
                  <a:gd name="T45" fmla="*/ 99 h 237"/>
                  <a:gd name="T46" fmla="*/ 54 w 161"/>
                  <a:gd name="T47" fmla="*/ 105 h 237"/>
                  <a:gd name="T48" fmla="*/ 47 w 161"/>
                  <a:gd name="T49" fmla="*/ 109 h 237"/>
                  <a:gd name="T50" fmla="*/ 35 w 161"/>
                  <a:gd name="T51" fmla="*/ 112 h 237"/>
                  <a:gd name="T52" fmla="*/ 34 w 161"/>
                  <a:gd name="T53" fmla="*/ 112 h 237"/>
                  <a:gd name="T54" fmla="*/ 26 w 161"/>
                  <a:gd name="T55" fmla="*/ 109 h 237"/>
                  <a:gd name="T56" fmla="*/ 17 w 161"/>
                  <a:gd name="T57" fmla="*/ 103 h 237"/>
                  <a:gd name="T58" fmla="*/ 12 w 161"/>
                  <a:gd name="T59" fmla="*/ 99 h 237"/>
                  <a:gd name="T60" fmla="*/ 7 w 161"/>
                  <a:gd name="T61" fmla="*/ 91 h 237"/>
                  <a:gd name="T62" fmla="*/ 4 w 161"/>
                  <a:gd name="T63" fmla="*/ 83 h 237"/>
                  <a:gd name="T64" fmla="*/ 2 w 161"/>
                  <a:gd name="T65" fmla="*/ 74 h 237"/>
                  <a:gd name="T66" fmla="*/ 0 w 161"/>
                  <a:gd name="T67" fmla="*/ 66 h 2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61" h="237">
                    <a:moveTo>
                      <a:pt x="0" y="125"/>
                    </a:moveTo>
                    <a:lnTo>
                      <a:pt x="0" y="125"/>
                    </a:lnTo>
                    <a:lnTo>
                      <a:pt x="0" y="122"/>
                    </a:lnTo>
                    <a:lnTo>
                      <a:pt x="0" y="112"/>
                    </a:lnTo>
                    <a:lnTo>
                      <a:pt x="0" y="98"/>
                    </a:lnTo>
                    <a:lnTo>
                      <a:pt x="5" y="88"/>
                    </a:lnTo>
                    <a:lnTo>
                      <a:pt x="5" y="74"/>
                    </a:lnTo>
                    <a:lnTo>
                      <a:pt x="8" y="63"/>
                    </a:lnTo>
                    <a:lnTo>
                      <a:pt x="12" y="53"/>
                    </a:lnTo>
                    <a:lnTo>
                      <a:pt x="15" y="43"/>
                    </a:lnTo>
                    <a:lnTo>
                      <a:pt x="19" y="36"/>
                    </a:lnTo>
                    <a:lnTo>
                      <a:pt x="26" y="24"/>
                    </a:lnTo>
                    <a:lnTo>
                      <a:pt x="33" y="19"/>
                    </a:lnTo>
                    <a:lnTo>
                      <a:pt x="41" y="12"/>
                    </a:lnTo>
                    <a:lnTo>
                      <a:pt x="49" y="7"/>
                    </a:lnTo>
                    <a:lnTo>
                      <a:pt x="56" y="5"/>
                    </a:lnTo>
                    <a:lnTo>
                      <a:pt x="67" y="0"/>
                    </a:lnTo>
                    <a:lnTo>
                      <a:pt x="81" y="0"/>
                    </a:lnTo>
                    <a:lnTo>
                      <a:pt x="84" y="0"/>
                    </a:lnTo>
                    <a:lnTo>
                      <a:pt x="92" y="0"/>
                    </a:lnTo>
                    <a:lnTo>
                      <a:pt x="99" y="5"/>
                    </a:lnTo>
                    <a:lnTo>
                      <a:pt x="106" y="5"/>
                    </a:lnTo>
                    <a:lnTo>
                      <a:pt x="113" y="12"/>
                    </a:lnTo>
                    <a:lnTo>
                      <a:pt x="121" y="14"/>
                    </a:lnTo>
                    <a:lnTo>
                      <a:pt x="128" y="22"/>
                    </a:lnTo>
                    <a:lnTo>
                      <a:pt x="135" y="29"/>
                    </a:lnTo>
                    <a:lnTo>
                      <a:pt x="139" y="36"/>
                    </a:lnTo>
                    <a:lnTo>
                      <a:pt x="146" y="46"/>
                    </a:lnTo>
                    <a:lnTo>
                      <a:pt x="150" y="53"/>
                    </a:lnTo>
                    <a:lnTo>
                      <a:pt x="153" y="63"/>
                    </a:lnTo>
                    <a:lnTo>
                      <a:pt x="157" y="77"/>
                    </a:lnTo>
                    <a:lnTo>
                      <a:pt x="161" y="88"/>
                    </a:lnTo>
                    <a:lnTo>
                      <a:pt x="161" y="101"/>
                    </a:lnTo>
                    <a:lnTo>
                      <a:pt x="161" y="122"/>
                    </a:lnTo>
                    <a:lnTo>
                      <a:pt x="161" y="129"/>
                    </a:lnTo>
                    <a:lnTo>
                      <a:pt x="161" y="136"/>
                    </a:lnTo>
                    <a:lnTo>
                      <a:pt x="157" y="146"/>
                    </a:lnTo>
                    <a:lnTo>
                      <a:pt x="157" y="156"/>
                    </a:lnTo>
                    <a:lnTo>
                      <a:pt x="153" y="168"/>
                    </a:lnTo>
                    <a:lnTo>
                      <a:pt x="150" y="178"/>
                    </a:lnTo>
                    <a:lnTo>
                      <a:pt x="146" y="185"/>
                    </a:lnTo>
                    <a:lnTo>
                      <a:pt x="142" y="192"/>
                    </a:lnTo>
                    <a:lnTo>
                      <a:pt x="139" y="202"/>
                    </a:lnTo>
                    <a:lnTo>
                      <a:pt x="132" y="209"/>
                    </a:lnTo>
                    <a:lnTo>
                      <a:pt x="125" y="216"/>
                    </a:lnTo>
                    <a:lnTo>
                      <a:pt x="118" y="223"/>
                    </a:lnTo>
                    <a:lnTo>
                      <a:pt x="109" y="226"/>
                    </a:lnTo>
                    <a:lnTo>
                      <a:pt x="102" y="230"/>
                    </a:lnTo>
                    <a:lnTo>
                      <a:pt x="92" y="233"/>
                    </a:lnTo>
                    <a:lnTo>
                      <a:pt x="77" y="237"/>
                    </a:lnTo>
                    <a:lnTo>
                      <a:pt x="74" y="237"/>
                    </a:lnTo>
                    <a:lnTo>
                      <a:pt x="63" y="233"/>
                    </a:lnTo>
                    <a:lnTo>
                      <a:pt x="56" y="230"/>
                    </a:lnTo>
                    <a:lnTo>
                      <a:pt x="44" y="226"/>
                    </a:lnTo>
                    <a:lnTo>
                      <a:pt x="37" y="219"/>
                    </a:lnTo>
                    <a:lnTo>
                      <a:pt x="30" y="216"/>
                    </a:lnTo>
                    <a:lnTo>
                      <a:pt x="26" y="209"/>
                    </a:lnTo>
                    <a:lnTo>
                      <a:pt x="19" y="199"/>
                    </a:lnTo>
                    <a:lnTo>
                      <a:pt x="15" y="192"/>
                    </a:lnTo>
                    <a:lnTo>
                      <a:pt x="12" y="185"/>
                    </a:lnTo>
                    <a:lnTo>
                      <a:pt x="8" y="175"/>
                    </a:lnTo>
                    <a:lnTo>
                      <a:pt x="8" y="168"/>
                    </a:lnTo>
                    <a:lnTo>
                      <a:pt x="5" y="156"/>
                    </a:lnTo>
                    <a:lnTo>
                      <a:pt x="5" y="146"/>
                    </a:lnTo>
                    <a:lnTo>
                      <a:pt x="0" y="139"/>
                    </a:lnTo>
                    <a:lnTo>
                      <a:pt x="0" y="1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069" name="Freeform 81"/>
              <p:cNvSpPr>
                <a:spLocks/>
              </p:cNvSpPr>
              <p:nvPr/>
            </p:nvSpPr>
            <p:spPr bwMode="auto">
              <a:xfrm>
                <a:off x="656" y="3606"/>
                <a:ext cx="68" cy="112"/>
              </a:xfrm>
              <a:custGeom>
                <a:avLst/>
                <a:gdLst>
                  <a:gd name="T0" fmla="*/ 0 w 145"/>
                  <a:gd name="T1" fmla="*/ 50 h 237"/>
                  <a:gd name="T2" fmla="*/ 1 w 145"/>
                  <a:gd name="T3" fmla="*/ 33 h 237"/>
                  <a:gd name="T4" fmla="*/ 7 w 145"/>
                  <a:gd name="T5" fmla="*/ 18 h 237"/>
                  <a:gd name="T6" fmla="*/ 13 w 145"/>
                  <a:gd name="T7" fmla="*/ 9 h 237"/>
                  <a:gd name="T8" fmla="*/ 22 w 145"/>
                  <a:gd name="T9" fmla="*/ 2 h 237"/>
                  <a:gd name="T10" fmla="*/ 36 w 145"/>
                  <a:gd name="T11" fmla="*/ 0 h 237"/>
                  <a:gd name="T12" fmla="*/ 41 w 145"/>
                  <a:gd name="T13" fmla="*/ 0 h 237"/>
                  <a:gd name="T14" fmla="*/ 50 w 145"/>
                  <a:gd name="T15" fmla="*/ 3 h 237"/>
                  <a:gd name="T16" fmla="*/ 58 w 145"/>
                  <a:gd name="T17" fmla="*/ 9 h 237"/>
                  <a:gd name="T18" fmla="*/ 63 w 145"/>
                  <a:gd name="T19" fmla="*/ 17 h 237"/>
                  <a:gd name="T20" fmla="*/ 66 w 145"/>
                  <a:gd name="T21" fmla="*/ 28 h 237"/>
                  <a:gd name="T22" fmla="*/ 51 w 145"/>
                  <a:gd name="T23" fmla="*/ 38 h 237"/>
                  <a:gd name="T24" fmla="*/ 51 w 145"/>
                  <a:gd name="T25" fmla="*/ 36 h 237"/>
                  <a:gd name="T26" fmla="*/ 51 w 145"/>
                  <a:gd name="T27" fmla="*/ 32 h 237"/>
                  <a:gd name="T28" fmla="*/ 50 w 145"/>
                  <a:gd name="T29" fmla="*/ 26 h 237"/>
                  <a:gd name="T30" fmla="*/ 45 w 145"/>
                  <a:gd name="T31" fmla="*/ 22 h 237"/>
                  <a:gd name="T32" fmla="*/ 41 w 145"/>
                  <a:gd name="T33" fmla="*/ 18 h 237"/>
                  <a:gd name="T34" fmla="*/ 36 w 145"/>
                  <a:gd name="T35" fmla="*/ 18 h 237"/>
                  <a:gd name="T36" fmla="*/ 30 w 145"/>
                  <a:gd name="T37" fmla="*/ 18 h 237"/>
                  <a:gd name="T38" fmla="*/ 25 w 145"/>
                  <a:gd name="T39" fmla="*/ 24 h 237"/>
                  <a:gd name="T40" fmla="*/ 21 w 145"/>
                  <a:gd name="T41" fmla="*/ 30 h 237"/>
                  <a:gd name="T42" fmla="*/ 17 w 145"/>
                  <a:gd name="T43" fmla="*/ 40 h 237"/>
                  <a:gd name="T44" fmla="*/ 15 w 145"/>
                  <a:gd name="T45" fmla="*/ 51 h 237"/>
                  <a:gd name="T46" fmla="*/ 15 w 145"/>
                  <a:gd name="T47" fmla="*/ 59 h 237"/>
                  <a:gd name="T48" fmla="*/ 17 w 145"/>
                  <a:gd name="T49" fmla="*/ 67 h 237"/>
                  <a:gd name="T50" fmla="*/ 18 w 145"/>
                  <a:gd name="T51" fmla="*/ 76 h 237"/>
                  <a:gd name="T52" fmla="*/ 22 w 145"/>
                  <a:gd name="T53" fmla="*/ 84 h 237"/>
                  <a:gd name="T54" fmla="*/ 27 w 145"/>
                  <a:gd name="T55" fmla="*/ 88 h 237"/>
                  <a:gd name="T56" fmla="*/ 34 w 145"/>
                  <a:gd name="T57" fmla="*/ 91 h 237"/>
                  <a:gd name="T58" fmla="*/ 37 w 145"/>
                  <a:gd name="T59" fmla="*/ 91 h 237"/>
                  <a:gd name="T60" fmla="*/ 41 w 145"/>
                  <a:gd name="T61" fmla="*/ 91 h 237"/>
                  <a:gd name="T62" fmla="*/ 45 w 145"/>
                  <a:gd name="T63" fmla="*/ 87 h 237"/>
                  <a:gd name="T64" fmla="*/ 48 w 145"/>
                  <a:gd name="T65" fmla="*/ 84 h 237"/>
                  <a:gd name="T66" fmla="*/ 51 w 145"/>
                  <a:gd name="T67" fmla="*/ 77 h 237"/>
                  <a:gd name="T68" fmla="*/ 68 w 145"/>
                  <a:gd name="T69" fmla="*/ 70 h 237"/>
                  <a:gd name="T70" fmla="*/ 68 w 145"/>
                  <a:gd name="T71" fmla="*/ 76 h 237"/>
                  <a:gd name="T72" fmla="*/ 65 w 145"/>
                  <a:gd name="T73" fmla="*/ 87 h 237"/>
                  <a:gd name="T74" fmla="*/ 60 w 145"/>
                  <a:gd name="T75" fmla="*/ 97 h 237"/>
                  <a:gd name="T76" fmla="*/ 53 w 145"/>
                  <a:gd name="T77" fmla="*/ 105 h 237"/>
                  <a:gd name="T78" fmla="*/ 45 w 145"/>
                  <a:gd name="T79" fmla="*/ 110 h 237"/>
                  <a:gd name="T80" fmla="*/ 36 w 145"/>
                  <a:gd name="T81" fmla="*/ 112 h 237"/>
                  <a:gd name="T82" fmla="*/ 27 w 145"/>
                  <a:gd name="T83" fmla="*/ 110 h 237"/>
                  <a:gd name="T84" fmla="*/ 17 w 145"/>
                  <a:gd name="T85" fmla="*/ 103 h 237"/>
                  <a:gd name="T86" fmla="*/ 8 w 145"/>
                  <a:gd name="T87" fmla="*/ 94 h 237"/>
                  <a:gd name="T88" fmla="*/ 3 w 145"/>
                  <a:gd name="T89" fmla="*/ 80 h 237"/>
                  <a:gd name="T90" fmla="*/ 0 w 145"/>
                  <a:gd name="T91" fmla="*/ 62 h 23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45" h="237">
                    <a:moveTo>
                      <a:pt x="0" y="112"/>
                    </a:moveTo>
                    <a:lnTo>
                      <a:pt x="0" y="112"/>
                    </a:lnTo>
                    <a:lnTo>
                      <a:pt x="0" y="105"/>
                    </a:lnTo>
                    <a:lnTo>
                      <a:pt x="0" y="91"/>
                    </a:lnTo>
                    <a:lnTo>
                      <a:pt x="3" y="81"/>
                    </a:lnTo>
                    <a:lnTo>
                      <a:pt x="3" y="70"/>
                    </a:lnTo>
                    <a:lnTo>
                      <a:pt x="7" y="60"/>
                    </a:lnTo>
                    <a:lnTo>
                      <a:pt x="11" y="50"/>
                    </a:lnTo>
                    <a:lnTo>
                      <a:pt x="14" y="39"/>
                    </a:lnTo>
                    <a:lnTo>
                      <a:pt x="18" y="31"/>
                    </a:lnTo>
                    <a:lnTo>
                      <a:pt x="25" y="24"/>
                    </a:lnTo>
                    <a:lnTo>
                      <a:pt x="28" y="19"/>
                    </a:lnTo>
                    <a:lnTo>
                      <a:pt x="37" y="14"/>
                    </a:lnTo>
                    <a:lnTo>
                      <a:pt x="39" y="7"/>
                    </a:lnTo>
                    <a:lnTo>
                      <a:pt x="46" y="5"/>
                    </a:lnTo>
                    <a:lnTo>
                      <a:pt x="54" y="0"/>
                    </a:lnTo>
                    <a:lnTo>
                      <a:pt x="62" y="0"/>
                    </a:lnTo>
                    <a:lnTo>
                      <a:pt x="76" y="0"/>
                    </a:lnTo>
                    <a:lnTo>
                      <a:pt x="79" y="0"/>
                    </a:lnTo>
                    <a:lnTo>
                      <a:pt x="87" y="0"/>
                    </a:lnTo>
                    <a:lnTo>
                      <a:pt x="95" y="0"/>
                    </a:lnTo>
                    <a:lnTo>
                      <a:pt x="97" y="5"/>
                    </a:lnTo>
                    <a:lnTo>
                      <a:pt x="106" y="7"/>
                    </a:lnTo>
                    <a:lnTo>
                      <a:pt x="113" y="12"/>
                    </a:lnTo>
                    <a:lnTo>
                      <a:pt x="116" y="14"/>
                    </a:lnTo>
                    <a:lnTo>
                      <a:pt x="123" y="19"/>
                    </a:lnTo>
                    <a:lnTo>
                      <a:pt x="127" y="24"/>
                    </a:lnTo>
                    <a:lnTo>
                      <a:pt x="131" y="31"/>
                    </a:lnTo>
                    <a:lnTo>
                      <a:pt x="134" y="36"/>
                    </a:lnTo>
                    <a:lnTo>
                      <a:pt x="138" y="43"/>
                    </a:lnTo>
                    <a:lnTo>
                      <a:pt x="138" y="53"/>
                    </a:lnTo>
                    <a:lnTo>
                      <a:pt x="141" y="60"/>
                    </a:lnTo>
                    <a:lnTo>
                      <a:pt x="141" y="67"/>
                    </a:lnTo>
                    <a:lnTo>
                      <a:pt x="145" y="81"/>
                    </a:lnTo>
                    <a:lnTo>
                      <a:pt x="109" y="81"/>
                    </a:lnTo>
                    <a:lnTo>
                      <a:pt x="109" y="77"/>
                    </a:lnTo>
                    <a:lnTo>
                      <a:pt x="109" y="74"/>
                    </a:lnTo>
                    <a:lnTo>
                      <a:pt x="109" y="70"/>
                    </a:lnTo>
                    <a:lnTo>
                      <a:pt x="109" y="67"/>
                    </a:lnTo>
                    <a:lnTo>
                      <a:pt x="109" y="63"/>
                    </a:lnTo>
                    <a:lnTo>
                      <a:pt x="106" y="60"/>
                    </a:lnTo>
                    <a:lnTo>
                      <a:pt x="106" y="56"/>
                    </a:lnTo>
                    <a:lnTo>
                      <a:pt x="102" y="53"/>
                    </a:lnTo>
                    <a:lnTo>
                      <a:pt x="97" y="50"/>
                    </a:lnTo>
                    <a:lnTo>
                      <a:pt x="97" y="46"/>
                    </a:lnTo>
                    <a:lnTo>
                      <a:pt x="95" y="43"/>
                    </a:lnTo>
                    <a:lnTo>
                      <a:pt x="90" y="43"/>
                    </a:lnTo>
                    <a:lnTo>
                      <a:pt x="87" y="39"/>
                    </a:lnTo>
                    <a:lnTo>
                      <a:pt x="83" y="39"/>
                    </a:lnTo>
                    <a:lnTo>
                      <a:pt x="76" y="39"/>
                    </a:lnTo>
                    <a:lnTo>
                      <a:pt x="69" y="39"/>
                    </a:lnTo>
                    <a:lnTo>
                      <a:pt x="65" y="39"/>
                    </a:lnTo>
                    <a:lnTo>
                      <a:pt x="62" y="43"/>
                    </a:lnTo>
                    <a:lnTo>
                      <a:pt x="58" y="46"/>
                    </a:lnTo>
                    <a:lnTo>
                      <a:pt x="54" y="50"/>
                    </a:lnTo>
                    <a:lnTo>
                      <a:pt x="51" y="53"/>
                    </a:lnTo>
                    <a:lnTo>
                      <a:pt x="46" y="60"/>
                    </a:lnTo>
                    <a:lnTo>
                      <a:pt x="44" y="63"/>
                    </a:lnTo>
                    <a:lnTo>
                      <a:pt x="39" y="70"/>
                    </a:lnTo>
                    <a:lnTo>
                      <a:pt x="39" y="77"/>
                    </a:lnTo>
                    <a:lnTo>
                      <a:pt x="37" y="84"/>
                    </a:lnTo>
                    <a:lnTo>
                      <a:pt x="37" y="91"/>
                    </a:lnTo>
                    <a:lnTo>
                      <a:pt x="37" y="98"/>
                    </a:lnTo>
                    <a:lnTo>
                      <a:pt x="32" y="108"/>
                    </a:lnTo>
                    <a:lnTo>
                      <a:pt x="32" y="122"/>
                    </a:lnTo>
                    <a:lnTo>
                      <a:pt x="32" y="125"/>
                    </a:lnTo>
                    <a:lnTo>
                      <a:pt x="32" y="129"/>
                    </a:lnTo>
                    <a:lnTo>
                      <a:pt x="37" y="136"/>
                    </a:lnTo>
                    <a:lnTo>
                      <a:pt x="37" y="142"/>
                    </a:lnTo>
                    <a:lnTo>
                      <a:pt x="37" y="149"/>
                    </a:lnTo>
                    <a:lnTo>
                      <a:pt x="39" y="156"/>
                    </a:lnTo>
                    <a:lnTo>
                      <a:pt x="39" y="161"/>
                    </a:lnTo>
                    <a:lnTo>
                      <a:pt x="44" y="168"/>
                    </a:lnTo>
                    <a:lnTo>
                      <a:pt x="46" y="175"/>
                    </a:lnTo>
                    <a:lnTo>
                      <a:pt x="46" y="178"/>
                    </a:lnTo>
                    <a:lnTo>
                      <a:pt x="51" y="180"/>
                    </a:lnTo>
                    <a:lnTo>
                      <a:pt x="54" y="185"/>
                    </a:lnTo>
                    <a:lnTo>
                      <a:pt x="58" y="187"/>
                    </a:lnTo>
                    <a:lnTo>
                      <a:pt x="62" y="192"/>
                    </a:lnTo>
                    <a:lnTo>
                      <a:pt x="69" y="192"/>
                    </a:lnTo>
                    <a:lnTo>
                      <a:pt x="72" y="192"/>
                    </a:lnTo>
                    <a:lnTo>
                      <a:pt x="76" y="192"/>
                    </a:lnTo>
                    <a:lnTo>
                      <a:pt x="79" y="192"/>
                    </a:lnTo>
                    <a:lnTo>
                      <a:pt x="83" y="192"/>
                    </a:lnTo>
                    <a:lnTo>
                      <a:pt x="87" y="192"/>
                    </a:lnTo>
                    <a:lnTo>
                      <a:pt x="90" y="187"/>
                    </a:lnTo>
                    <a:lnTo>
                      <a:pt x="95" y="187"/>
                    </a:lnTo>
                    <a:lnTo>
                      <a:pt x="95" y="185"/>
                    </a:lnTo>
                    <a:lnTo>
                      <a:pt x="97" y="185"/>
                    </a:lnTo>
                    <a:lnTo>
                      <a:pt x="102" y="180"/>
                    </a:lnTo>
                    <a:lnTo>
                      <a:pt x="102" y="178"/>
                    </a:lnTo>
                    <a:lnTo>
                      <a:pt x="106" y="175"/>
                    </a:lnTo>
                    <a:lnTo>
                      <a:pt x="109" y="168"/>
                    </a:lnTo>
                    <a:lnTo>
                      <a:pt x="109" y="163"/>
                    </a:lnTo>
                    <a:lnTo>
                      <a:pt x="109" y="156"/>
                    </a:lnTo>
                    <a:lnTo>
                      <a:pt x="109" y="149"/>
                    </a:lnTo>
                    <a:lnTo>
                      <a:pt x="145" y="149"/>
                    </a:lnTo>
                    <a:lnTo>
                      <a:pt x="145" y="153"/>
                    </a:lnTo>
                    <a:lnTo>
                      <a:pt x="145" y="161"/>
                    </a:lnTo>
                    <a:lnTo>
                      <a:pt x="141" y="168"/>
                    </a:lnTo>
                    <a:lnTo>
                      <a:pt x="141" y="175"/>
                    </a:lnTo>
                    <a:lnTo>
                      <a:pt x="138" y="185"/>
                    </a:lnTo>
                    <a:lnTo>
                      <a:pt x="138" y="192"/>
                    </a:lnTo>
                    <a:lnTo>
                      <a:pt x="134" y="199"/>
                    </a:lnTo>
                    <a:lnTo>
                      <a:pt x="127" y="206"/>
                    </a:lnTo>
                    <a:lnTo>
                      <a:pt x="123" y="209"/>
                    </a:lnTo>
                    <a:lnTo>
                      <a:pt x="120" y="216"/>
                    </a:lnTo>
                    <a:lnTo>
                      <a:pt x="113" y="223"/>
                    </a:lnTo>
                    <a:lnTo>
                      <a:pt x="106" y="226"/>
                    </a:lnTo>
                    <a:lnTo>
                      <a:pt x="102" y="230"/>
                    </a:lnTo>
                    <a:lnTo>
                      <a:pt x="95" y="233"/>
                    </a:lnTo>
                    <a:lnTo>
                      <a:pt x="87" y="233"/>
                    </a:lnTo>
                    <a:lnTo>
                      <a:pt x="76" y="237"/>
                    </a:lnTo>
                    <a:lnTo>
                      <a:pt x="72" y="237"/>
                    </a:lnTo>
                    <a:lnTo>
                      <a:pt x="65" y="233"/>
                    </a:lnTo>
                    <a:lnTo>
                      <a:pt x="58" y="233"/>
                    </a:lnTo>
                    <a:lnTo>
                      <a:pt x="51" y="230"/>
                    </a:lnTo>
                    <a:lnTo>
                      <a:pt x="44" y="226"/>
                    </a:lnTo>
                    <a:lnTo>
                      <a:pt x="37" y="219"/>
                    </a:lnTo>
                    <a:lnTo>
                      <a:pt x="28" y="216"/>
                    </a:lnTo>
                    <a:lnTo>
                      <a:pt x="25" y="209"/>
                    </a:lnTo>
                    <a:lnTo>
                      <a:pt x="18" y="199"/>
                    </a:lnTo>
                    <a:lnTo>
                      <a:pt x="14" y="192"/>
                    </a:lnTo>
                    <a:lnTo>
                      <a:pt x="11" y="180"/>
                    </a:lnTo>
                    <a:lnTo>
                      <a:pt x="7" y="170"/>
                    </a:lnTo>
                    <a:lnTo>
                      <a:pt x="3" y="161"/>
                    </a:lnTo>
                    <a:lnTo>
                      <a:pt x="3" y="146"/>
                    </a:lnTo>
                    <a:lnTo>
                      <a:pt x="0" y="132"/>
                    </a:lnTo>
                    <a:lnTo>
                      <a:pt x="0" y="1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070" name="Freeform 82"/>
              <p:cNvSpPr>
                <a:spLocks/>
              </p:cNvSpPr>
              <p:nvPr/>
            </p:nvSpPr>
            <p:spPr bwMode="auto">
              <a:xfrm>
                <a:off x="944" y="3980"/>
                <a:ext cx="29" cy="42"/>
              </a:xfrm>
              <a:custGeom>
                <a:avLst/>
                <a:gdLst>
                  <a:gd name="T0" fmla="*/ 0 w 65"/>
                  <a:gd name="T1" fmla="*/ 31 h 91"/>
                  <a:gd name="T2" fmla="*/ 0 w 65"/>
                  <a:gd name="T3" fmla="*/ 29 h 91"/>
                  <a:gd name="T4" fmla="*/ 0 w 65"/>
                  <a:gd name="T5" fmla="*/ 28 h 91"/>
                  <a:gd name="T6" fmla="*/ 2 w 65"/>
                  <a:gd name="T7" fmla="*/ 26 h 91"/>
                  <a:gd name="T8" fmla="*/ 2 w 65"/>
                  <a:gd name="T9" fmla="*/ 24 h 91"/>
                  <a:gd name="T10" fmla="*/ 2 w 65"/>
                  <a:gd name="T11" fmla="*/ 23 h 91"/>
                  <a:gd name="T12" fmla="*/ 3 w 65"/>
                  <a:gd name="T13" fmla="*/ 21 h 91"/>
                  <a:gd name="T14" fmla="*/ 5 w 65"/>
                  <a:gd name="T15" fmla="*/ 21 h 91"/>
                  <a:gd name="T16" fmla="*/ 6 w 65"/>
                  <a:gd name="T17" fmla="*/ 18 h 91"/>
                  <a:gd name="T18" fmla="*/ 6 w 65"/>
                  <a:gd name="T19" fmla="*/ 18 h 91"/>
                  <a:gd name="T20" fmla="*/ 3 w 65"/>
                  <a:gd name="T21" fmla="*/ 17 h 91"/>
                  <a:gd name="T22" fmla="*/ 3 w 65"/>
                  <a:gd name="T23" fmla="*/ 13 h 91"/>
                  <a:gd name="T24" fmla="*/ 2 w 65"/>
                  <a:gd name="T25" fmla="*/ 10 h 91"/>
                  <a:gd name="T26" fmla="*/ 3 w 65"/>
                  <a:gd name="T27" fmla="*/ 6 h 91"/>
                  <a:gd name="T28" fmla="*/ 5 w 65"/>
                  <a:gd name="T29" fmla="*/ 3 h 91"/>
                  <a:gd name="T30" fmla="*/ 8 w 65"/>
                  <a:gd name="T31" fmla="*/ 2 h 91"/>
                  <a:gd name="T32" fmla="*/ 12 w 65"/>
                  <a:gd name="T33" fmla="*/ 0 h 91"/>
                  <a:gd name="T34" fmla="*/ 15 w 65"/>
                  <a:gd name="T35" fmla="*/ 0 h 91"/>
                  <a:gd name="T36" fmla="*/ 18 w 65"/>
                  <a:gd name="T37" fmla="*/ 0 h 91"/>
                  <a:gd name="T38" fmla="*/ 23 w 65"/>
                  <a:gd name="T39" fmla="*/ 2 h 91"/>
                  <a:gd name="T40" fmla="*/ 26 w 65"/>
                  <a:gd name="T41" fmla="*/ 3 h 91"/>
                  <a:gd name="T42" fmla="*/ 28 w 65"/>
                  <a:gd name="T43" fmla="*/ 6 h 91"/>
                  <a:gd name="T44" fmla="*/ 28 w 65"/>
                  <a:gd name="T45" fmla="*/ 10 h 91"/>
                  <a:gd name="T46" fmla="*/ 28 w 65"/>
                  <a:gd name="T47" fmla="*/ 13 h 91"/>
                  <a:gd name="T48" fmla="*/ 28 w 65"/>
                  <a:gd name="T49" fmla="*/ 17 h 91"/>
                  <a:gd name="T50" fmla="*/ 25 w 65"/>
                  <a:gd name="T51" fmla="*/ 18 h 91"/>
                  <a:gd name="T52" fmla="*/ 25 w 65"/>
                  <a:gd name="T53" fmla="*/ 20 h 91"/>
                  <a:gd name="T54" fmla="*/ 28 w 65"/>
                  <a:gd name="T55" fmla="*/ 21 h 91"/>
                  <a:gd name="T56" fmla="*/ 29 w 65"/>
                  <a:gd name="T57" fmla="*/ 24 h 91"/>
                  <a:gd name="T58" fmla="*/ 29 w 65"/>
                  <a:gd name="T59" fmla="*/ 29 h 91"/>
                  <a:gd name="T60" fmla="*/ 29 w 65"/>
                  <a:gd name="T61" fmla="*/ 32 h 91"/>
                  <a:gd name="T62" fmla="*/ 26 w 65"/>
                  <a:gd name="T63" fmla="*/ 36 h 91"/>
                  <a:gd name="T64" fmla="*/ 23 w 65"/>
                  <a:gd name="T65" fmla="*/ 39 h 91"/>
                  <a:gd name="T66" fmla="*/ 20 w 65"/>
                  <a:gd name="T67" fmla="*/ 41 h 91"/>
                  <a:gd name="T68" fmla="*/ 15 w 65"/>
                  <a:gd name="T69" fmla="*/ 42 h 91"/>
                  <a:gd name="T70" fmla="*/ 13 w 65"/>
                  <a:gd name="T71" fmla="*/ 42 h 91"/>
                  <a:gd name="T72" fmla="*/ 10 w 65"/>
                  <a:gd name="T73" fmla="*/ 41 h 91"/>
                  <a:gd name="T74" fmla="*/ 6 w 65"/>
                  <a:gd name="T75" fmla="*/ 41 h 91"/>
                  <a:gd name="T76" fmla="*/ 5 w 65"/>
                  <a:gd name="T77" fmla="*/ 39 h 91"/>
                  <a:gd name="T78" fmla="*/ 3 w 65"/>
                  <a:gd name="T79" fmla="*/ 37 h 91"/>
                  <a:gd name="T80" fmla="*/ 2 w 65"/>
                  <a:gd name="T81" fmla="*/ 36 h 91"/>
                  <a:gd name="T82" fmla="*/ 2 w 65"/>
                  <a:gd name="T83" fmla="*/ 32 h 91"/>
                  <a:gd name="T84" fmla="*/ 0 w 65"/>
                  <a:gd name="T85" fmla="*/ 31 h 9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5" h="91">
                    <a:moveTo>
                      <a:pt x="0" y="67"/>
                    </a:moveTo>
                    <a:lnTo>
                      <a:pt x="0" y="67"/>
                    </a:lnTo>
                    <a:lnTo>
                      <a:pt x="0" y="63"/>
                    </a:lnTo>
                    <a:lnTo>
                      <a:pt x="0" y="60"/>
                    </a:lnTo>
                    <a:lnTo>
                      <a:pt x="5" y="57"/>
                    </a:lnTo>
                    <a:lnTo>
                      <a:pt x="5" y="53"/>
                    </a:lnTo>
                    <a:lnTo>
                      <a:pt x="5" y="50"/>
                    </a:lnTo>
                    <a:lnTo>
                      <a:pt x="7" y="50"/>
                    </a:lnTo>
                    <a:lnTo>
                      <a:pt x="7" y="46"/>
                    </a:lnTo>
                    <a:lnTo>
                      <a:pt x="12" y="46"/>
                    </a:lnTo>
                    <a:lnTo>
                      <a:pt x="12" y="43"/>
                    </a:lnTo>
                    <a:lnTo>
                      <a:pt x="14" y="38"/>
                    </a:lnTo>
                    <a:lnTo>
                      <a:pt x="12" y="36"/>
                    </a:lnTo>
                    <a:lnTo>
                      <a:pt x="7" y="36"/>
                    </a:lnTo>
                    <a:lnTo>
                      <a:pt x="7" y="31"/>
                    </a:lnTo>
                    <a:lnTo>
                      <a:pt x="7" y="29"/>
                    </a:lnTo>
                    <a:lnTo>
                      <a:pt x="5" y="26"/>
                    </a:lnTo>
                    <a:lnTo>
                      <a:pt x="5" y="21"/>
                    </a:lnTo>
                    <a:lnTo>
                      <a:pt x="5" y="19"/>
                    </a:lnTo>
                    <a:lnTo>
                      <a:pt x="7" y="14"/>
                    </a:lnTo>
                    <a:lnTo>
                      <a:pt x="7" y="12"/>
                    </a:lnTo>
                    <a:lnTo>
                      <a:pt x="12" y="7"/>
                    </a:lnTo>
                    <a:lnTo>
                      <a:pt x="14" y="4"/>
                    </a:lnTo>
                    <a:lnTo>
                      <a:pt x="19" y="4"/>
                    </a:lnTo>
                    <a:lnTo>
                      <a:pt x="23" y="0"/>
                    </a:lnTo>
                    <a:lnTo>
                      <a:pt x="26" y="0"/>
                    </a:lnTo>
                    <a:lnTo>
                      <a:pt x="33" y="0"/>
                    </a:lnTo>
                    <a:lnTo>
                      <a:pt x="37" y="0"/>
                    </a:lnTo>
                    <a:lnTo>
                      <a:pt x="40" y="0"/>
                    </a:lnTo>
                    <a:lnTo>
                      <a:pt x="48" y="0"/>
                    </a:lnTo>
                    <a:lnTo>
                      <a:pt x="51" y="4"/>
                    </a:lnTo>
                    <a:lnTo>
                      <a:pt x="55" y="4"/>
                    </a:lnTo>
                    <a:lnTo>
                      <a:pt x="58" y="7"/>
                    </a:lnTo>
                    <a:lnTo>
                      <a:pt x="58" y="12"/>
                    </a:lnTo>
                    <a:lnTo>
                      <a:pt x="62" y="14"/>
                    </a:lnTo>
                    <a:lnTo>
                      <a:pt x="62" y="19"/>
                    </a:lnTo>
                    <a:lnTo>
                      <a:pt x="62" y="21"/>
                    </a:lnTo>
                    <a:lnTo>
                      <a:pt x="62" y="26"/>
                    </a:lnTo>
                    <a:lnTo>
                      <a:pt x="62" y="29"/>
                    </a:lnTo>
                    <a:lnTo>
                      <a:pt x="62" y="31"/>
                    </a:lnTo>
                    <a:lnTo>
                      <a:pt x="62" y="36"/>
                    </a:lnTo>
                    <a:lnTo>
                      <a:pt x="58" y="36"/>
                    </a:lnTo>
                    <a:lnTo>
                      <a:pt x="55" y="38"/>
                    </a:lnTo>
                    <a:lnTo>
                      <a:pt x="55" y="43"/>
                    </a:lnTo>
                    <a:lnTo>
                      <a:pt x="58" y="43"/>
                    </a:lnTo>
                    <a:lnTo>
                      <a:pt x="62" y="46"/>
                    </a:lnTo>
                    <a:lnTo>
                      <a:pt x="62" y="50"/>
                    </a:lnTo>
                    <a:lnTo>
                      <a:pt x="65" y="53"/>
                    </a:lnTo>
                    <a:lnTo>
                      <a:pt x="65" y="60"/>
                    </a:lnTo>
                    <a:lnTo>
                      <a:pt x="65" y="63"/>
                    </a:lnTo>
                    <a:lnTo>
                      <a:pt x="65" y="67"/>
                    </a:lnTo>
                    <a:lnTo>
                      <a:pt x="65" y="70"/>
                    </a:lnTo>
                    <a:lnTo>
                      <a:pt x="62" y="74"/>
                    </a:lnTo>
                    <a:lnTo>
                      <a:pt x="58" y="77"/>
                    </a:lnTo>
                    <a:lnTo>
                      <a:pt x="55" y="81"/>
                    </a:lnTo>
                    <a:lnTo>
                      <a:pt x="51" y="84"/>
                    </a:lnTo>
                    <a:lnTo>
                      <a:pt x="48" y="88"/>
                    </a:lnTo>
                    <a:lnTo>
                      <a:pt x="44" y="88"/>
                    </a:lnTo>
                    <a:lnTo>
                      <a:pt x="33" y="91"/>
                    </a:lnTo>
                    <a:lnTo>
                      <a:pt x="30" y="91"/>
                    </a:lnTo>
                    <a:lnTo>
                      <a:pt x="26" y="91"/>
                    </a:lnTo>
                    <a:lnTo>
                      <a:pt x="23" y="88"/>
                    </a:lnTo>
                    <a:lnTo>
                      <a:pt x="19" y="88"/>
                    </a:lnTo>
                    <a:lnTo>
                      <a:pt x="14" y="88"/>
                    </a:lnTo>
                    <a:lnTo>
                      <a:pt x="14" y="84"/>
                    </a:lnTo>
                    <a:lnTo>
                      <a:pt x="12" y="84"/>
                    </a:lnTo>
                    <a:lnTo>
                      <a:pt x="12" y="81"/>
                    </a:lnTo>
                    <a:lnTo>
                      <a:pt x="7" y="81"/>
                    </a:lnTo>
                    <a:lnTo>
                      <a:pt x="7" y="77"/>
                    </a:lnTo>
                    <a:lnTo>
                      <a:pt x="5" y="77"/>
                    </a:lnTo>
                    <a:lnTo>
                      <a:pt x="5" y="74"/>
                    </a:lnTo>
                    <a:lnTo>
                      <a:pt x="5" y="70"/>
                    </a:lnTo>
                    <a:lnTo>
                      <a:pt x="0"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071" name="Freeform 83"/>
              <p:cNvSpPr>
                <a:spLocks/>
              </p:cNvSpPr>
              <p:nvPr/>
            </p:nvSpPr>
            <p:spPr bwMode="auto">
              <a:xfrm>
                <a:off x="954" y="4002"/>
                <a:ext cx="12" cy="12"/>
              </a:xfrm>
              <a:custGeom>
                <a:avLst/>
                <a:gdLst>
                  <a:gd name="T0" fmla="*/ 0 w 25"/>
                  <a:gd name="T1" fmla="*/ 7 h 24"/>
                  <a:gd name="T2" fmla="*/ 0 w 25"/>
                  <a:gd name="T3" fmla="*/ 7 h 24"/>
                  <a:gd name="T4" fmla="*/ 0 w 25"/>
                  <a:gd name="T5" fmla="*/ 7 h 24"/>
                  <a:gd name="T6" fmla="*/ 0 w 25"/>
                  <a:gd name="T7" fmla="*/ 9 h 24"/>
                  <a:gd name="T8" fmla="*/ 0 w 25"/>
                  <a:gd name="T9" fmla="*/ 10 h 24"/>
                  <a:gd name="T10" fmla="*/ 1 w 25"/>
                  <a:gd name="T11" fmla="*/ 10 h 24"/>
                  <a:gd name="T12" fmla="*/ 1 w 25"/>
                  <a:gd name="T13" fmla="*/ 12 h 24"/>
                  <a:gd name="T14" fmla="*/ 3 w 25"/>
                  <a:gd name="T15" fmla="*/ 12 h 24"/>
                  <a:gd name="T16" fmla="*/ 3 w 25"/>
                  <a:gd name="T17" fmla="*/ 12 h 24"/>
                  <a:gd name="T18" fmla="*/ 5 w 25"/>
                  <a:gd name="T19" fmla="*/ 12 h 24"/>
                  <a:gd name="T20" fmla="*/ 5 w 25"/>
                  <a:gd name="T21" fmla="*/ 12 h 24"/>
                  <a:gd name="T22" fmla="*/ 7 w 25"/>
                  <a:gd name="T23" fmla="*/ 12 h 24"/>
                  <a:gd name="T24" fmla="*/ 8 w 25"/>
                  <a:gd name="T25" fmla="*/ 12 h 24"/>
                  <a:gd name="T26" fmla="*/ 8 w 25"/>
                  <a:gd name="T27" fmla="*/ 12 h 24"/>
                  <a:gd name="T28" fmla="*/ 10 w 25"/>
                  <a:gd name="T29" fmla="*/ 10 h 24"/>
                  <a:gd name="T30" fmla="*/ 10 w 25"/>
                  <a:gd name="T31" fmla="*/ 10 h 24"/>
                  <a:gd name="T32" fmla="*/ 10 w 25"/>
                  <a:gd name="T33" fmla="*/ 9 h 24"/>
                  <a:gd name="T34" fmla="*/ 12 w 25"/>
                  <a:gd name="T35" fmla="*/ 5 h 24"/>
                  <a:gd name="T36" fmla="*/ 12 w 25"/>
                  <a:gd name="T37" fmla="*/ 5 h 24"/>
                  <a:gd name="T38" fmla="*/ 12 w 25"/>
                  <a:gd name="T39" fmla="*/ 5 h 24"/>
                  <a:gd name="T40" fmla="*/ 10 w 25"/>
                  <a:gd name="T41" fmla="*/ 4 h 24"/>
                  <a:gd name="T42" fmla="*/ 10 w 25"/>
                  <a:gd name="T43" fmla="*/ 2 h 24"/>
                  <a:gd name="T44" fmla="*/ 10 w 25"/>
                  <a:gd name="T45" fmla="*/ 2 h 24"/>
                  <a:gd name="T46" fmla="*/ 8 w 25"/>
                  <a:gd name="T47" fmla="*/ 0 h 24"/>
                  <a:gd name="T48" fmla="*/ 8 w 25"/>
                  <a:gd name="T49" fmla="*/ 0 h 24"/>
                  <a:gd name="T50" fmla="*/ 7 w 25"/>
                  <a:gd name="T51" fmla="*/ 0 h 24"/>
                  <a:gd name="T52" fmla="*/ 5 w 25"/>
                  <a:gd name="T53" fmla="*/ 0 h 24"/>
                  <a:gd name="T54" fmla="*/ 5 w 25"/>
                  <a:gd name="T55" fmla="*/ 0 h 24"/>
                  <a:gd name="T56" fmla="*/ 3 w 25"/>
                  <a:gd name="T57" fmla="*/ 0 h 24"/>
                  <a:gd name="T58" fmla="*/ 3 w 25"/>
                  <a:gd name="T59" fmla="*/ 0 h 24"/>
                  <a:gd name="T60" fmla="*/ 1 w 25"/>
                  <a:gd name="T61" fmla="*/ 0 h 24"/>
                  <a:gd name="T62" fmla="*/ 0 w 25"/>
                  <a:gd name="T63" fmla="*/ 2 h 24"/>
                  <a:gd name="T64" fmla="*/ 0 w 25"/>
                  <a:gd name="T65" fmla="*/ 4 h 24"/>
                  <a:gd name="T66" fmla="*/ 0 w 25"/>
                  <a:gd name="T67" fmla="*/ 4 h 24"/>
                  <a:gd name="T68" fmla="*/ 0 w 25"/>
                  <a:gd name="T69" fmla="*/ 7 h 2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5" h="24">
                    <a:moveTo>
                      <a:pt x="0" y="13"/>
                    </a:moveTo>
                    <a:lnTo>
                      <a:pt x="0" y="13"/>
                    </a:lnTo>
                    <a:lnTo>
                      <a:pt x="0" y="17"/>
                    </a:lnTo>
                    <a:lnTo>
                      <a:pt x="0" y="20"/>
                    </a:lnTo>
                    <a:lnTo>
                      <a:pt x="3" y="20"/>
                    </a:lnTo>
                    <a:lnTo>
                      <a:pt x="3" y="24"/>
                    </a:lnTo>
                    <a:lnTo>
                      <a:pt x="7" y="24"/>
                    </a:lnTo>
                    <a:lnTo>
                      <a:pt x="10" y="24"/>
                    </a:lnTo>
                    <a:lnTo>
                      <a:pt x="14" y="24"/>
                    </a:lnTo>
                    <a:lnTo>
                      <a:pt x="17" y="24"/>
                    </a:lnTo>
                    <a:lnTo>
                      <a:pt x="21" y="20"/>
                    </a:lnTo>
                    <a:lnTo>
                      <a:pt x="21" y="17"/>
                    </a:lnTo>
                    <a:lnTo>
                      <a:pt x="25" y="10"/>
                    </a:lnTo>
                    <a:lnTo>
                      <a:pt x="21" y="7"/>
                    </a:lnTo>
                    <a:lnTo>
                      <a:pt x="21" y="3"/>
                    </a:lnTo>
                    <a:lnTo>
                      <a:pt x="17" y="0"/>
                    </a:lnTo>
                    <a:lnTo>
                      <a:pt x="14" y="0"/>
                    </a:lnTo>
                    <a:lnTo>
                      <a:pt x="10" y="0"/>
                    </a:lnTo>
                    <a:lnTo>
                      <a:pt x="7" y="0"/>
                    </a:lnTo>
                    <a:lnTo>
                      <a:pt x="3" y="0"/>
                    </a:lnTo>
                    <a:lnTo>
                      <a:pt x="0" y="3"/>
                    </a:lnTo>
                    <a:lnTo>
                      <a:pt x="0" y="7"/>
                    </a:lnTo>
                    <a:lnTo>
                      <a:pt x="0"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072" name="Freeform 84"/>
              <p:cNvSpPr>
                <a:spLocks/>
              </p:cNvSpPr>
              <p:nvPr/>
            </p:nvSpPr>
            <p:spPr bwMode="auto">
              <a:xfrm>
                <a:off x="954" y="3984"/>
                <a:ext cx="12" cy="12"/>
              </a:xfrm>
              <a:custGeom>
                <a:avLst/>
                <a:gdLst>
                  <a:gd name="T0" fmla="*/ 5 w 25"/>
                  <a:gd name="T1" fmla="*/ 12 h 24"/>
                  <a:gd name="T2" fmla="*/ 5 w 25"/>
                  <a:gd name="T3" fmla="*/ 12 h 24"/>
                  <a:gd name="T4" fmla="*/ 5 w 25"/>
                  <a:gd name="T5" fmla="*/ 12 h 24"/>
                  <a:gd name="T6" fmla="*/ 7 w 25"/>
                  <a:gd name="T7" fmla="*/ 12 h 24"/>
                  <a:gd name="T8" fmla="*/ 8 w 25"/>
                  <a:gd name="T9" fmla="*/ 12 h 24"/>
                  <a:gd name="T10" fmla="*/ 8 w 25"/>
                  <a:gd name="T11" fmla="*/ 10 h 24"/>
                  <a:gd name="T12" fmla="*/ 10 w 25"/>
                  <a:gd name="T13" fmla="*/ 10 h 24"/>
                  <a:gd name="T14" fmla="*/ 10 w 25"/>
                  <a:gd name="T15" fmla="*/ 9 h 24"/>
                  <a:gd name="T16" fmla="*/ 12 w 25"/>
                  <a:gd name="T17" fmla="*/ 9 h 24"/>
                  <a:gd name="T18" fmla="*/ 12 w 25"/>
                  <a:gd name="T19" fmla="*/ 7 h 24"/>
                  <a:gd name="T20" fmla="*/ 12 w 25"/>
                  <a:gd name="T21" fmla="*/ 5 h 24"/>
                  <a:gd name="T22" fmla="*/ 12 w 25"/>
                  <a:gd name="T23" fmla="*/ 5 h 24"/>
                  <a:gd name="T24" fmla="*/ 12 w 25"/>
                  <a:gd name="T25" fmla="*/ 4 h 24"/>
                  <a:gd name="T26" fmla="*/ 10 w 25"/>
                  <a:gd name="T27" fmla="*/ 4 h 24"/>
                  <a:gd name="T28" fmla="*/ 10 w 25"/>
                  <a:gd name="T29" fmla="*/ 1 h 24"/>
                  <a:gd name="T30" fmla="*/ 8 w 25"/>
                  <a:gd name="T31" fmla="*/ 1 h 24"/>
                  <a:gd name="T32" fmla="*/ 8 w 25"/>
                  <a:gd name="T33" fmla="*/ 0 h 24"/>
                  <a:gd name="T34" fmla="*/ 5 w 25"/>
                  <a:gd name="T35" fmla="*/ 0 h 24"/>
                  <a:gd name="T36" fmla="*/ 5 w 25"/>
                  <a:gd name="T37" fmla="*/ 0 h 24"/>
                  <a:gd name="T38" fmla="*/ 5 w 25"/>
                  <a:gd name="T39" fmla="*/ 0 h 24"/>
                  <a:gd name="T40" fmla="*/ 3 w 25"/>
                  <a:gd name="T41" fmla="*/ 0 h 24"/>
                  <a:gd name="T42" fmla="*/ 3 w 25"/>
                  <a:gd name="T43" fmla="*/ 1 h 24"/>
                  <a:gd name="T44" fmla="*/ 1 w 25"/>
                  <a:gd name="T45" fmla="*/ 1 h 24"/>
                  <a:gd name="T46" fmla="*/ 1 w 25"/>
                  <a:gd name="T47" fmla="*/ 1 h 24"/>
                  <a:gd name="T48" fmla="*/ 0 w 25"/>
                  <a:gd name="T49" fmla="*/ 4 h 24"/>
                  <a:gd name="T50" fmla="*/ 0 w 25"/>
                  <a:gd name="T51" fmla="*/ 4 h 24"/>
                  <a:gd name="T52" fmla="*/ 0 w 25"/>
                  <a:gd name="T53" fmla="*/ 5 h 24"/>
                  <a:gd name="T54" fmla="*/ 0 w 25"/>
                  <a:gd name="T55" fmla="*/ 7 h 24"/>
                  <a:gd name="T56" fmla="*/ 0 w 25"/>
                  <a:gd name="T57" fmla="*/ 7 h 24"/>
                  <a:gd name="T58" fmla="*/ 0 w 25"/>
                  <a:gd name="T59" fmla="*/ 9 h 24"/>
                  <a:gd name="T60" fmla="*/ 0 w 25"/>
                  <a:gd name="T61" fmla="*/ 9 h 24"/>
                  <a:gd name="T62" fmla="*/ 1 w 25"/>
                  <a:gd name="T63" fmla="*/ 10 h 24"/>
                  <a:gd name="T64" fmla="*/ 1 w 25"/>
                  <a:gd name="T65" fmla="*/ 10 h 24"/>
                  <a:gd name="T66" fmla="*/ 3 w 25"/>
                  <a:gd name="T67" fmla="*/ 12 h 24"/>
                  <a:gd name="T68" fmla="*/ 5 w 25"/>
                  <a:gd name="T69" fmla="*/ 12 h 2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5" h="24">
                    <a:moveTo>
                      <a:pt x="10" y="24"/>
                    </a:moveTo>
                    <a:lnTo>
                      <a:pt x="10" y="24"/>
                    </a:lnTo>
                    <a:lnTo>
                      <a:pt x="14" y="24"/>
                    </a:lnTo>
                    <a:lnTo>
                      <a:pt x="17" y="24"/>
                    </a:lnTo>
                    <a:lnTo>
                      <a:pt x="17" y="19"/>
                    </a:lnTo>
                    <a:lnTo>
                      <a:pt x="21" y="19"/>
                    </a:lnTo>
                    <a:lnTo>
                      <a:pt x="21" y="17"/>
                    </a:lnTo>
                    <a:lnTo>
                      <a:pt x="25" y="17"/>
                    </a:lnTo>
                    <a:lnTo>
                      <a:pt x="25" y="14"/>
                    </a:lnTo>
                    <a:lnTo>
                      <a:pt x="25" y="9"/>
                    </a:lnTo>
                    <a:lnTo>
                      <a:pt x="25" y="7"/>
                    </a:lnTo>
                    <a:lnTo>
                      <a:pt x="21" y="7"/>
                    </a:lnTo>
                    <a:lnTo>
                      <a:pt x="21" y="2"/>
                    </a:lnTo>
                    <a:lnTo>
                      <a:pt x="17" y="2"/>
                    </a:lnTo>
                    <a:lnTo>
                      <a:pt x="17" y="0"/>
                    </a:lnTo>
                    <a:lnTo>
                      <a:pt x="10" y="0"/>
                    </a:lnTo>
                    <a:lnTo>
                      <a:pt x="7" y="0"/>
                    </a:lnTo>
                    <a:lnTo>
                      <a:pt x="7" y="2"/>
                    </a:lnTo>
                    <a:lnTo>
                      <a:pt x="3" y="2"/>
                    </a:lnTo>
                    <a:lnTo>
                      <a:pt x="0" y="7"/>
                    </a:lnTo>
                    <a:lnTo>
                      <a:pt x="0" y="9"/>
                    </a:lnTo>
                    <a:lnTo>
                      <a:pt x="0" y="14"/>
                    </a:lnTo>
                    <a:lnTo>
                      <a:pt x="0" y="17"/>
                    </a:lnTo>
                    <a:lnTo>
                      <a:pt x="3" y="19"/>
                    </a:lnTo>
                    <a:lnTo>
                      <a:pt x="7" y="24"/>
                    </a:lnTo>
                    <a:lnTo>
                      <a:pt x="10" y="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073" name="Freeform 85"/>
              <p:cNvSpPr>
                <a:spLocks/>
              </p:cNvSpPr>
              <p:nvPr/>
            </p:nvSpPr>
            <p:spPr bwMode="auto">
              <a:xfrm>
                <a:off x="973" y="3624"/>
                <a:ext cx="44" cy="72"/>
              </a:xfrm>
              <a:custGeom>
                <a:avLst/>
                <a:gdLst>
                  <a:gd name="T0" fmla="*/ 0 w 95"/>
                  <a:gd name="T1" fmla="*/ 34 h 153"/>
                  <a:gd name="T2" fmla="*/ 0 w 95"/>
                  <a:gd name="T3" fmla="*/ 39 h 153"/>
                  <a:gd name="T4" fmla="*/ 2 w 95"/>
                  <a:gd name="T5" fmla="*/ 46 h 153"/>
                  <a:gd name="T6" fmla="*/ 2 w 95"/>
                  <a:gd name="T7" fmla="*/ 52 h 153"/>
                  <a:gd name="T8" fmla="*/ 3 w 95"/>
                  <a:gd name="T9" fmla="*/ 58 h 153"/>
                  <a:gd name="T10" fmla="*/ 7 w 95"/>
                  <a:gd name="T11" fmla="*/ 64 h 153"/>
                  <a:gd name="T12" fmla="*/ 11 w 95"/>
                  <a:gd name="T13" fmla="*/ 69 h 153"/>
                  <a:gd name="T14" fmla="*/ 15 w 95"/>
                  <a:gd name="T15" fmla="*/ 72 h 153"/>
                  <a:gd name="T16" fmla="*/ 22 w 95"/>
                  <a:gd name="T17" fmla="*/ 72 h 153"/>
                  <a:gd name="T18" fmla="*/ 24 w 95"/>
                  <a:gd name="T19" fmla="*/ 72 h 153"/>
                  <a:gd name="T20" fmla="*/ 28 w 95"/>
                  <a:gd name="T21" fmla="*/ 72 h 153"/>
                  <a:gd name="T22" fmla="*/ 32 w 95"/>
                  <a:gd name="T23" fmla="*/ 70 h 153"/>
                  <a:gd name="T24" fmla="*/ 36 w 95"/>
                  <a:gd name="T25" fmla="*/ 65 h 153"/>
                  <a:gd name="T26" fmla="*/ 39 w 95"/>
                  <a:gd name="T27" fmla="*/ 62 h 153"/>
                  <a:gd name="T28" fmla="*/ 41 w 95"/>
                  <a:gd name="T29" fmla="*/ 55 h 153"/>
                  <a:gd name="T30" fmla="*/ 43 w 95"/>
                  <a:gd name="T31" fmla="*/ 50 h 153"/>
                  <a:gd name="T32" fmla="*/ 44 w 95"/>
                  <a:gd name="T33" fmla="*/ 44 h 153"/>
                  <a:gd name="T34" fmla="*/ 44 w 95"/>
                  <a:gd name="T35" fmla="*/ 39 h 153"/>
                  <a:gd name="T36" fmla="*/ 44 w 95"/>
                  <a:gd name="T37" fmla="*/ 34 h 153"/>
                  <a:gd name="T38" fmla="*/ 43 w 95"/>
                  <a:gd name="T39" fmla="*/ 29 h 153"/>
                  <a:gd name="T40" fmla="*/ 43 w 95"/>
                  <a:gd name="T41" fmla="*/ 23 h 153"/>
                  <a:gd name="T42" fmla="*/ 41 w 95"/>
                  <a:gd name="T43" fmla="*/ 16 h 153"/>
                  <a:gd name="T44" fmla="*/ 38 w 95"/>
                  <a:gd name="T45" fmla="*/ 11 h 153"/>
                  <a:gd name="T46" fmla="*/ 34 w 95"/>
                  <a:gd name="T47" fmla="*/ 7 h 153"/>
                  <a:gd name="T48" fmla="*/ 29 w 95"/>
                  <a:gd name="T49" fmla="*/ 3 h 153"/>
                  <a:gd name="T50" fmla="*/ 22 w 95"/>
                  <a:gd name="T51" fmla="*/ 0 h 153"/>
                  <a:gd name="T52" fmla="*/ 20 w 95"/>
                  <a:gd name="T53" fmla="*/ 2 h 153"/>
                  <a:gd name="T54" fmla="*/ 17 w 95"/>
                  <a:gd name="T55" fmla="*/ 2 h 153"/>
                  <a:gd name="T56" fmla="*/ 14 w 95"/>
                  <a:gd name="T57" fmla="*/ 3 h 153"/>
                  <a:gd name="T58" fmla="*/ 11 w 95"/>
                  <a:gd name="T59" fmla="*/ 5 h 153"/>
                  <a:gd name="T60" fmla="*/ 9 w 95"/>
                  <a:gd name="T61" fmla="*/ 8 h 153"/>
                  <a:gd name="T62" fmla="*/ 6 w 95"/>
                  <a:gd name="T63" fmla="*/ 13 h 153"/>
                  <a:gd name="T64" fmla="*/ 3 w 95"/>
                  <a:gd name="T65" fmla="*/ 20 h 153"/>
                  <a:gd name="T66" fmla="*/ 2 w 95"/>
                  <a:gd name="T67" fmla="*/ 28 h 15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95" h="153">
                    <a:moveTo>
                      <a:pt x="0" y="73"/>
                    </a:moveTo>
                    <a:lnTo>
                      <a:pt x="0" y="73"/>
                    </a:lnTo>
                    <a:lnTo>
                      <a:pt x="0" y="76"/>
                    </a:lnTo>
                    <a:lnTo>
                      <a:pt x="0" y="83"/>
                    </a:lnTo>
                    <a:lnTo>
                      <a:pt x="0" y="90"/>
                    </a:lnTo>
                    <a:lnTo>
                      <a:pt x="5" y="97"/>
                    </a:lnTo>
                    <a:lnTo>
                      <a:pt x="5" y="103"/>
                    </a:lnTo>
                    <a:lnTo>
                      <a:pt x="5" y="110"/>
                    </a:lnTo>
                    <a:lnTo>
                      <a:pt x="7" y="117"/>
                    </a:lnTo>
                    <a:lnTo>
                      <a:pt x="7" y="124"/>
                    </a:lnTo>
                    <a:lnTo>
                      <a:pt x="12" y="131"/>
                    </a:lnTo>
                    <a:lnTo>
                      <a:pt x="16" y="136"/>
                    </a:lnTo>
                    <a:lnTo>
                      <a:pt x="19" y="141"/>
                    </a:lnTo>
                    <a:lnTo>
                      <a:pt x="23" y="146"/>
                    </a:lnTo>
                    <a:lnTo>
                      <a:pt x="27" y="148"/>
                    </a:lnTo>
                    <a:lnTo>
                      <a:pt x="33" y="153"/>
                    </a:lnTo>
                    <a:lnTo>
                      <a:pt x="37" y="153"/>
                    </a:lnTo>
                    <a:lnTo>
                      <a:pt x="48" y="153"/>
                    </a:lnTo>
                    <a:lnTo>
                      <a:pt x="51" y="153"/>
                    </a:lnTo>
                    <a:lnTo>
                      <a:pt x="55" y="153"/>
                    </a:lnTo>
                    <a:lnTo>
                      <a:pt x="60" y="153"/>
                    </a:lnTo>
                    <a:lnTo>
                      <a:pt x="67" y="148"/>
                    </a:lnTo>
                    <a:lnTo>
                      <a:pt x="70" y="148"/>
                    </a:lnTo>
                    <a:lnTo>
                      <a:pt x="74" y="146"/>
                    </a:lnTo>
                    <a:lnTo>
                      <a:pt x="77" y="139"/>
                    </a:lnTo>
                    <a:lnTo>
                      <a:pt x="81" y="136"/>
                    </a:lnTo>
                    <a:lnTo>
                      <a:pt x="85" y="131"/>
                    </a:lnTo>
                    <a:lnTo>
                      <a:pt x="85" y="124"/>
                    </a:lnTo>
                    <a:lnTo>
                      <a:pt x="88" y="117"/>
                    </a:lnTo>
                    <a:lnTo>
                      <a:pt x="92" y="114"/>
                    </a:lnTo>
                    <a:lnTo>
                      <a:pt x="92" y="107"/>
                    </a:lnTo>
                    <a:lnTo>
                      <a:pt x="92" y="100"/>
                    </a:lnTo>
                    <a:lnTo>
                      <a:pt x="95" y="93"/>
                    </a:lnTo>
                    <a:lnTo>
                      <a:pt x="95" y="83"/>
                    </a:lnTo>
                    <a:lnTo>
                      <a:pt x="95" y="79"/>
                    </a:lnTo>
                    <a:lnTo>
                      <a:pt x="95" y="73"/>
                    </a:lnTo>
                    <a:lnTo>
                      <a:pt x="95" y="69"/>
                    </a:lnTo>
                    <a:lnTo>
                      <a:pt x="92" y="62"/>
                    </a:lnTo>
                    <a:lnTo>
                      <a:pt x="92" y="55"/>
                    </a:lnTo>
                    <a:lnTo>
                      <a:pt x="92" y="49"/>
                    </a:lnTo>
                    <a:lnTo>
                      <a:pt x="88" y="42"/>
                    </a:lnTo>
                    <a:lnTo>
                      <a:pt x="88" y="35"/>
                    </a:lnTo>
                    <a:lnTo>
                      <a:pt x="85" y="28"/>
                    </a:lnTo>
                    <a:lnTo>
                      <a:pt x="81" y="24"/>
                    </a:lnTo>
                    <a:lnTo>
                      <a:pt x="77" y="17"/>
                    </a:lnTo>
                    <a:lnTo>
                      <a:pt x="74" y="14"/>
                    </a:lnTo>
                    <a:lnTo>
                      <a:pt x="70" y="11"/>
                    </a:lnTo>
                    <a:lnTo>
                      <a:pt x="62" y="7"/>
                    </a:lnTo>
                    <a:lnTo>
                      <a:pt x="60" y="4"/>
                    </a:lnTo>
                    <a:lnTo>
                      <a:pt x="48" y="0"/>
                    </a:lnTo>
                    <a:lnTo>
                      <a:pt x="44" y="4"/>
                    </a:lnTo>
                    <a:lnTo>
                      <a:pt x="41" y="4"/>
                    </a:lnTo>
                    <a:lnTo>
                      <a:pt x="37" y="4"/>
                    </a:lnTo>
                    <a:lnTo>
                      <a:pt x="33" y="4"/>
                    </a:lnTo>
                    <a:lnTo>
                      <a:pt x="30" y="7"/>
                    </a:lnTo>
                    <a:lnTo>
                      <a:pt x="27" y="7"/>
                    </a:lnTo>
                    <a:lnTo>
                      <a:pt x="23" y="11"/>
                    </a:lnTo>
                    <a:lnTo>
                      <a:pt x="23" y="14"/>
                    </a:lnTo>
                    <a:lnTo>
                      <a:pt x="19" y="17"/>
                    </a:lnTo>
                    <a:lnTo>
                      <a:pt x="16" y="21"/>
                    </a:lnTo>
                    <a:lnTo>
                      <a:pt x="12" y="28"/>
                    </a:lnTo>
                    <a:lnTo>
                      <a:pt x="7" y="35"/>
                    </a:lnTo>
                    <a:lnTo>
                      <a:pt x="7" y="42"/>
                    </a:lnTo>
                    <a:lnTo>
                      <a:pt x="5" y="49"/>
                    </a:lnTo>
                    <a:lnTo>
                      <a:pt x="5" y="59"/>
                    </a:lnTo>
                    <a:lnTo>
                      <a:pt x="0" y="7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074" name="Freeform 86"/>
              <p:cNvSpPr>
                <a:spLocks/>
              </p:cNvSpPr>
              <p:nvPr/>
            </p:nvSpPr>
            <p:spPr bwMode="auto">
              <a:xfrm>
                <a:off x="905" y="3626"/>
                <a:ext cx="29" cy="27"/>
              </a:xfrm>
              <a:custGeom>
                <a:avLst/>
                <a:gdLst>
                  <a:gd name="T0" fmla="*/ 0 w 65"/>
                  <a:gd name="T1" fmla="*/ 27 h 55"/>
                  <a:gd name="T2" fmla="*/ 20 w 65"/>
                  <a:gd name="T3" fmla="*/ 27 h 55"/>
                  <a:gd name="T4" fmla="*/ 20 w 65"/>
                  <a:gd name="T5" fmla="*/ 27 h 55"/>
                  <a:gd name="T6" fmla="*/ 20 w 65"/>
                  <a:gd name="T7" fmla="*/ 27 h 55"/>
                  <a:gd name="T8" fmla="*/ 21 w 65"/>
                  <a:gd name="T9" fmla="*/ 27 h 55"/>
                  <a:gd name="T10" fmla="*/ 23 w 65"/>
                  <a:gd name="T11" fmla="*/ 27 h 55"/>
                  <a:gd name="T12" fmla="*/ 25 w 65"/>
                  <a:gd name="T13" fmla="*/ 25 h 55"/>
                  <a:gd name="T14" fmla="*/ 26 w 65"/>
                  <a:gd name="T15" fmla="*/ 24 h 55"/>
                  <a:gd name="T16" fmla="*/ 28 w 65"/>
                  <a:gd name="T17" fmla="*/ 20 h 55"/>
                  <a:gd name="T18" fmla="*/ 28 w 65"/>
                  <a:gd name="T19" fmla="*/ 19 h 55"/>
                  <a:gd name="T20" fmla="*/ 29 w 65"/>
                  <a:gd name="T21" fmla="*/ 15 h 55"/>
                  <a:gd name="T22" fmla="*/ 29 w 65"/>
                  <a:gd name="T23" fmla="*/ 13 h 55"/>
                  <a:gd name="T24" fmla="*/ 29 w 65"/>
                  <a:gd name="T25" fmla="*/ 10 h 55"/>
                  <a:gd name="T26" fmla="*/ 29 w 65"/>
                  <a:gd name="T27" fmla="*/ 8 h 55"/>
                  <a:gd name="T28" fmla="*/ 28 w 65"/>
                  <a:gd name="T29" fmla="*/ 6 h 55"/>
                  <a:gd name="T30" fmla="*/ 28 w 65"/>
                  <a:gd name="T31" fmla="*/ 3 h 55"/>
                  <a:gd name="T32" fmla="*/ 26 w 65"/>
                  <a:gd name="T33" fmla="*/ 1 h 55"/>
                  <a:gd name="T34" fmla="*/ 25 w 65"/>
                  <a:gd name="T35" fmla="*/ 1 h 55"/>
                  <a:gd name="T36" fmla="*/ 21 w 65"/>
                  <a:gd name="T37" fmla="*/ 0 h 55"/>
                  <a:gd name="T38" fmla="*/ 0 w 65"/>
                  <a:gd name="T39" fmla="*/ 0 h 55"/>
                  <a:gd name="T40" fmla="*/ 0 w 65"/>
                  <a:gd name="T41" fmla="*/ 27 h 5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5" h="55">
                    <a:moveTo>
                      <a:pt x="0" y="55"/>
                    </a:moveTo>
                    <a:lnTo>
                      <a:pt x="44" y="55"/>
                    </a:lnTo>
                    <a:lnTo>
                      <a:pt x="47" y="55"/>
                    </a:lnTo>
                    <a:lnTo>
                      <a:pt x="51" y="55"/>
                    </a:lnTo>
                    <a:lnTo>
                      <a:pt x="55" y="51"/>
                    </a:lnTo>
                    <a:lnTo>
                      <a:pt x="58" y="48"/>
                    </a:lnTo>
                    <a:lnTo>
                      <a:pt x="62" y="41"/>
                    </a:lnTo>
                    <a:lnTo>
                      <a:pt x="62" y="38"/>
                    </a:lnTo>
                    <a:lnTo>
                      <a:pt x="65" y="31"/>
                    </a:lnTo>
                    <a:lnTo>
                      <a:pt x="65" y="27"/>
                    </a:lnTo>
                    <a:lnTo>
                      <a:pt x="65" y="20"/>
                    </a:lnTo>
                    <a:lnTo>
                      <a:pt x="65" y="17"/>
                    </a:lnTo>
                    <a:lnTo>
                      <a:pt x="62" y="13"/>
                    </a:lnTo>
                    <a:lnTo>
                      <a:pt x="62" y="7"/>
                    </a:lnTo>
                    <a:lnTo>
                      <a:pt x="58" y="3"/>
                    </a:lnTo>
                    <a:lnTo>
                      <a:pt x="55" y="3"/>
                    </a:lnTo>
                    <a:lnTo>
                      <a:pt x="47" y="0"/>
                    </a:lnTo>
                    <a:lnTo>
                      <a:pt x="0" y="0"/>
                    </a:lnTo>
                    <a:lnTo>
                      <a:pt x="0"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075" name="Freeform 87"/>
              <p:cNvSpPr>
                <a:spLocks/>
              </p:cNvSpPr>
              <p:nvPr/>
            </p:nvSpPr>
            <p:spPr bwMode="auto">
              <a:xfrm>
                <a:off x="831" y="3626"/>
                <a:ext cx="29" cy="27"/>
              </a:xfrm>
              <a:custGeom>
                <a:avLst/>
                <a:gdLst>
                  <a:gd name="T0" fmla="*/ 0 w 61"/>
                  <a:gd name="T1" fmla="*/ 27 h 55"/>
                  <a:gd name="T2" fmla="*/ 19 w 61"/>
                  <a:gd name="T3" fmla="*/ 27 h 55"/>
                  <a:gd name="T4" fmla="*/ 19 w 61"/>
                  <a:gd name="T5" fmla="*/ 27 h 55"/>
                  <a:gd name="T6" fmla="*/ 20 w 61"/>
                  <a:gd name="T7" fmla="*/ 27 h 55"/>
                  <a:gd name="T8" fmla="*/ 22 w 61"/>
                  <a:gd name="T9" fmla="*/ 27 h 55"/>
                  <a:gd name="T10" fmla="*/ 24 w 61"/>
                  <a:gd name="T11" fmla="*/ 27 h 55"/>
                  <a:gd name="T12" fmla="*/ 26 w 61"/>
                  <a:gd name="T13" fmla="*/ 25 h 55"/>
                  <a:gd name="T14" fmla="*/ 28 w 61"/>
                  <a:gd name="T15" fmla="*/ 24 h 55"/>
                  <a:gd name="T16" fmla="*/ 28 w 61"/>
                  <a:gd name="T17" fmla="*/ 20 h 55"/>
                  <a:gd name="T18" fmla="*/ 29 w 61"/>
                  <a:gd name="T19" fmla="*/ 19 h 55"/>
                  <a:gd name="T20" fmla="*/ 29 w 61"/>
                  <a:gd name="T21" fmla="*/ 15 h 55"/>
                  <a:gd name="T22" fmla="*/ 29 w 61"/>
                  <a:gd name="T23" fmla="*/ 13 h 55"/>
                  <a:gd name="T24" fmla="*/ 29 w 61"/>
                  <a:gd name="T25" fmla="*/ 10 h 55"/>
                  <a:gd name="T26" fmla="*/ 29 w 61"/>
                  <a:gd name="T27" fmla="*/ 8 h 55"/>
                  <a:gd name="T28" fmla="*/ 29 w 61"/>
                  <a:gd name="T29" fmla="*/ 6 h 55"/>
                  <a:gd name="T30" fmla="*/ 28 w 61"/>
                  <a:gd name="T31" fmla="*/ 3 h 55"/>
                  <a:gd name="T32" fmla="*/ 28 w 61"/>
                  <a:gd name="T33" fmla="*/ 1 h 55"/>
                  <a:gd name="T34" fmla="*/ 26 w 61"/>
                  <a:gd name="T35" fmla="*/ 1 h 55"/>
                  <a:gd name="T36" fmla="*/ 22 w 61"/>
                  <a:gd name="T37" fmla="*/ 0 h 55"/>
                  <a:gd name="T38" fmla="*/ 0 w 61"/>
                  <a:gd name="T39" fmla="*/ 0 h 55"/>
                  <a:gd name="T40" fmla="*/ 0 w 61"/>
                  <a:gd name="T41" fmla="*/ 27 h 5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1" h="55">
                    <a:moveTo>
                      <a:pt x="0" y="55"/>
                    </a:moveTo>
                    <a:lnTo>
                      <a:pt x="40" y="55"/>
                    </a:lnTo>
                    <a:lnTo>
                      <a:pt x="43" y="55"/>
                    </a:lnTo>
                    <a:lnTo>
                      <a:pt x="47" y="55"/>
                    </a:lnTo>
                    <a:lnTo>
                      <a:pt x="51" y="55"/>
                    </a:lnTo>
                    <a:lnTo>
                      <a:pt x="54" y="51"/>
                    </a:lnTo>
                    <a:lnTo>
                      <a:pt x="58" y="48"/>
                    </a:lnTo>
                    <a:lnTo>
                      <a:pt x="58" y="41"/>
                    </a:lnTo>
                    <a:lnTo>
                      <a:pt x="61" y="38"/>
                    </a:lnTo>
                    <a:lnTo>
                      <a:pt x="61" y="31"/>
                    </a:lnTo>
                    <a:lnTo>
                      <a:pt x="61" y="27"/>
                    </a:lnTo>
                    <a:lnTo>
                      <a:pt x="61" y="20"/>
                    </a:lnTo>
                    <a:lnTo>
                      <a:pt x="61" y="17"/>
                    </a:lnTo>
                    <a:lnTo>
                      <a:pt x="61" y="13"/>
                    </a:lnTo>
                    <a:lnTo>
                      <a:pt x="58" y="7"/>
                    </a:lnTo>
                    <a:lnTo>
                      <a:pt x="58" y="3"/>
                    </a:lnTo>
                    <a:lnTo>
                      <a:pt x="54" y="3"/>
                    </a:lnTo>
                    <a:lnTo>
                      <a:pt x="47" y="0"/>
                    </a:lnTo>
                    <a:lnTo>
                      <a:pt x="0" y="0"/>
                    </a:lnTo>
                    <a:lnTo>
                      <a:pt x="0"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44076" name="Freeform 88"/>
              <p:cNvSpPr>
                <a:spLocks/>
              </p:cNvSpPr>
              <p:nvPr/>
            </p:nvSpPr>
            <p:spPr bwMode="auto">
              <a:xfrm>
                <a:off x="745" y="3624"/>
                <a:ext cx="44" cy="72"/>
              </a:xfrm>
              <a:custGeom>
                <a:avLst/>
                <a:gdLst>
                  <a:gd name="T0" fmla="*/ 0 w 95"/>
                  <a:gd name="T1" fmla="*/ 34 h 153"/>
                  <a:gd name="T2" fmla="*/ 0 w 95"/>
                  <a:gd name="T3" fmla="*/ 39 h 153"/>
                  <a:gd name="T4" fmla="*/ 2 w 95"/>
                  <a:gd name="T5" fmla="*/ 46 h 153"/>
                  <a:gd name="T6" fmla="*/ 2 w 95"/>
                  <a:gd name="T7" fmla="*/ 52 h 153"/>
                  <a:gd name="T8" fmla="*/ 4 w 95"/>
                  <a:gd name="T9" fmla="*/ 58 h 153"/>
                  <a:gd name="T10" fmla="*/ 7 w 95"/>
                  <a:gd name="T11" fmla="*/ 64 h 153"/>
                  <a:gd name="T12" fmla="*/ 11 w 95"/>
                  <a:gd name="T13" fmla="*/ 69 h 153"/>
                  <a:gd name="T14" fmla="*/ 16 w 95"/>
                  <a:gd name="T15" fmla="*/ 72 h 153"/>
                  <a:gd name="T16" fmla="*/ 22 w 95"/>
                  <a:gd name="T17" fmla="*/ 72 h 153"/>
                  <a:gd name="T18" fmla="*/ 22 w 95"/>
                  <a:gd name="T19" fmla="*/ 72 h 153"/>
                  <a:gd name="T20" fmla="*/ 27 w 95"/>
                  <a:gd name="T21" fmla="*/ 72 h 153"/>
                  <a:gd name="T22" fmla="*/ 31 w 95"/>
                  <a:gd name="T23" fmla="*/ 70 h 153"/>
                  <a:gd name="T24" fmla="*/ 35 w 95"/>
                  <a:gd name="T25" fmla="*/ 65 h 153"/>
                  <a:gd name="T26" fmla="*/ 37 w 95"/>
                  <a:gd name="T27" fmla="*/ 62 h 153"/>
                  <a:gd name="T28" fmla="*/ 41 w 95"/>
                  <a:gd name="T29" fmla="*/ 55 h 153"/>
                  <a:gd name="T30" fmla="*/ 43 w 95"/>
                  <a:gd name="T31" fmla="*/ 50 h 153"/>
                  <a:gd name="T32" fmla="*/ 44 w 95"/>
                  <a:gd name="T33" fmla="*/ 44 h 153"/>
                  <a:gd name="T34" fmla="*/ 44 w 95"/>
                  <a:gd name="T35" fmla="*/ 39 h 153"/>
                  <a:gd name="T36" fmla="*/ 44 w 95"/>
                  <a:gd name="T37" fmla="*/ 34 h 153"/>
                  <a:gd name="T38" fmla="*/ 43 w 95"/>
                  <a:gd name="T39" fmla="*/ 29 h 153"/>
                  <a:gd name="T40" fmla="*/ 43 w 95"/>
                  <a:gd name="T41" fmla="*/ 23 h 153"/>
                  <a:gd name="T42" fmla="*/ 41 w 95"/>
                  <a:gd name="T43" fmla="*/ 16 h 153"/>
                  <a:gd name="T44" fmla="*/ 37 w 95"/>
                  <a:gd name="T45" fmla="*/ 11 h 153"/>
                  <a:gd name="T46" fmla="*/ 34 w 95"/>
                  <a:gd name="T47" fmla="*/ 7 h 153"/>
                  <a:gd name="T48" fmla="*/ 29 w 95"/>
                  <a:gd name="T49" fmla="*/ 3 h 153"/>
                  <a:gd name="T50" fmla="*/ 22 w 95"/>
                  <a:gd name="T51" fmla="*/ 0 h 153"/>
                  <a:gd name="T52" fmla="*/ 20 w 95"/>
                  <a:gd name="T53" fmla="*/ 2 h 153"/>
                  <a:gd name="T54" fmla="*/ 17 w 95"/>
                  <a:gd name="T55" fmla="*/ 2 h 153"/>
                  <a:gd name="T56" fmla="*/ 14 w 95"/>
                  <a:gd name="T57" fmla="*/ 3 h 153"/>
                  <a:gd name="T58" fmla="*/ 11 w 95"/>
                  <a:gd name="T59" fmla="*/ 5 h 153"/>
                  <a:gd name="T60" fmla="*/ 7 w 95"/>
                  <a:gd name="T61" fmla="*/ 8 h 153"/>
                  <a:gd name="T62" fmla="*/ 5 w 95"/>
                  <a:gd name="T63" fmla="*/ 13 h 153"/>
                  <a:gd name="T64" fmla="*/ 2 w 95"/>
                  <a:gd name="T65" fmla="*/ 20 h 153"/>
                  <a:gd name="T66" fmla="*/ 0 w 95"/>
                  <a:gd name="T67" fmla="*/ 28 h 15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95" h="153">
                    <a:moveTo>
                      <a:pt x="0" y="73"/>
                    </a:moveTo>
                    <a:lnTo>
                      <a:pt x="0" y="73"/>
                    </a:lnTo>
                    <a:lnTo>
                      <a:pt x="0" y="76"/>
                    </a:lnTo>
                    <a:lnTo>
                      <a:pt x="0" y="83"/>
                    </a:lnTo>
                    <a:lnTo>
                      <a:pt x="0" y="90"/>
                    </a:lnTo>
                    <a:lnTo>
                      <a:pt x="4" y="97"/>
                    </a:lnTo>
                    <a:lnTo>
                      <a:pt x="4" y="103"/>
                    </a:lnTo>
                    <a:lnTo>
                      <a:pt x="4" y="110"/>
                    </a:lnTo>
                    <a:lnTo>
                      <a:pt x="8" y="117"/>
                    </a:lnTo>
                    <a:lnTo>
                      <a:pt x="8" y="124"/>
                    </a:lnTo>
                    <a:lnTo>
                      <a:pt x="11" y="131"/>
                    </a:lnTo>
                    <a:lnTo>
                      <a:pt x="16" y="136"/>
                    </a:lnTo>
                    <a:lnTo>
                      <a:pt x="18" y="141"/>
                    </a:lnTo>
                    <a:lnTo>
                      <a:pt x="23" y="146"/>
                    </a:lnTo>
                    <a:lnTo>
                      <a:pt x="25" y="148"/>
                    </a:lnTo>
                    <a:lnTo>
                      <a:pt x="34" y="153"/>
                    </a:lnTo>
                    <a:lnTo>
                      <a:pt x="37" y="153"/>
                    </a:lnTo>
                    <a:lnTo>
                      <a:pt x="48" y="153"/>
                    </a:lnTo>
                    <a:lnTo>
                      <a:pt x="55" y="153"/>
                    </a:lnTo>
                    <a:lnTo>
                      <a:pt x="59" y="153"/>
                    </a:lnTo>
                    <a:lnTo>
                      <a:pt x="62" y="148"/>
                    </a:lnTo>
                    <a:lnTo>
                      <a:pt x="66" y="148"/>
                    </a:lnTo>
                    <a:lnTo>
                      <a:pt x="73" y="146"/>
                    </a:lnTo>
                    <a:lnTo>
                      <a:pt x="76" y="139"/>
                    </a:lnTo>
                    <a:lnTo>
                      <a:pt x="80" y="136"/>
                    </a:lnTo>
                    <a:lnTo>
                      <a:pt x="80" y="131"/>
                    </a:lnTo>
                    <a:lnTo>
                      <a:pt x="85" y="124"/>
                    </a:lnTo>
                    <a:lnTo>
                      <a:pt x="88" y="117"/>
                    </a:lnTo>
                    <a:lnTo>
                      <a:pt x="88" y="114"/>
                    </a:lnTo>
                    <a:lnTo>
                      <a:pt x="92" y="107"/>
                    </a:lnTo>
                    <a:lnTo>
                      <a:pt x="92" y="100"/>
                    </a:lnTo>
                    <a:lnTo>
                      <a:pt x="95" y="93"/>
                    </a:lnTo>
                    <a:lnTo>
                      <a:pt x="95" y="83"/>
                    </a:lnTo>
                    <a:lnTo>
                      <a:pt x="95" y="79"/>
                    </a:lnTo>
                    <a:lnTo>
                      <a:pt x="95" y="73"/>
                    </a:lnTo>
                    <a:lnTo>
                      <a:pt x="95" y="69"/>
                    </a:lnTo>
                    <a:lnTo>
                      <a:pt x="92" y="62"/>
                    </a:lnTo>
                    <a:lnTo>
                      <a:pt x="92" y="55"/>
                    </a:lnTo>
                    <a:lnTo>
                      <a:pt x="92" y="49"/>
                    </a:lnTo>
                    <a:lnTo>
                      <a:pt x="88" y="42"/>
                    </a:lnTo>
                    <a:lnTo>
                      <a:pt x="88" y="35"/>
                    </a:lnTo>
                    <a:lnTo>
                      <a:pt x="85" y="28"/>
                    </a:lnTo>
                    <a:lnTo>
                      <a:pt x="80" y="24"/>
                    </a:lnTo>
                    <a:lnTo>
                      <a:pt x="76" y="17"/>
                    </a:lnTo>
                    <a:lnTo>
                      <a:pt x="73" y="14"/>
                    </a:lnTo>
                    <a:lnTo>
                      <a:pt x="69" y="11"/>
                    </a:lnTo>
                    <a:lnTo>
                      <a:pt x="62" y="7"/>
                    </a:lnTo>
                    <a:lnTo>
                      <a:pt x="55" y="4"/>
                    </a:lnTo>
                    <a:lnTo>
                      <a:pt x="48" y="0"/>
                    </a:lnTo>
                    <a:lnTo>
                      <a:pt x="44" y="4"/>
                    </a:lnTo>
                    <a:lnTo>
                      <a:pt x="41" y="4"/>
                    </a:lnTo>
                    <a:lnTo>
                      <a:pt x="37" y="4"/>
                    </a:lnTo>
                    <a:lnTo>
                      <a:pt x="34" y="4"/>
                    </a:lnTo>
                    <a:lnTo>
                      <a:pt x="30" y="7"/>
                    </a:lnTo>
                    <a:lnTo>
                      <a:pt x="25" y="7"/>
                    </a:lnTo>
                    <a:lnTo>
                      <a:pt x="23" y="11"/>
                    </a:lnTo>
                    <a:lnTo>
                      <a:pt x="18" y="14"/>
                    </a:lnTo>
                    <a:lnTo>
                      <a:pt x="16" y="17"/>
                    </a:lnTo>
                    <a:lnTo>
                      <a:pt x="16" y="21"/>
                    </a:lnTo>
                    <a:lnTo>
                      <a:pt x="11" y="28"/>
                    </a:lnTo>
                    <a:lnTo>
                      <a:pt x="8" y="35"/>
                    </a:lnTo>
                    <a:lnTo>
                      <a:pt x="4" y="42"/>
                    </a:lnTo>
                    <a:lnTo>
                      <a:pt x="4" y="49"/>
                    </a:lnTo>
                    <a:lnTo>
                      <a:pt x="0" y="59"/>
                    </a:lnTo>
                    <a:lnTo>
                      <a:pt x="0" y="7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grpSp>
        <p:sp>
          <p:nvSpPr>
            <p:cNvPr id="44042" name="Rectangle 89"/>
            <p:cNvSpPr>
              <a:spLocks noChangeArrowheads="1"/>
            </p:cNvSpPr>
            <p:nvPr/>
          </p:nvSpPr>
          <p:spPr bwMode="auto">
            <a:xfrm>
              <a:off x="1727" y="2624"/>
              <a:ext cx="3353"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288925" indent="-288925">
                <a:buSzPct val="130000"/>
                <a:buFontTx/>
                <a:buChar char="•"/>
              </a:pPr>
              <a:r>
                <a:rPr lang="en-AU" sz="1600" b="1" dirty="0">
                  <a:solidFill>
                    <a:schemeClr val="accent1"/>
                  </a:solidFill>
                  <a:latin typeface="Montserrat" panose="00000500000000000000" pitchFamily="50" charset="0"/>
                </a:rPr>
                <a:t>C</a:t>
              </a:r>
              <a:r>
                <a:rPr lang="en-AU" sz="1600" dirty="0">
                  <a:latin typeface="Montserrat" panose="00000500000000000000" pitchFamily="50" charset="0"/>
                </a:rPr>
                <a:t>orrosive  these substances, such as acids and caustic soda, can cause severe burns on contact with your body</a:t>
              </a:r>
              <a:endParaRPr lang="en-AU" sz="1600" dirty="0">
                <a:latin typeface="Times New Roman" charset="0"/>
              </a:endParaRPr>
            </a:p>
          </p:txBody>
        </p:sp>
      </p:grpSp>
      <p:sp>
        <p:nvSpPr>
          <p:cNvPr id="88" name="Rectangle 5">
            <a:extLst>
              <a:ext uri="{FF2B5EF4-FFF2-40B4-BE49-F238E27FC236}">
                <a16:creationId xmlns:a16="http://schemas.microsoft.com/office/drawing/2014/main" id="{49BD667A-FCDE-4EF9-B0F4-32D82CCD73A0}"/>
              </a:ext>
            </a:extLst>
          </p:cNvPr>
          <p:cNvSpPr>
            <a:spLocks noChangeArrowheads="1"/>
          </p:cNvSpPr>
          <p:nvPr/>
        </p:nvSpPr>
        <p:spPr bwMode="auto">
          <a:xfrm>
            <a:off x="7194871" y="1804477"/>
            <a:ext cx="4629437" cy="4204015"/>
          </a:xfrm>
          <a:prstGeom prst="rect">
            <a:avLst/>
          </a:prstGeom>
          <a:solidFill>
            <a:schemeClr val="bg1">
              <a:lumMod val="85000"/>
            </a:schemeClr>
          </a:solidFill>
          <a:ln>
            <a:noFill/>
          </a:ln>
          <a:effectLst/>
          <a:extLst/>
        </p:spPr>
        <p:txBody>
          <a:bodyPr lIns="91433" tIns="45717" rIns="91433" bIns="45717"/>
          <a:lstStyle/>
          <a:p>
            <a:pPr marL="342900" indent="-342900">
              <a:spcBef>
                <a:spcPct val="20000"/>
              </a:spcBef>
            </a:pPr>
            <a:r>
              <a:rPr lang="en-US" sz="1800" b="1" dirty="0">
                <a:solidFill>
                  <a:srgbClr val="000000"/>
                </a:solidFill>
                <a:latin typeface="Montserrat" panose="00000500000000000000" pitchFamily="50" charset="0"/>
              </a:rPr>
              <a:t>Always</a:t>
            </a:r>
          </a:p>
          <a:p>
            <a:pPr marL="342900" indent="-342900">
              <a:spcBef>
                <a:spcPct val="20000"/>
              </a:spcBef>
              <a:buFontTx/>
              <a:buChar char="•"/>
            </a:pPr>
            <a:r>
              <a:rPr lang="en-US" sz="1800" b="1" dirty="0">
                <a:solidFill>
                  <a:schemeClr val="accent1"/>
                </a:solidFill>
                <a:latin typeface="Montserrat" panose="00000500000000000000" pitchFamily="50" charset="0"/>
              </a:rPr>
              <a:t>Read the SDS before using a chemical that is unfamiliar to you.</a:t>
            </a:r>
          </a:p>
          <a:p>
            <a:pPr marL="342900" indent="-342900">
              <a:spcBef>
                <a:spcPct val="20000"/>
              </a:spcBef>
              <a:buFontTx/>
              <a:buChar char="•"/>
            </a:pPr>
            <a:r>
              <a:rPr lang="en-US" sz="1800" b="1" dirty="0">
                <a:solidFill>
                  <a:srgbClr val="000000"/>
                </a:solidFill>
                <a:latin typeface="Montserrat" panose="00000500000000000000" pitchFamily="50" charset="0"/>
              </a:rPr>
              <a:t>Follow the instructions on the SDS.</a:t>
            </a:r>
          </a:p>
          <a:p>
            <a:pPr marL="342900" indent="-342900">
              <a:spcBef>
                <a:spcPct val="20000"/>
              </a:spcBef>
              <a:buFontTx/>
              <a:buChar char="•"/>
            </a:pPr>
            <a:r>
              <a:rPr lang="en-US" sz="1800" b="1" dirty="0">
                <a:solidFill>
                  <a:schemeClr val="accent1"/>
                </a:solidFill>
                <a:latin typeface="Montserrat" panose="00000500000000000000" pitchFamily="50" charset="0"/>
              </a:rPr>
              <a:t>Do not use any chemical that has no label on the container or you are not sure what it is.</a:t>
            </a:r>
          </a:p>
          <a:p>
            <a:pPr marL="342900" indent="-342900">
              <a:spcBef>
                <a:spcPct val="20000"/>
              </a:spcBef>
              <a:buFontTx/>
              <a:buChar char="•"/>
            </a:pPr>
            <a:r>
              <a:rPr lang="en-US" sz="1800" b="1" dirty="0">
                <a:solidFill>
                  <a:srgbClr val="000000"/>
                </a:solidFill>
                <a:latin typeface="Montserrat" panose="00000500000000000000" pitchFamily="50" charset="0"/>
              </a:rPr>
              <a:t>Observe good hygiene practices by washing any areas of yourself that may have been exposed to chemicals.</a:t>
            </a:r>
          </a:p>
          <a:p>
            <a:pPr marL="342900" indent="-342900">
              <a:spcBef>
                <a:spcPct val="20000"/>
              </a:spcBef>
              <a:buFontTx/>
              <a:buChar char="•"/>
            </a:pPr>
            <a:r>
              <a:rPr lang="en-US" sz="1800" b="1" dirty="0">
                <a:solidFill>
                  <a:srgbClr val="000000"/>
                </a:solidFill>
                <a:latin typeface="Montserrat" panose="00000500000000000000" pitchFamily="50" charset="0"/>
              </a:rPr>
              <a:t>Make sure you are aware of the location of all safety showers and eye wash stations</a:t>
            </a:r>
            <a:r>
              <a:rPr lang="en-US" sz="2000" b="1" dirty="0">
                <a:solidFill>
                  <a:srgbClr val="000000"/>
                </a:solidFill>
                <a:latin typeface="Montserrat" panose="00000500000000000000" pitchFamily="50" charset="0"/>
              </a:rPr>
              <a:t>.</a:t>
            </a:r>
          </a:p>
          <a:p>
            <a:pPr marL="342900" indent="-342900">
              <a:spcBef>
                <a:spcPct val="20000"/>
              </a:spcBef>
              <a:buFontTx/>
              <a:buChar char="•"/>
            </a:pPr>
            <a:r>
              <a:rPr lang="en-US" sz="1800" b="1" dirty="0">
                <a:solidFill>
                  <a:schemeClr val="accent1"/>
                </a:solidFill>
                <a:latin typeface="Montserrat" panose="00000500000000000000" pitchFamily="50" charset="0"/>
              </a:rPr>
              <a:t>Direct flammables away from sources of ignition or fire</a:t>
            </a:r>
          </a:p>
        </p:txBody>
      </p:sp>
      <p:sp>
        <p:nvSpPr>
          <p:cNvPr id="89" name="TextBox 88">
            <a:extLst>
              <a:ext uri="{FF2B5EF4-FFF2-40B4-BE49-F238E27FC236}">
                <a16:creationId xmlns:a16="http://schemas.microsoft.com/office/drawing/2014/main" id="{02254D3B-8881-4737-A976-98723751C022}"/>
              </a:ext>
            </a:extLst>
          </p:cNvPr>
          <p:cNvSpPr txBox="1"/>
          <p:nvPr/>
        </p:nvSpPr>
        <p:spPr>
          <a:xfrm>
            <a:off x="1127448" y="5194695"/>
            <a:ext cx="6048672" cy="830997"/>
          </a:xfrm>
          <a:prstGeom prst="rect">
            <a:avLst/>
          </a:prstGeom>
          <a:noFill/>
        </p:spPr>
        <p:txBody>
          <a:bodyPr wrap="square" rtlCol="0">
            <a:spAutoFit/>
          </a:bodyPr>
          <a:lstStyle/>
          <a:p>
            <a:r>
              <a:rPr lang="en-AU" dirty="0">
                <a:solidFill>
                  <a:schemeClr val="accent1"/>
                </a:solidFill>
              </a:rPr>
              <a:t>Q. What categories of chemicals are there?</a:t>
            </a:r>
          </a:p>
          <a:p>
            <a:r>
              <a:rPr lang="en-AU" dirty="0">
                <a:solidFill>
                  <a:schemeClr val="accent1"/>
                </a:solidFill>
              </a:rPr>
              <a:t>Hint;  F.A.C.T.</a:t>
            </a:r>
          </a:p>
        </p:txBody>
      </p:sp>
    </p:spTree>
    <p:extLst>
      <p:ext uri="{BB962C8B-B14F-4D97-AF65-F5344CB8AC3E}">
        <p14:creationId xmlns:p14="http://schemas.microsoft.com/office/powerpoint/2010/main" val="348804368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501236"/>
                                        </p:tgtEl>
                                        <p:attrNameLst>
                                          <p:attrName>style.visibility</p:attrName>
                                        </p:attrNameLst>
                                      </p:cBhvr>
                                      <p:to>
                                        <p:strVal val="visible"/>
                                      </p:to>
                                    </p:set>
                                    <p:anim calcmode="lin" valueType="num">
                                      <p:cBhvr additive="base">
                                        <p:cTn id="7" dur="500" fill="hold"/>
                                        <p:tgtEl>
                                          <p:spTgt spid="1501236"/>
                                        </p:tgtEl>
                                        <p:attrNameLst>
                                          <p:attrName>ppt_x</p:attrName>
                                        </p:attrNameLst>
                                      </p:cBhvr>
                                      <p:tavLst>
                                        <p:tav tm="0">
                                          <p:val>
                                            <p:strVal val="0-#ppt_w/2"/>
                                          </p:val>
                                        </p:tav>
                                        <p:tav tm="100000">
                                          <p:val>
                                            <p:strVal val="#ppt_x"/>
                                          </p:val>
                                        </p:tav>
                                      </p:tavLst>
                                    </p:anim>
                                    <p:anim calcmode="lin" valueType="num">
                                      <p:cBhvr additive="base">
                                        <p:cTn id="8" dur="500" fill="hold"/>
                                        <p:tgtEl>
                                          <p:spTgt spid="150123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nodeType="clickEffect">
                                  <p:stCondLst>
                                    <p:cond delay="0"/>
                                  </p:stCondLst>
                                  <p:childTnLst>
                                    <p:set>
                                      <p:cBhvr>
                                        <p:cTn id="12" dur="1" fill="hold">
                                          <p:stCondLst>
                                            <p:cond delay="0"/>
                                          </p:stCondLst>
                                        </p:cTn>
                                        <p:tgtEl>
                                          <p:spTgt spid="1501189"/>
                                        </p:tgtEl>
                                        <p:attrNameLst>
                                          <p:attrName>style.visibility</p:attrName>
                                        </p:attrNameLst>
                                      </p:cBhvr>
                                      <p:to>
                                        <p:strVal val="visible"/>
                                      </p:to>
                                    </p:set>
                                    <p:anim calcmode="lin" valueType="num">
                                      <p:cBhvr additive="base">
                                        <p:cTn id="13" dur="500" fill="hold"/>
                                        <p:tgtEl>
                                          <p:spTgt spid="1501189"/>
                                        </p:tgtEl>
                                        <p:attrNameLst>
                                          <p:attrName>ppt_x</p:attrName>
                                        </p:attrNameLst>
                                      </p:cBhvr>
                                      <p:tavLst>
                                        <p:tav tm="0">
                                          <p:val>
                                            <p:strVal val="0-#ppt_w/2"/>
                                          </p:val>
                                        </p:tav>
                                        <p:tav tm="100000">
                                          <p:val>
                                            <p:strVal val="#ppt_x"/>
                                          </p:val>
                                        </p:tav>
                                      </p:tavLst>
                                    </p:anim>
                                    <p:anim calcmode="lin" valueType="num">
                                      <p:cBhvr additive="base">
                                        <p:cTn id="14" dur="500" fill="hold"/>
                                        <p:tgtEl>
                                          <p:spTgt spid="1501189"/>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nodeType="clickEffect">
                                  <p:stCondLst>
                                    <p:cond delay="0"/>
                                  </p:stCondLst>
                                  <p:childTnLst>
                                    <p:set>
                                      <p:cBhvr>
                                        <p:cTn id="18" dur="1" fill="hold">
                                          <p:stCondLst>
                                            <p:cond delay="0"/>
                                          </p:stCondLst>
                                        </p:cTn>
                                        <p:tgtEl>
                                          <p:spTgt spid="1501210"/>
                                        </p:tgtEl>
                                        <p:attrNameLst>
                                          <p:attrName>style.visibility</p:attrName>
                                        </p:attrNameLst>
                                      </p:cBhvr>
                                      <p:to>
                                        <p:strVal val="visible"/>
                                      </p:to>
                                    </p:set>
                                    <p:anim calcmode="lin" valueType="num">
                                      <p:cBhvr additive="base">
                                        <p:cTn id="19" dur="500" fill="hold"/>
                                        <p:tgtEl>
                                          <p:spTgt spid="1501210"/>
                                        </p:tgtEl>
                                        <p:attrNameLst>
                                          <p:attrName>ppt_x</p:attrName>
                                        </p:attrNameLst>
                                      </p:cBhvr>
                                      <p:tavLst>
                                        <p:tav tm="0">
                                          <p:val>
                                            <p:strVal val="0-#ppt_w/2"/>
                                          </p:val>
                                        </p:tav>
                                        <p:tav tm="100000">
                                          <p:val>
                                            <p:strVal val="#ppt_x"/>
                                          </p:val>
                                        </p:tav>
                                      </p:tavLst>
                                    </p:anim>
                                    <p:anim calcmode="lin" valueType="num">
                                      <p:cBhvr additive="base">
                                        <p:cTn id="20" dur="500" fill="hold"/>
                                        <p:tgtEl>
                                          <p:spTgt spid="1501210"/>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nodeType="clickEffect">
                                  <p:stCondLst>
                                    <p:cond delay="0"/>
                                  </p:stCondLst>
                                  <p:childTnLst>
                                    <p:set>
                                      <p:cBhvr>
                                        <p:cTn id="24" dur="1" fill="hold">
                                          <p:stCondLst>
                                            <p:cond delay="0"/>
                                          </p:stCondLst>
                                        </p:cTn>
                                        <p:tgtEl>
                                          <p:spTgt spid="1501237"/>
                                        </p:tgtEl>
                                        <p:attrNameLst>
                                          <p:attrName>style.visibility</p:attrName>
                                        </p:attrNameLst>
                                      </p:cBhvr>
                                      <p:to>
                                        <p:strVal val="visible"/>
                                      </p:to>
                                    </p:set>
                                    <p:anim calcmode="lin" valueType="num">
                                      <p:cBhvr additive="base">
                                        <p:cTn id="25" dur="500" fill="hold"/>
                                        <p:tgtEl>
                                          <p:spTgt spid="1501237"/>
                                        </p:tgtEl>
                                        <p:attrNameLst>
                                          <p:attrName>ppt_x</p:attrName>
                                        </p:attrNameLst>
                                      </p:cBhvr>
                                      <p:tavLst>
                                        <p:tav tm="0">
                                          <p:val>
                                            <p:strVal val="0-#ppt_w/2"/>
                                          </p:val>
                                        </p:tav>
                                        <p:tav tm="100000">
                                          <p:val>
                                            <p:strVal val="#ppt_x"/>
                                          </p:val>
                                        </p:tav>
                                      </p:tavLst>
                                    </p:anim>
                                    <p:anim calcmode="lin" valueType="num">
                                      <p:cBhvr additive="base">
                                        <p:cTn id="26" dur="500" fill="hold"/>
                                        <p:tgtEl>
                                          <p:spTgt spid="1501237"/>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501188"/>
                                        </p:tgtEl>
                                        <p:attrNameLst>
                                          <p:attrName>style.visibility</p:attrName>
                                        </p:attrNameLst>
                                      </p:cBhvr>
                                      <p:to>
                                        <p:strVal val="visible"/>
                                      </p:to>
                                    </p:set>
                                    <p:anim calcmode="lin" valueType="num">
                                      <p:cBhvr additive="base">
                                        <p:cTn id="31" dur="500" fill="hold"/>
                                        <p:tgtEl>
                                          <p:spTgt spid="1501188"/>
                                        </p:tgtEl>
                                        <p:attrNameLst>
                                          <p:attrName>ppt_x</p:attrName>
                                        </p:attrNameLst>
                                      </p:cBhvr>
                                      <p:tavLst>
                                        <p:tav tm="0">
                                          <p:val>
                                            <p:strVal val="0-#ppt_w/2"/>
                                          </p:val>
                                        </p:tav>
                                        <p:tav tm="100000">
                                          <p:val>
                                            <p:strVal val="#ppt_x"/>
                                          </p:val>
                                        </p:tav>
                                      </p:tavLst>
                                    </p:anim>
                                    <p:anim calcmode="lin" valueType="num">
                                      <p:cBhvr additive="base">
                                        <p:cTn id="32" dur="500" fill="hold"/>
                                        <p:tgtEl>
                                          <p:spTgt spid="15011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1188" grpId="0" autoUpdateAnimBg="0"/>
      <p:bldP spid="1501236" grpId="0"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02212" name="Text Box 4"/>
          <p:cNvSpPr txBox="1">
            <a:spLocks noChangeArrowheads="1"/>
          </p:cNvSpPr>
          <p:nvPr/>
        </p:nvSpPr>
        <p:spPr bwMode="auto">
          <a:xfrm>
            <a:off x="911424" y="1472145"/>
            <a:ext cx="799288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9pPr>
          </a:lstStyle>
          <a:p>
            <a:pPr algn="l">
              <a:lnSpc>
                <a:spcPct val="100000"/>
              </a:lnSpc>
              <a:spcBef>
                <a:spcPct val="50000"/>
              </a:spcBef>
            </a:pPr>
            <a:r>
              <a:rPr lang="en-AU" sz="2000" dirty="0">
                <a:solidFill>
                  <a:schemeClr val="accent1"/>
                </a:solidFill>
                <a:latin typeface="Montserrat" panose="00000500000000000000" pitchFamily="50" charset="0"/>
              </a:rPr>
              <a:t>No chemicals are to be brought onto site without a Safety Data Sheet (SDS).</a:t>
            </a:r>
          </a:p>
        </p:txBody>
      </p:sp>
      <p:sp>
        <p:nvSpPr>
          <p:cNvPr id="45059" name="Rectangle 5"/>
          <p:cNvSpPr>
            <a:spLocks noChangeArrowheads="1"/>
          </p:cNvSpPr>
          <p:nvPr/>
        </p:nvSpPr>
        <p:spPr bwMode="auto">
          <a:xfrm>
            <a:off x="3655218" y="815415"/>
            <a:ext cx="676379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l"/>
            <a:r>
              <a:rPr lang="en-US" sz="2800" b="1" dirty="0">
                <a:solidFill>
                  <a:schemeClr val="tx2"/>
                </a:solidFill>
                <a:latin typeface="Montserrat" panose="00000500000000000000" pitchFamily="50" charset="0"/>
              </a:rPr>
              <a:t>Handling of Chemicals - SDS</a:t>
            </a:r>
          </a:p>
        </p:txBody>
      </p:sp>
      <p:sp>
        <p:nvSpPr>
          <p:cNvPr id="1502214" name="Text Box 6"/>
          <p:cNvSpPr txBox="1">
            <a:spLocks noChangeArrowheads="1"/>
          </p:cNvSpPr>
          <p:nvPr/>
        </p:nvSpPr>
        <p:spPr bwMode="auto">
          <a:xfrm>
            <a:off x="911424" y="5262716"/>
            <a:ext cx="9248940" cy="861774"/>
          </a:xfrm>
          <a:prstGeom prst="rect">
            <a:avLst/>
          </a:prstGeom>
          <a:noFill/>
          <a:ln>
            <a:noFill/>
          </a:ln>
          <a:effectLst/>
        </p:spPr>
        <p:txBody>
          <a:bodyPr wrap="square">
            <a:spAutoFit/>
          </a:bodyPr>
          <a:lstStyle>
            <a:lvl1pPr>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9pPr>
          </a:lstStyle>
          <a:p>
            <a:pPr algn="l" eaLnBrk="1" hangingPunct="1">
              <a:lnSpc>
                <a:spcPct val="100000"/>
              </a:lnSpc>
              <a:spcBef>
                <a:spcPct val="50000"/>
              </a:spcBef>
            </a:pPr>
            <a:r>
              <a:rPr lang="en-AU" sz="2000" dirty="0">
                <a:solidFill>
                  <a:schemeClr val="accent1"/>
                </a:solidFill>
                <a:latin typeface="Montserrat" panose="00000500000000000000" pitchFamily="50" charset="0"/>
              </a:rPr>
              <a:t>If you don’t know the safe use of any chemical </a:t>
            </a:r>
            <a:r>
              <a:rPr lang="en-AU" sz="2000" dirty="0">
                <a:solidFill>
                  <a:srgbClr val="000000"/>
                </a:solidFill>
                <a:latin typeface="Montserrat" panose="00000500000000000000" pitchFamily="50" charset="0"/>
              </a:rPr>
              <a:t>- don’t use it before you have found out.</a:t>
            </a:r>
          </a:p>
          <a:p>
            <a:pPr algn="l" eaLnBrk="1" hangingPunct="1">
              <a:lnSpc>
                <a:spcPct val="100000"/>
              </a:lnSpc>
              <a:spcBef>
                <a:spcPct val="50000"/>
              </a:spcBef>
            </a:pPr>
            <a:r>
              <a:rPr lang="en-AU" sz="2000" dirty="0">
                <a:solidFill>
                  <a:schemeClr val="accent1"/>
                </a:solidFill>
                <a:latin typeface="Montserrat" panose="00000500000000000000" pitchFamily="50" charset="0"/>
              </a:rPr>
              <a:t>Refer to the SDS</a:t>
            </a:r>
            <a:r>
              <a:rPr lang="en-AU" sz="2000" dirty="0">
                <a:solidFill>
                  <a:srgbClr val="000000"/>
                </a:solidFill>
                <a:latin typeface="Montserrat" panose="00000500000000000000" pitchFamily="50" charset="0"/>
              </a:rPr>
              <a:t> and get advice from your supervisor!</a:t>
            </a:r>
          </a:p>
        </p:txBody>
      </p:sp>
      <p:sp>
        <p:nvSpPr>
          <p:cNvPr id="1502215" name="Text Box 7"/>
          <p:cNvSpPr txBox="1">
            <a:spLocks noChangeArrowheads="1"/>
          </p:cNvSpPr>
          <p:nvPr/>
        </p:nvSpPr>
        <p:spPr bwMode="auto">
          <a:xfrm>
            <a:off x="2434591" y="4319528"/>
            <a:ext cx="5622681"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marL="288925" indent="-288925">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9pPr>
          </a:lstStyle>
          <a:p>
            <a:pPr algn="l">
              <a:lnSpc>
                <a:spcPct val="100000"/>
              </a:lnSpc>
              <a:spcBef>
                <a:spcPct val="50000"/>
              </a:spcBef>
              <a:buClr>
                <a:schemeClr val="tx1"/>
              </a:buClr>
              <a:buSzPct val="130000"/>
              <a:buFontTx/>
              <a:buChar char="•"/>
            </a:pPr>
            <a:r>
              <a:rPr lang="en-AU" sz="2000" dirty="0">
                <a:solidFill>
                  <a:srgbClr val="000000"/>
                </a:solidFill>
                <a:latin typeface="Montserrat" panose="00000500000000000000" pitchFamily="50" charset="0"/>
              </a:rPr>
              <a:t>Safe handling requirements and emergency requirements.</a:t>
            </a:r>
          </a:p>
        </p:txBody>
      </p:sp>
      <p:sp>
        <p:nvSpPr>
          <p:cNvPr id="1502216" name="Text Box 8"/>
          <p:cNvSpPr txBox="1">
            <a:spLocks noChangeArrowheads="1"/>
          </p:cNvSpPr>
          <p:nvPr/>
        </p:nvSpPr>
        <p:spPr bwMode="auto">
          <a:xfrm>
            <a:off x="2439509" y="2603848"/>
            <a:ext cx="534132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marL="288925" indent="-288925">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9pPr>
          </a:lstStyle>
          <a:p>
            <a:pPr algn="l">
              <a:lnSpc>
                <a:spcPct val="100000"/>
              </a:lnSpc>
              <a:spcBef>
                <a:spcPct val="50000"/>
              </a:spcBef>
              <a:buClr>
                <a:schemeClr val="tx1"/>
              </a:buClr>
              <a:buSzPct val="130000"/>
              <a:buFontTx/>
              <a:buChar char="•"/>
            </a:pPr>
            <a:r>
              <a:rPr lang="en-AU" sz="2000" dirty="0">
                <a:solidFill>
                  <a:srgbClr val="000000"/>
                </a:solidFill>
                <a:latin typeface="Montserrat" panose="00000500000000000000" pitchFamily="50" charset="0"/>
              </a:rPr>
              <a:t>The properties of the substance, </a:t>
            </a:r>
          </a:p>
        </p:txBody>
      </p:sp>
      <p:sp>
        <p:nvSpPr>
          <p:cNvPr id="1502217" name="Text Box 9"/>
          <p:cNvSpPr txBox="1">
            <a:spLocks noChangeArrowheads="1"/>
          </p:cNvSpPr>
          <p:nvPr/>
        </p:nvSpPr>
        <p:spPr bwMode="auto">
          <a:xfrm>
            <a:off x="2439508" y="3018185"/>
            <a:ext cx="552889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marL="288925" indent="-288925">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9pPr>
          </a:lstStyle>
          <a:p>
            <a:pPr algn="l">
              <a:lnSpc>
                <a:spcPct val="100000"/>
              </a:lnSpc>
              <a:spcBef>
                <a:spcPct val="50000"/>
              </a:spcBef>
              <a:buClr>
                <a:schemeClr val="tx1"/>
              </a:buClr>
              <a:buSzPct val="130000"/>
              <a:buFontTx/>
              <a:buChar char="•"/>
            </a:pPr>
            <a:r>
              <a:rPr lang="en-AU" sz="2000" dirty="0">
                <a:solidFill>
                  <a:srgbClr val="000000"/>
                </a:solidFill>
                <a:latin typeface="Montserrat" panose="00000500000000000000" pitchFamily="50" charset="0"/>
              </a:rPr>
              <a:t>Any potential health effects</a:t>
            </a:r>
          </a:p>
        </p:txBody>
      </p:sp>
      <p:sp>
        <p:nvSpPr>
          <p:cNvPr id="1502218" name="Text Box 10"/>
          <p:cNvSpPr txBox="1">
            <a:spLocks noChangeArrowheads="1"/>
          </p:cNvSpPr>
          <p:nvPr/>
        </p:nvSpPr>
        <p:spPr bwMode="auto">
          <a:xfrm>
            <a:off x="2406075" y="3462403"/>
            <a:ext cx="548200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marL="288925" indent="-288925">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9pPr>
          </a:lstStyle>
          <a:p>
            <a:pPr algn="l">
              <a:lnSpc>
                <a:spcPct val="100000"/>
              </a:lnSpc>
              <a:spcBef>
                <a:spcPct val="50000"/>
              </a:spcBef>
              <a:buClr>
                <a:schemeClr val="tx1"/>
              </a:buClr>
              <a:buSzPct val="130000"/>
              <a:buFontTx/>
              <a:buChar char="•"/>
            </a:pPr>
            <a:r>
              <a:rPr lang="en-AU" sz="2000" dirty="0">
                <a:solidFill>
                  <a:srgbClr val="000000"/>
                </a:solidFill>
                <a:latin typeface="Montserrat" panose="00000500000000000000" pitchFamily="50" charset="0"/>
              </a:rPr>
              <a:t>First aid treatment in case of contact</a:t>
            </a:r>
          </a:p>
        </p:txBody>
      </p:sp>
      <p:sp>
        <p:nvSpPr>
          <p:cNvPr id="1502219" name="Rectangle 11"/>
          <p:cNvSpPr>
            <a:spLocks noChangeArrowheads="1"/>
          </p:cNvSpPr>
          <p:nvPr/>
        </p:nvSpPr>
        <p:spPr bwMode="auto">
          <a:xfrm>
            <a:off x="2434591" y="3881481"/>
            <a:ext cx="239405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marL="288925" indent="-288925">
              <a:spcBef>
                <a:spcPct val="50000"/>
              </a:spcBef>
              <a:buClr>
                <a:schemeClr val="tx1"/>
              </a:buClr>
              <a:buSzPct val="130000"/>
              <a:buFontTx/>
              <a:buChar char="•"/>
            </a:pPr>
            <a:r>
              <a:rPr lang="en-AU" sz="2000" dirty="0">
                <a:solidFill>
                  <a:schemeClr val="accent1"/>
                </a:solidFill>
                <a:latin typeface="Montserrat" panose="00000500000000000000" pitchFamily="50" charset="0"/>
              </a:rPr>
              <a:t>PPE requirements </a:t>
            </a:r>
          </a:p>
        </p:txBody>
      </p:sp>
      <p:sp>
        <p:nvSpPr>
          <p:cNvPr id="1502220" name="Text Box 12"/>
          <p:cNvSpPr txBox="1">
            <a:spLocks noChangeArrowheads="1"/>
          </p:cNvSpPr>
          <p:nvPr/>
        </p:nvSpPr>
        <p:spPr bwMode="auto">
          <a:xfrm>
            <a:off x="2434591" y="2174571"/>
            <a:ext cx="341581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100000"/>
              </a:lnSpc>
              <a:spcBef>
                <a:spcPct val="50000"/>
              </a:spcBef>
              <a:defRPr/>
            </a:pPr>
            <a:r>
              <a:rPr lang="en-AU" sz="2000" dirty="0">
                <a:solidFill>
                  <a:srgbClr val="000000"/>
                </a:solidFill>
                <a:latin typeface="Montserrat" panose="00000500000000000000" pitchFamily="50" charset="0"/>
              </a:rPr>
              <a:t>The SDS identifies: </a:t>
            </a:r>
          </a:p>
        </p:txBody>
      </p:sp>
      <p:pic>
        <p:nvPicPr>
          <p:cNvPr id="1054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92344" y="950787"/>
            <a:ext cx="2458581" cy="34242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6580423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2000"/>
                                  </p:stCondLst>
                                  <p:childTnLst>
                                    <p:set>
                                      <p:cBhvr>
                                        <p:cTn id="6" dur="1" fill="hold">
                                          <p:stCondLst>
                                            <p:cond delay="0"/>
                                          </p:stCondLst>
                                        </p:cTn>
                                        <p:tgtEl>
                                          <p:spTgt spid="1502212"/>
                                        </p:tgtEl>
                                        <p:attrNameLst>
                                          <p:attrName>style.visibility</p:attrName>
                                        </p:attrNameLst>
                                      </p:cBhvr>
                                      <p:to>
                                        <p:strVal val="visible"/>
                                      </p:to>
                                    </p:set>
                                    <p:anim calcmode="lin" valueType="num">
                                      <p:cBhvr additive="base">
                                        <p:cTn id="7" dur="500" fill="hold"/>
                                        <p:tgtEl>
                                          <p:spTgt spid="1502212"/>
                                        </p:tgtEl>
                                        <p:attrNameLst>
                                          <p:attrName>ppt_x</p:attrName>
                                        </p:attrNameLst>
                                      </p:cBhvr>
                                      <p:tavLst>
                                        <p:tav tm="0">
                                          <p:val>
                                            <p:strVal val="0-#ppt_w/2"/>
                                          </p:val>
                                        </p:tav>
                                        <p:tav tm="100000">
                                          <p:val>
                                            <p:strVal val="#ppt_x"/>
                                          </p:val>
                                        </p:tav>
                                      </p:tavLst>
                                    </p:anim>
                                    <p:anim calcmode="lin" valueType="num">
                                      <p:cBhvr additive="base">
                                        <p:cTn id="8" dur="500" fill="hold"/>
                                        <p:tgtEl>
                                          <p:spTgt spid="1502212"/>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2500"/>
                            </p:stCondLst>
                            <p:childTnLst>
                              <p:par>
                                <p:cTn id="10" presetID="2" presetClass="entr" presetSubtype="8" fill="hold" grpId="0" nodeType="afterEffect">
                                  <p:stCondLst>
                                    <p:cond delay="6000"/>
                                  </p:stCondLst>
                                  <p:childTnLst>
                                    <p:set>
                                      <p:cBhvr>
                                        <p:cTn id="11" dur="1" fill="hold">
                                          <p:stCondLst>
                                            <p:cond delay="0"/>
                                          </p:stCondLst>
                                        </p:cTn>
                                        <p:tgtEl>
                                          <p:spTgt spid="1502220"/>
                                        </p:tgtEl>
                                        <p:attrNameLst>
                                          <p:attrName>style.visibility</p:attrName>
                                        </p:attrNameLst>
                                      </p:cBhvr>
                                      <p:to>
                                        <p:strVal val="visible"/>
                                      </p:to>
                                    </p:set>
                                    <p:anim calcmode="lin" valueType="num">
                                      <p:cBhvr additive="base">
                                        <p:cTn id="12" dur="500" fill="hold"/>
                                        <p:tgtEl>
                                          <p:spTgt spid="1502220"/>
                                        </p:tgtEl>
                                        <p:attrNameLst>
                                          <p:attrName>ppt_x</p:attrName>
                                        </p:attrNameLst>
                                      </p:cBhvr>
                                      <p:tavLst>
                                        <p:tav tm="0">
                                          <p:val>
                                            <p:strVal val="0-#ppt_w/2"/>
                                          </p:val>
                                        </p:tav>
                                        <p:tav tm="100000">
                                          <p:val>
                                            <p:strVal val="#ppt_x"/>
                                          </p:val>
                                        </p:tav>
                                      </p:tavLst>
                                    </p:anim>
                                    <p:anim calcmode="lin" valueType="num">
                                      <p:cBhvr additive="base">
                                        <p:cTn id="13" dur="500" fill="hold"/>
                                        <p:tgtEl>
                                          <p:spTgt spid="1502220"/>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9000"/>
                            </p:stCondLst>
                            <p:childTnLst>
                              <p:par>
                                <p:cTn id="15" presetID="1" presetClass="entr" presetSubtype="0" fill="hold" grpId="0" nodeType="afterEffect">
                                  <p:stCondLst>
                                    <p:cond delay="2000"/>
                                  </p:stCondLst>
                                  <p:childTnLst>
                                    <p:set>
                                      <p:cBhvr>
                                        <p:cTn id="16" dur="1" fill="hold">
                                          <p:stCondLst>
                                            <p:cond delay="499"/>
                                          </p:stCondLst>
                                        </p:cTn>
                                        <p:tgtEl>
                                          <p:spTgt spid="1502216"/>
                                        </p:tgtEl>
                                        <p:attrNameLst>
                                          <p:attrName>style.visibility</p:attrName>
                                        </p:attrNameLst>
                                      </p:cBhvr>
                                      <p:to>
                                        <p:strVal val="visible"/>
                                      </p:to>
                                    </p:set>
                                  </p:childTnLst>
                                </p:cTn>
                              </p:par>
                            </p:childTnLst>
                          </p:cTn>
                        </p:par>
                        <p:par>
                          <p:cTn id="17" fill="hold" nodeType="afterGroup">
                            <p:stCondLst>
                              <p:cond delay="11500"/>
                            </p:stCondLst>
                            <p:childTnLst>
                              <p:par>
                                <p:cTn id="18" presetID="1" presetClass="entr" presetSubtype="0" fill="hold" grpId="0" nodeType="afterEffect">
                                  <p:stCondLst>
                                    <p:cond delay="3000"/>
                                  </p:stCondLst>
                                  <p:childTnLst>
                                    <p:set>
                                      <p:cBhvr>
                                        <p:cTn id="19" dur="1" fill="hold">
                                          <p:stCondLst>
                                            <p:cond delay="499"/>
                                          </p:stCondLst>
                                        </p:cTn>
                                        <p:tgtEl>
                                          <p:spTgt spid="1502217"/>
                                        </p:tgtEl>
                                        <p:attrNameLst>
                                          <p:attrName>style.visibility</p:attrName>
                                        </p:attrNameLst>
                                      </p:cBhvr>
                                      <p:to>
                                        <p:strVal val="visible"/>
                                      </p:to>
                                    </p:set>
                                  </p:childTnLst>
                                </p:cTn>
                              </p:par>
                            </p:childTnLst>
                          </p:cTn>
                        </p:par>
                        <p:par>
                          <p:cTn id="20" fill="hold" nodeType="afterGroup">
                            <p:stCondLst>
                              <p:cond delay="15000"/>
                            </p:stCondLst>
                            <p:childTnLst>
                              <p:par>
                                <p:cTn id="21" presetID="1" presetClass="entr" presetSubtype="0" fill="hold" grpId="0" nodeType="afterEffect">
                                  <p:stCondLst>
                                    <p:cond delay="3000"/>
                                  </p:stCondLst>
                                  <p:childTnLst>
                                    <p:set>
                                      <p:cBhvr>
                                        <p:cTn id="22" dur="1" fill="hold">
                                          <p:stCondLst>
                                            <p:cond delay="499"/>
                                          </p:stCondLst>
                                        </p:cTn>
                                        <p:tgtEl>
                                          <p:spTgt spid="1502218"/>
                                        </p:tgtEl>
                                        <p:attrNameLst>
                                          <p:attrName>style.visibility</p:attrName>
                                        </p:attrNameLst>
                                      </p:cBhvr>
                                      <p:to>
                                        <p:strVal val="visible"/>
                                      </p:to>
                                    </p:set>
                                  </p:childTnLst>
                                </p:cTn>
                              </p:par>
                            </p:childTnLst>
                          </p:cTn>
                        </p:par>
                        <p:par>
                          <p:cTn id="23" fill="hold" nodeType="afterGroup">
                            <p:stCondLst>
                              <p:cond delay="18500"/>
                            </p:stCondLst>
                            <p:childTnLst>
                              <p:par>
                                <p:cTn id="24" presetID="1" presetClass="entr" presetSubtype="0" fill="hold" grpId="0" nodeType="afterEffect">
                                  <p:stCondLst>
                                    <p:cond delay="3000"/>
                                  </p:stCondLst>
                                  <p:childTnLst>
                                    <p:set>
                                      <p:cBhvr>
                                        <p:cTn id="25" dur="1" fill="hold">
                                          <p:stCondLst>
                                            <p:cond delay="499"/>
                                          </p:stCondLst>
                                        </p:cTn>
                                        <p:tgtEl>
                                          <p:spTgt spid="1502219"/>
                                        </p:tgtEl>
                                        <p:attrNameLst>
                                          <p:attrName>style.visibility</p:attrName>
                                        </p:attrNameLst>
                                      </p:cBhvr>
                                      <p:to>
                                        <p:strVal val="visible"/>
                                      </p:to>
                                    </p:set>
                                  </p:childTnLst>
                                </p:cTn>
                              </p:par>
                            </p:childTnLst>
                          </p:cTn>
                        </p:par>
                        <p:par>
                          <p:cTn id="26" fill="hold" nodeType="afterGroup">
                            <p:stCondLst>
                              <p:cond delay="22000"/>
                            </p:stCondLst>
                            <p:childTnLst>
                              <p:par>
                                <p:cTn id="27" presetID="1" presetClass="entr" presetSubtype="0" fill="hold" grpId="0" nodeType="afterEffect">
                                  <p:stCondLst>
                                    <p:cond delay="3000"/>
                                  </p:stCondLst>
                                  <p:childTnLst>
                                    <p:set>
                                      <p:cBhvr>
                                        <p:cTn id="28" dur="1" fill="hold">
                                          <p:stCondLst>
                                            <p:cond delay="499"/>
                                          </p:stCondLst>
                                        </p:cTn>
                                        <p:tgtEl>
                                          <p:spTgt spid="1502215"/>
                                        </p:tgtEl>
                                        <p:attrNameLst>
                                          <p:attrName>style.visibility</p:attrName>
                                        </p:attrNameLst>
                                      </p:cBhvr>
                                      <p:to>
                                        <p:strVal val="visible"/>
                                      </p:to>
                                    </p:set>
                                  </p:childTnLst>
                                </p:cTn>
                              </p:par>
                            </p:childTnLst>
                          </p:cTn>
                        </p:par>
                        <p:par>
                          <p:cTn id="29" fill="hold" nodeType="afterGroup">
                            <p:stCondLst>
                              <p:cond delay="25500"/>
                            </p:stCondLst>
                            <p:childTnLst>
                              <p:par>
                                <p:cTn id="30" presetID="1" presetClass="entr" presetSubtype="0" fill="hold" grpId="0" nodeType="afterEffect">
                                  <p:stCondLst>
                                    <p:cond delay="3000"/>
                                  </p:stCondLst>
                                  <p:childTnLst>
                                    <p:set>
                                      <p:cBhvr>
                                        <p:cTn id="31" dur="1" fill="hold">
                                          <p:stCondLst>
                                            <p:cond delay="499"/>
                                          </p:stCondLst>
                                        </p:cTn>
                                        <p:tgtEl>
                                          <p:spTgt spid="15022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2212" grpId="0" autoUpdateAnimBg="0"/>
      <p:bldP spid="1502214" grpId="0"/>
      <p:bldP spid="1502215" grpId="0" autoUpdateAnimBg="0"/>
      <p:bldP spid="1502216" grpId="0" autoUpdateAnimBg="0"/>
      <p:bldP spid="1502217" grpId="0" autoUpdateAnimBg="0"/>
      <p:bldP spid="1502218" grpId="0" autoUpdateAnimBg="0"/>
      <p:bldP spid="1502219" grpId="0" autoUpdateAnimBg="0"/>
      <p:bldP spid="1502220" grpId="0"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1443" name="Rectangle 11"/>
          <p:cNvSpPr>
            <a:spLocks noChangeArrowheads="1"/>
          </p:cNvSpPr>
          <p:nvPr/>
        </p:nvSpPr>
        <p:spPr bwMode="auto">
          <a:xfrm>
            <a:off x="3935760" y="666054"/>
            <a:ext cx="5417527" cy="50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l"/>
            <a:r>
              <a:rPr lang="en-US" sz="2800" b="1" dirty="0">
                <a:solidFill>
                  <a:schemeClr val="tx2"/>
                </a:solidFill>
                <a:latin typeface="Montserrat" panose="00000500000000000000" pitchFamily="50" charset="0"/>
              </a:rPr>
              <a:t>Isolation and Lockout- Tags</a:t>
            </a:r>
          </a:p>
        </p:txBody>
      </p:sp>
      <p:sp>
        <p:nvSpPr>
          <p:cNvPr id="1544206" name="Text Box 14"/>
          <p:cNvSpPr txBox="1">
            <a:spLocks noChangeArrowheads="1"/>
          </p:cNvSpPr>
          <p:nvPr/>
        </p:nvSpPr>
        <p:spPr bwMode="auto">
          <a:xfrm>
            <a:off x="1199456" y="1433531"/>
            <a:ext cx="283763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9pPr>
          </a:lstStyle>
          <a:p>
            <a:pPr>
              <a:lnSpc>
                <a:spcPct val="100000"/>
              </a:lnSpc>
            </a:pPr>
            <a:r>
              <a:rPr lang="en-AU" sz="2000" dirty="0">
                <a:solidFill>
                  <a:srgbClr val="000000"/>
                </a:solidFill>
                <a:latin typeface="Montserrat" panose="00000500000000000000" pitchFamily="50" charset="0"/>
              </a:rPr>
              <a:t>Personal Danger Tag</a:t>
            </a:r>
          </a:p>
        </p:txBody>
      </p:sp>
      <p:grpSp>
        <p:nvGrpSpPr>
          <p:cNvPr id="1544210" name="Group 18"/>
          <p:cNvGrpSpPr>
            <a:grpSpLocks/>
          </p:cNvGrpSpPr>
          <p:nvPr/>
        </p:nvGrpSpPr>
        <p:grpSpPr bwMode="auto">
          <a:xfrm>
            <a:off x="1199456" y="2048741"/>
            <a:ext cx="3240360" cy="2172347"/>
            <a:chOff x="1220" y="1135"/>
            <a:chExt cx="3487" cy="1971"/>
          </a:xfrm>
        </p:grpSpPr>
        <p:graphicFrame>
          <p:nvGraphicFramePr>
            <p:cNvPr id="61449" name="Object 19"/>
            <p:cNvGraphicFramePr>
              <a:graphicFrameLocks noChangeAspect="1"/>
            </p:cNvGraphicFramePr>
            <p:nvPr/>
          </p:nvGraphicFramePr>
          <p:xfrm>
            <a:off x="1220" y="1135"/>
            <a:ext cx="1283" cy="1960"/>
          </p:xfrm>
          <a:graphic>
            <a:graphicData uri="http://schemas.openxmlformats.org/presentationml/2006/ole">
              <mc:AlternateContent xmlns:mc="http://schemas.openxmlformats.org/markup-compatibility/2006">
                <mc:Choice xmlns:v="urn:schemas-microsoft-com:vml" Requires="v">
                  <p:oleObj spid="_x0000_s2050" name="Picture Publisher Image" r:id="rId4" imgW="2200275" imgH="3362325" progId="PictPub.Image.5">
                    <p:embed/>
                  </p:oleObj>
                </mc:Choice>
                <mc:Fallback>
                  <p:oleObj name="Picture Publisher Image" r:id="rId4" imgW="2200275" imgH="3362325" progId="PictPub.Image.5">
                    <p:embed/>
                    <p:pic>
                      <p:nvPicPr>
                        <p:cNvPr id="61449" name="Object 1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20" y="1135"/>
                          <a:ext cx="1283" cy="1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61450" name="Object 20"/>
            <p:cNvGraphicFramePr>
              <a:graphicFrameLocks noChangeAspect="1"/>
            </p:cNvGraphicFramePr>
            <p:nvPr/>
          </p:nvGraphicFramePr>
          <p:xfrm>
            <a:off x="3414" y="1142"/>
            <a:ext cx="1293" cy="1964"/>
          </p:xfrm>
          <a:graphic>
            <a:graphicData uri="http://schemas.openxmlformats.org/presentationml/2006/ole">
              <mc:AlternateContent xmlns:mc="http://schemas.openxmlformats.org/markup-compatibility/2006">
                <mc:Choice xmlns:v="urn:schemas-microsoft-com:vml" Requires="v">
                  <p:oleObj spid="_x0000_s2051" name="Picture Publisher Image" r:id="rId6" imgW="2200275" imgH="3343275" progId="PictPub.Image.5">
                    <p:embed/>
                  </p:oleObj>
                </mc:Choice>
                <mc:Fallback>
                  <p:oleObj name="Picture Publisher Image" r:id="rId6" imgW="2200275" imgH="3343275" progId="PictPub.Image.5">
                    <p:embed/>
                    <p:pic>
                      <p:nvPicPr>
                        <p:cNvPr id="61450" name="Object 2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14" y="1142"/>
                          <a:ext cx="1293" cy="19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pSp>
      <p:sp>
        <p:nvSpPr>
          <p:cNvPr id="61448" name="Rectangle 22"/>
          <p:cNvSpPr>
            <a:spLocks noChangeArrowheads="1"/>
          </p:cNvSpPr>
          <p:nvPr/>
        </p:nvSpPr>
        <p:spPr bwMode="auto">
          <a:xfrm>
            <a:off x="695400" y="4443903"/>
            <a:ext cx="4570726" cy="1631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defTabSz="1376363" eaLnBrk="1" hangingPunct="1">
              <a:spcBef>
                <a:spcPct val="20000"/>
              </a:spcBef>
              <a:buClr>
                <a:schemeClr val="tx2"/>
              </a:buClr>
            </a:pPr>
            <a:r>
              <a:rPr lang="en-US" sz="2000" dirty="0">
                <a:solidFill>
                  <a:srgbClr val="000000"/>
                </a:solidFill>
                <a:latin typeface="Montserrat" panose="00000500000000000000" pitchFamily="50" charset="0"/>
              </a:rPr>
              <a:t>The purpose of the </a:t>
            </a:r>
            <a:r>
              <a:rPr lang="en-US" sz="2000" dirty="0">
                <a:solidFill>
                  <a:schemeClr val="accent1"/>
                </a:solidFill>
                <a:latin typeface="Montserrat" panose="00000500000000000000" pitchFamily="50" charset="0"/>
              </a:rPr>
              <a:t>PERSONAL DANGER </a:t>
            </a:r>
            <a:r>
              <a:rPr lang="en-US" sz="2000" dirty="0">
                <a:solidFill>
                  <a:srgbClr val="000000"/>
                </a:solidFill>
                <a:latin typeface="Montserrat" panose="00000500000000000000" pitchFamily="50" charset="0"/>
              </a:rPr>
              <a:t>TAG system is to inform other people that you are currently working on a piece of equipment and that it is not to be operated or used.</a:t>
            </a:r>
          </a:p>
        </p:txBody>
      </p:sp>
      <p:sp>
        <p:nvSpPr>
          <p:cNvPr id="8" name="Rectangle 5">
            <a:extLst>
              <a:ext uri="{FF2B5EF4-FFF2-40B4-BE49-F238E27FC236}">
                <a16:creationId xmlns:a16="http://schemas.microsoft.com/office/drawing/2014/main" id="{6FD36CC5-168C-4CBC-8E67-0CA9ED229FF1}"/>
              </a:ext>
            </a:extLst>
          </p:cNvPr>
          <p:cNvSpPr>
            <a:spLocks noChangeArrowheads="1"/>
          </p:cNvSpPr>
          <p:nvPr/>
        </p:nvSpPr>
        <p:spPr bwMode="auto">
          <a:xfrm>
            <a:off x="5410142" y="1174054"/>
            <a:ext cx="6192688" cy="4872037"/>
          </a:xfrm>
          <a:prstGeom prst="rect">
            <a:avLst/>
          </a:prstGeom>
          <a:solidFill>
            <a:schemeClr val="bg1">
              <a:lumMod val="85000"/>
            </a:schemeClr>
          </a:solidFill>
          <a:ln>
            <a:noFill/>
          </a:ln>
          <a:effectLst/>
          <a:extLst/>
        </p:spPr>
        <p:txBody>
          <a:bodyPr lIns="91433" tIns="45717" rIns="91433" bIns="45717"/>
          <a:lstStyle/>
          <a:p>
            <a:pPr marL="538163" indent="-538163">
              <a:spcBef>
                <a:spcPct val="20000"/>
              </a:spcBef>
              <a:spcAft>
                <a:spcPct val="20000"/>
              </a:spcAft>
            </a:pPr>
            <a:r>
              <a:rPr lang="en-US" sz="2000" b="1" dirty="0">
                <a:solidFill>
                  <a:srgbClr val="000000"/>
                </a:solidFill>
                <a:latin typeface="Montserrat" panose="00000500000000000000" pitchFamily="50" charset="0"/>
              </a:rPr>
              <a:t>Procedures for using PERSONAL DANGER TAGS</a:t>
            </a:r>
          </a:p>
          <a:p>
            <a:pPr marL="538163" indent="-538163">
              <a:spcBef>
                <a:spcPct val="20000"/>
              </a:spcBef>
              <a:spcAft>
                <a:spcPct val="20000"/>
              </a:spcAft>
              <a:buFontTx/>
              <a:buChar char="•"/>
            </a:pPr>
            <a:r>
              <a:rPr lang="en-US" sz="2000" dirty="0">
                <a:solidFill>
                  <a:srgbClr val="000000"/>
                </a:solidFill>
                <a:latin typeface="Montserrat" panose="00000500000000000000" pitchFamily="50" charset="0"/>
              </a:rPr>
              <a:t>Attach A  PERSONAL DANGER TAG to the main isolating switch or valve.</a:t>
            </a:r>
          </a:p>
          <a:p>
            <a:pPr marL="538163" indent="-538163">
              <a:spcBef>
                <a:spcPct val="20000"/>
              </a:spcBef>
              <a:spcAft>
                <a:spcPct val="20000"/>
              </a:spcAft>
              <a:buFontTx/>
              <a:buChar char="•"/>
            </a:pPr>
            <a:r>
              <a:rPr lang="en-US" sz="2000" dirty="0">
                <a:solidFill>
                  <a:schemeClr val="accent1"/>
                </a:solidFill>
                <a:latin typeface="Montserrat" panose="00000500000000000000" pitchFamily="50" charset="0"/>
              </a:rPr>
              <a:t>You are the only person, who can remove your PERSONAL DANGER TAG</a:t>
            </a:r>
            <a:r>
              <a:rPr lang="en-US" sz="2000" dirty="0">
                <a:solidFill>
                  <a:srgbClr val="000000"/>
                </a:solidFill>
                <a:latin typeface="Montserrat" panose="00000500000000000000" pitchFamily="50" charset="0"/>
              </a:rPr>
              <a:t>, except in certain circumstances when a responsible Supervisor may remove it after gaining permission from the Manager.</a:t>
            </a:r>
          </a:p>
          <a:p>
            <a:pPr marL="538163" indent="-538163">
              <a:spcBef>
                <a:spcPct val="20000"/>
              </a:spcBef>
              <a:spcAft>
                <a:spcPct val="20000"/>
              </a:spcAft>
              <a:buFontTx/>
              <a:buChar char="•"/>
            </a:pPr>
            <a:r>
              <a:rPr lang="en-US" sz="2000" dirty="0">
                <a:solidFill>
                  <a:srgbClr val="000000"/>
                </a:solidFill>
                <a:latin typeface="Montserrat" panose="00000500000000000000" pitchFamily="50" charset="0"/>
              </a:rPr>
              <a:t>You must remove your PERSONAL DANGER TAG if you leave the job for a reasonable length of time.</a:t>
            </a:r>
          </a:p>
          <a:p>
            <a:pPr marL="538163" indent="-538163">
              <a:spcBef>
                <a:spcPct val="20000"/>
              </a:spcBef>
              <a:spcAft>
                <a:spcPct val="20000"/>
              </a:spcAft>
              <a:buFontTx/>
              <a:buChar char="•"/>
            </a:pPr>
            <a:r>
              <a:rPr lang="en-US" sz="2000" dirty="0">
                <a:solidFill>
                  <a:srgbClr val="000000"/>
                </a:solidFill>
                <a:latin typeface="Montserrat" panose="00000500000000000000" pitchFamily="50" charset="0"/>
              </a:rPr>
              <a:t>Everyone working on a particular piece of equipment or machine, which has been tagged out, must place their own PERSONAL DANGER TAG on the designated isolation point.</a:t>
            </a:r>
          </a:p>
          <a:p>
            <a:pPr marL="538163" indent="-538163">
              <a:spcBef>
                <a:spcPct val="20000"/>
              </a:spcBef>
              <a:buFontTx/>
              <a:buChar char="•"/>
            </a:pPr>
            <a:endParaRPr lang="en-US" sz="2000" b="1" dirty="0">
              <a:solidFill>
                <a:srgbClr val="000000"/>
              </a:solidFill>
              <a:latin typeface="Montserrat" panose="00000500000000000000" pitchFamily="50" charset="0"/>
            </a:endParaRPr>
          </a:p>
        </p:txBody>
      </p:sp>
    </p:spTree>
    <p:extLst>
      <p:ext uri="{BB962C8B-B14F-4D97-AF65-F5344CB8AC3E}">
        <p14:creationId xmlns:p14="http://schemas.microsoft.com/office/powerpoint/2010/main" val="144281703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3000"/>
                                  </p:stCondLst>
                                  <p:childTnLst>
                                    <p:set>
                                      <p:cBhvr>
                                        <p:cTn id="6" dur="1" fill="hold">
                                          <p:stCondLst>
                                            <p:cond delay="499"/>
                                          </p:stCondLst>
                                        </p:cTn>
                                        <p:tgtEl>
                                          <p:spTgt spid="1544206"/>
                                        </p:tgtEl>
                                        <p:attrNameLst>
                                          <p:attrName>style.visibility</p:attrName>
                                        </p:attrNameLst>
                                      </p:cBhvr>
                                      <p:to>
                                        <p:strVal val="visible"/>
                                      </p:to>
                                    </p:set>
                                  </p:childTnLst>
                                </p:cTn>
                              </p:par>
                            </p:childTnLst>
                          </p:cTn>
                        </p:par>
                        <p:par>
                          <p:cTn id="7" fill="hold" nodeType="afterGroup">
                            <p:stCondLst>
                              <p:cond delay="3500"/>
                            </p:stCondLst>
                            <p:childTnLst>
                              <p:par>
                                <p:cTn id="8" presetID="1" presetClass="entr" presetSubtype="0" fill="hold" nodeType="afterEffect">
                                  <p:stCondLst>
                                    <p:cond delay="2000"/>
                                  </p:stCondLst>
                                  <p:childTnLst>
                                    <p:set>
                                      <p:cBhvr>
                                        <p:cTn id="9" dur="1" fill="hold">
                                          <p:stCondLst>
                                            <p:cond delay="499"/>
                                          </p:stCondLst>
                                        </p:cTn>
                                        <p:tgtEl>
                                          <p:spTgt spid="15442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4206" grpId="0" autoUpdateAnimBg="0"/>
    </p:bldLst>
  </p:timing>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505285" name="Text Box 5"/>
          <p:cNvSpPr txBox="1">
            <a:spLocks noChangeArrowheads="1"/>
          </p:cNvSpPr>
          <p:nvPr/>
        </p:nvSpPr>
        <p:spPr bwMode="auto">
          <a:xfrm>
            <a:off x="1717706" y="1342971"/>
            <a:ext cx="209910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9pPr>
          </a:lstStyle>
          <a:p>
            <a:pPr>
              <a:lnSpc>
                <a:spcPct val="100000"/>
              </a:lnSpc>
            </a:pPr>
            <a:r>
              <a:rPr lang="en-AU" sz="2000" dirty="0">
                <a:latin typeface="Montserrat" panose="00000500000000000000" pitchFamily="50" charset="0"/>
              </a:rPr>
              <a:t>Out of Service Tag</a:t>
            </a:r>
          </a:p>
        </p:txBody>
      </p:sp>
      <p:sp>
        <p:nvSpPr>
          <p:cNvPr id="1505286" name="Text Box 6"/>
          <p:cNvSpPr txBox="1">
            <a:spLocks noChangeArrowheads="1"/>
          </p:cNvSpPr>
          <p:nvPr/>
        </p:nvSpPr>
        <p:spPr bwMode="auto">
          <a:xfrm>
            <a:off x="767408" y="4686637"/>
            <a:ext cx="4408864" cy="1323439"/>
          </a:xfrm>
          <a:prstGeom prst="rect">
            <a:avLst/>
          </a:prstGeom>
          <a:noFill/>
          <a:ln>
            <a:noFill/>
          </a:ln>
          <a:effectLst/>
          <a:extLst/>
        </p:spPr>
        <p:txBody>
          <a:bodyPr wrap="square">
            <a:spAutoFit/>
          </a:bodyPr>
          <a:lstStyle>
            <a:lvl1pPr>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9pPr>
          </a:lstStyle>
          <a:p>
            <a:pPr algn="l">
              <a:lnSpc>
                <a:spcPct val="100000"/>
              </a:lnSpc>
            </a:pPr>
            <a:r>
              <a:rPr lang="en-AU" sz="1600" i="1" dirty="0">
                <a:solidFill>
                  <a:schemeClr val="accent1"/>
                </a:solidFill>
                <a:latin typeface="Montserrat" panose="00000500000000000000" pitchFamily="50" charset="0"/>
              </a:rPr>
              <a:t>Out of Service tags</a:t>
            </a:r>
            <a:r>
              <a:rPr lang="en-AU" sz="1600" dirty="0">
                <a:solidFill>
                  <a:schemeClr val="accent1"/>
                </a:solidFill>
                <a:latin typeface="Montserrat" panose="00000500000000000000" pitchFamily="50" charset="0"/>
              </a:rPr>
              <a:t> </a:t>
            </a:r>
            <a:r>
              <a:rPr lang="en-AU" sz="1600" dirty="0">
                <a:solidFill>
                  <a:srgbClr val="000000"/>
                </a:solidFill>
                <a:latin typeface="Montserrat" panose="00000500000000000000" pitchFamily="50" charset="0"/>
              </a:rPr>
              <a:t>are used to warn people that a piece of equipment is defective or under isolation , and not to be operated. These tags must </a:t>
            </a:r>
            <a:r>
              <a:rPr lang="en-AU" sz="1600" u="sng" dirty="0">
                <a:solidFill>
                  <a:srgbClr val="000000"/>
                </a:solidFill>
                <a:latin typeface="Montserrat" panose="00000500000000000000" pitchFamily="50" charset="0"/>
              </a:rPr>
              <a:t>never</a:t>
            </a:r>
            <a:r>
              <a:rPr lang="en-AU" sz="1600" dirty="0">
                <a:solidFill>
                  <a:srgbClr val="000000"/>
                </a:solidFill>
                <a:latin typeface="Montserrat" panose="00000500000000000000" pitchFamily="50" charset="0"/>
              </a:rPr>
              <a:t> be used instead of personal danger tags for work on isolated equipment </a:t>
            </a:r>
          </a:p>
        </p:txBody>
      </p:sp>
      <p:grpSp>
        <p:nvGrpSpPr>
          <p:cNvPr id="1505287" name="Group 7"/>
          <p:cNvGrpSpPr>
            <a:grpSpLocks/>
          </p:cNvGrpSpPr>
          <p:nvPr/>
        </p:nvGrpSpPr>
        <p:grpSpPr bwMode="auto">
          <a:xfrm>
            <a:off x="850285" y="1825612"/>
            <a:ext cx="3949571" cy="2683508"/>
            <a:chOff x="1166" y="1129"/>
            <a:chExt cx="3199" cy="1955"/>
          </a:xfrm>
        </p:grpSpPr>
        <p:grpSp>
          <p:nvGrpSpPr>
            <p:cNvPr id="63495" name="Group 8"/>
            <p:cNvGrpSpPr>
              <a:grpSpLocks/>
            </p:cNvGrpSpPr>
            <p:nvPr/>
          </p:nvGrpSpPr>
          <p:grpSpPr bwMode="auto">
            <a:xfrm>
              <a:off x="1166" y="1134"/>
              <a:ext cx="1131" cy="1950"/>
              <a:chOff x="1008" y="624"/>
              <a:chExt cx="1184" cy="2066"/>
            </a:xfrm>
          </p:grpSpPr>
          <p:sp>
            <p:nvSpPr>
              <p:cNvPr id="63497" name="Freeform 9"/>
              <p:cNvSpPr>
                <a:spLocks/>
              </p:cNvSpPr>
              <p:nvPr/>
            </p:nvSpPr>
            <p:spPr bwMode="auto">
              <a:xfrm>
                <a:off x="1008" y="624"/>
                <a:ext cx="1184" cy="2066"/>
              </a:xfrm>
              <a:custGeom>
                <a:avLst/>
                <a:gdLst>
                  <a:gd name="T0" fmla="*/ 1184 w 4736"/>
                  <a:gd name="T1" fmla="*/ 2066 h 8264"/>
                  <a:gd name="T2" fmla="*/ 1184 w 4736"/>
                  <a:gd name="T3" fmla="*/ 244 h 8264"/>
                  <a:gd name="T4" fmla="*/ 929 w 4736"/>
                  <a:gd name="T5" fmla="*/ 0 h 8264"/>
                  <a:gd name="T6" fmla="*/ 255 w 4736"/>
                  <a:gd name="T7" fmla="*/ 0 h 8264"/>
                  <a:gd name="T8" fmla="*/ 0 w 4736"/>
                  <a:gd name="T9" fmla="*/ 244 h 8264"/>
                  <a:gd name="T10" fmla="*/ 0 w 4736"/>
                  <a:gd name="T11" fmla="*/ 2066 h 8264"/>
                  <a:gd name="T12" fmla="*/ 1184 w 4736"/>
                  <a:gd name="T13" fmla="*/ 2066 h 826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736" h="8264">
                    <a:moveTo>
                      <a:pt x="4736" y="8264"/>
                    </a:moveTo>
                    <a:lnTo>
                      <a:pt x="4736" y="975"/>
                    </a:lnTo>
                    <a:lnTo>
                      <a:pt x="3716" y="0"/>
                    </a:lnTo>
                    <a:lnTo>
                      <a:pt x="1020" y="0"/>
                    </a:lnTo>
                    <a:lnTo>
                      <a:pt x="0" y="975"/>
                    </a:lnTo>
                    <a:lnTo>
                      <a:pt x="0" y="8264"/>
                    </a:lnTo>
                    <a:lnTo>
                      <a:pt x="4736" y="826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63498" name="Freeform 10"/>
              <p:cNvSpPr>
                <a:spLocks/>
              </p:cNvSpPr>
              <p:nvPr/>
            </p:nvSpPr>
            <p:spPr bwMode="auto">
              <a:xfrm>
                <a:off x="1016" y="632"/>
                <a:ext cx="1168" cy="2050"/>
              </a:xfrm>
              <a:custGeom>
                <a:avLst/>
                <a:gdLst>
                  <a:gd name="T0" fmla="*/ 1168 w 4670"/>
                  <a:gd name="T1" fmla="*/ 2050 h 8198"/>
                  <a:gd name="T2" fmla="*/ 1168 w 4670"/>
                  <a:gd name="T3" fmla="*/ 241 h 8198"/>
                  <a:gd name="T4" fmla="*/ 916 w 4670"/>
                  <a:gd name="T5" fmla="*/ 0 h 8198"/>
                  <a:gd name="T6" fmla="*/ 249 w 4670"/>
                  <a:gd name="T7" fmla="*/ 0 h 8198"/>
                  <a:gd name="T8" fmla="*/ 0 w 4670"/>
                  <a:gd name="T9" fmla="*/ 241 h 8198"/>
                  <a:gd name="T10" fmla="*/ 0 w 4670"/>
                  <a:gd name="T11" fmla="*/ 2050 h 8198"/>
                  <a:gd name="T12" fmla="*/ 1168 w 4670"/>
                  <a:gd name="T13" fmla="*/ 2050 h 819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670" h="8198">
                    <a:moveTo>
                      <a:pt x="4670" y="8198"/>
                    </a:moveTo>
                    <a:lnTo>
                      <a:pt x="4670" y="964"/>
                    </a:lnTo>
                    <a:lnTo>
                      <a:pt x="3661" y="0"/>
                    </a:lnTo>
                    <a:lnTo>
                      <a:pt x="997" y="0"/>
                    </a:lnTo>
                    <a:lnTo>
                      <a:pt x="0" y="964"/>
                    </a:lnTo>
                    <a:lnTo>
                      <a:pt x="0" y="8198"/>
                    </a:lnTo>
                    <a:lnTo>
                      <a:pt x="4670" y="8198"/>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63499" name="Freeform 11"/>
              <p:cNvSpPr>
                <a:spLocks/>
              </p:cNvSpPr>
              <p:nvPr/>
            </p:nvSpPr>
            <p:spPr bwMode="auto">
              <a:xfrm>
                <a:off x="1496" y="671"/>
                <a:ext cx="208" cy="208"/>
              </a:xfrm>
              <a:custGeom>
                <a:avLst/>
                <a:gdLst>
                  <a:gd name="T0" fmla="*/ 104 w 834"/>
                  <a:gd name="T1" fmla="*/ 0 h 834"/>
                  <a:gd name="T2" fmla="*/ 112 w 834"/>
                  <a:gd name="T3" fmla="*/ 0 h 834"/>
                  <a:gd name="T4" fmla="*/ 120 w 834"/>
                  <a:gd name="T5" fmla="*/ 0 h 834"/>
                  <a:gd name="T6" fmla="*/ 131 w 834"/>
                  <a:gd name="T7" fmla="*/ 3 h 834"/>
                  <a:gd name="T8" fmla="*/ 142 w 834"/>
                  <a:gd name="T9" fmla="*/ 5 h 834"/>
                  <a:gd name="T10" fmla="*/ 150 w 834"/>
                  <a:gd name="T11" fmla="*/ 11 h 834"/>
                  <a:gd name="T12" fmla="*/ 159 w 834"/>
                  <a:gd name="T13" fmla="*/ 16 h 834"/>
                  <a:gd name="T14" fmla="*/ 167 w 834"/>
                  <a:gd name="T15" fmla="*/ 22 h 834"/>
                  <a:gd name="T16" fmla="*/ 178 w 834"/>
                  <a:gd name="T17" fmla="*/ 30 h 834"/>
                  <a:gd name="T18" fmla="*/ 178 w 834"/>
                  <a:gd name="T19" fmla="*/ 30 h 834"/>
                  <a:gd name="T20" fmla="*/ 186 w 834"/>
                  <a:gd name="T21" fmla="*/ 38 h 834"/>
                  <a:gd name="T22" fmla="*/ 191 w 834"/>
                  <a:gd name="T23" fmla="*/ 46 h 834"/>
                  <a:gd name="T24" fmla="*/ 197 w 834"/>
                  <a:gd name="T25" fmla="*/ 58 h 834"/>
                  <a:gd name="T26" fmla="*/ 200 w 834"/>
                  <a:gd name="T27" fmla="*/ 66 h 834"/>
                  <a:gd name="T28" fmla="*/ 205 w 834"/>
                  <a:gd name="T29" fmla="*/ 74 h 834"/>
                  <a:gd name="T30" fmla="*/ 205 w 834"/>
                  <a:gd name="T31" fmla="*/ 85 h 834"/>
                  <a:gd name="T32" fmla="*/ 208 w 834"/>
                  <a:gd name="T33" fmla="*/ 96 h 834"/>
                  <a:gd name="T34" fmla="*/ 208 w 834"/>
                  <a:gd name="T35" fmla="*/ 104 h 834"/>
                  <a:gd name="T36" fmla="*/ 208 w 834"/>
                  <a:gd name="T37" fmla="*/ 112 h 834"/>
                  <a:gd name="T38" fmla="*/ 205 w 834"/>
                  <a:gd name="T39" fmla="*/ 123 h 834"/>
                  <a:gd name="T40" fmla="*/ 205 w 834"/>
                  <a:gd name="T41" fmla="*/ 134 h 834"/>
                  <a:gd name="T42" fmla="*/ 200 w 834"/>
                  <a:gd name="T43" fmla="*/ 142 h 834"/>
                  <a:gd name="T44" fmla="*/ 197 w 834"/>
                  <a:gd name="T45" fmla="*/ 150 h 834"/>
                  <a:gd name="T46" fmla="*/ 191 w 834"/>
                  <a:gd name="T47" fmla="*/ 161 h 834"/>
                  <a:gd name="T48" fmla="*/ 186 w 834"/>
                  <a:gd name="T49" fmla="*/ 170 h 834"/>
                  <a:gd name="T50" fmla="*/ 178 w 834"/>
                  <a:gd name="T51" fmla="*/ 178 h 834"/>
                  <a:gd name="T52" fmla="*/ 175 w 834"/>
                  <a:gd name="T53" fmla="*/ 180 h 834"/>
                  <a:gd name="T54" fmla="*/ 167 w 834"/>
                  <a:gd name="T55" fmla="*/ 186 h 834"/>
                  <a:gd name="T56" fmla="*/ 159 w 834"/>
                  <a:gd name="T57" fmla="*/ 191 h 834"/>
                  <a:gd name="T58" fmla="*/ 150 w 834"/>
                  <a:gd name="T59" fmla="*/ 197 h 834"/>
                  <a:gd name="T60" fmla="*/ 142 w 834"/>
                  <a:gd name="T61" fmla="*/ 202 h 834"/>
                  <a:gd name="T62" fmla="*/ 131 w 834"/>
                  <a:gd name="T63" fmla="*/ 205 h 834"/>
                  <a:gd name="T64" fmla="*/ 120 w 834"/>
                  <a:gd name="T65" fmla="*/ 208 h 834"/>
                  <a:gd name="T66" fmla="*/ 112 w 834"/>
                  <a:gd name="T67" fmla="*/ 208 h 834"/>
                  <a:gd name="T68" fmla="*/ 104 w 834"/>
                  <a:gd name="T69" fmla="*/ 208 h 834"/>
                  <a:gd name="T70" fmla="*/ 96 w 834"/>
                  <a:gd name="T71" fmla="*/ 208 h 834"/>
                  <a:gd name="T72" fmla="*/ 85 w 834"/>
                  <a:gd name="T73" fmla="*/ 208 h 834"/>
                  <a:gd name="T74" fmla="*/ 74 w 834"/>
                  <a:gd name="T75" fmla="*/ 205 h 834"/>
                  <a:gd name="T76" fmla="*/ 66 w 834"/>
                  <a:gd name="T77" fmla="*/ 202 h 834"/>
                  <a:gd name="T78" fmla="*/ 55 w 834"/>
                  <a:gd name="T79" fmla="*/ 197 h 834"/>
                  <a:gd name="T80" fmla="*/ 47 w 834"/>
                  <a:gd name="T81" fmla="*/ 191 h 834"/>
                  <a:gd name="T82" fmla="*/ 38 w 834"/>
                  <a:gd name="T83" fmla="*/ 186 h 834"/>
                  <a:gd name="T84" fmla="*/ 30 w 834"/>
                  <a:gd name="T85" fmla="*/ 178 h 834"/>
                  <a:gd name="T86" fmla="*/ 27 w 834"/>
                  <a:gd name="T87" fmla="*/ 175 h 834"/>
                  <a:gd name="T88" fmla="*/ 22 w 834"/>
                  <a:gd name="T89" fmla="*/ 170 h 834"/>
                  <a:gd name="T90" fmla="*/ 17 w 834"/>
                  <a:gd name="T91" fmla="*/ 161 h 834"/>
                  <a:gd name="T92" fmla="*/ 11 w 834"/>
                  <a:gd name="T93" fmla="*/ 150 h 834"/>
                  <a:gd name="T94" fmla="*/ 5 w 834"/>
                  <a:gd name="T95" fmla="*/ 142 h 834"/>
                  <a:gd name="T96" fmla="*/ 3 w 834"/>
                  <a:gd name="T97" fmla="*/ 134 h 834"/>
                  <a:gd name="T98" fmla="*/ 0 w 834"/>
                  <a:gd name="T99" fmla="*/ 123 h 834"/>
                  <a:gd name="T100" fmla="*/ 0 w 834"/>
                  <a:gd name="T101" fmla="*/ 112 h 834"/>
                  <a:gd name="T102" fmla="*/ 0 w 834"/>
                  <a:gd name="T103" fmla="*/ 104 h 834"/>
                  <a:gd name="T104" fmla="*/ 0 w 834"/>
                  <a:gd name="T105" fmla="*/ 88 h 834"/>
                  <a:gd name="T106" fmla="*/ 5 w 834"/>
                  <a:gd name="T107" fmla="*/ 68 h 834"/>
                  <a:gd name="T108" fmla="*/ 14 w 834"/>
                  <a:gd name="T109" fmla="*/ 49 h 834"/>
                  <a:gd name="T110" fmla="*/ 25 w 834"/>
                  <a:gd name="T111" fmla="*/ 33 h 834"/>
                  <a:gd name="T112" fmla="*/ 41 w 834"/>
                  <a:gd name="T113" fmla="*/ 19 h 834"/>
                  <a:gd name="T114" fmla="*/ 58 w 834"/>
                  <a:gd name="T115" fmla="*/ 8 h 834"/>
                  <a:gd name="T116" fmla="*/ 77 w 834"/>
                  <a:gd name="T117" fmla="*/ 3 h 834"/>
                  <a:gd name="T118" fmla="*/ 104 w 834"/>
                  <a:gd name="T119" fmla="*/ 0 h 83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834" h="834">
                    <a:moveTo>
                      <a:pt x="417" y="0"/>
                    </a:moveTo>
                    <a:lnTo>
                      <a:pt x="417" y="0"/>
                    </a:lnTo>
                    <a:lnTo>
                      <a:pt x="428" y="0"/>
                    </a:lnTo>
                    <a:lnTo>
                      <a:pt x="450" y="0"/>
                    </a:lnTo>
                    <a:lnTo>
                      <a:pt x="472" y="0"/>
                    </a:lnTo>
                    <a:lnTo>
                      <a:pt x="483" y="0"/>
                    </a:lnTo>
                    <a:lnTo>
                      <a:pt x="504" y="0"/>
                    </a:lnTo>
                    <a:lnTo>
                      <a:pt x="526" y="11"/>
                    </a:lnTo>
                    <a:lnTo>
                      <a:pt x="549" y="22"/>
                    </a:lnTo>
                    <a:lnTo>
                      <a:pt x="571" y="22"/>
                    </a:lnTo>
                    <a:lnTo>
                      <a:pt x="581" y="33"/>
                    </a:lnTo>
                    <a:lnTo>
                      <a:pt x="603" y="44"/>
                    </a:lnTo>
                    <a:lnTo>
                      <a:pt x="625" y="55"/>
                    </a:lnTo>
                    <a:lnTo>
                      <a:pt x="636" y="65"/>
                    </a:lnTo>
                    <a:lnTo>
                      <a:pt x="658" y="77"/>
                    </a:lnTo>
                    <a:lnTo>
                      <a:pt x="670" y="88"/>
                    </a:lnTo>
                    <a:lnTo>
                      <a:pt x="691" y="99"/>
                    </a:lnTo>
                    <a:lnTo>
                      <a:pt x="713" y="120"/>
                    </a:lnTo>
                    <a:lnTo>
                      <a:pt x="735" y="142"/>
                    </a:lnTo>
                    <a:lnTo>
                      <a:pt x="746" y="154"/>
                    </a:lnTo>
                    <a:lnTo>
                      <a:pt x="757" y="176"/>
                    </a:lnTo>
                    <a:lnTo>
                      <a:pt x="767" y="186"/>
                    </a:lnTo>
                    <a:lnTo>
                      <a:pt x="779" y="209"/>
                    </a:lnTo>
                    <a:lnTo>
                      <a:pt x="790" y="231"/>
                    </a:lnTo>
                    <a:lnTo>
                      <a:pt x="801" y="241"/>
                    </a:lnTo>
                    <a:lnTo>
                      <a:pt x="801" y="263"/>
                    </a:lnTo>
                    <a:lnTo>
                      <a:pt x="812" y="285"/>
                    </a:lnTo>
                    <a:lnTo>
                      <a:pt x="822" y="296"/>
                    </a:lnTo>
                    <a:lnTo>
                      <a:pt x="822" y="318"/>
                    </a:lnTo>
                    <a:lnTo>
                      <a:pt x="822" y="340"/>
                    </a:lnTo>
                    <a:lnTo>
                      <a:pt x="834" y="362"/>
                    </a:lnTo>
                    <a:lnTo>
                      <a:pt x="834" y="383"/>
                    </a:lnTo>
                    <a:lnTo>
                      <a:pt x="834" y="417"/>
                    </a:lnTo>
                    <a:lnTo>
                      <a:pt x="834" y="427"/>
                    </a:lnTo>
                    <a:lnTo>
                      <a:pt x="834" y="450"/>
                    </a:lnTo>
                    <a:lnTo>
                      <a:pt x="834" y="472"/>
                    </a:lnTo>
                    <a:lnTo>
                      <a:pt x="822" y="494"/>
                    </a:lnTo>
                    <a:lnTo>
                      <a:pt x="822" y="515"/>
                    </a:lnTo>
                    <a:lnTo>
                      <a:pt x="822" y="537"/>
                    </a:lnTo>
                    <a:lnTo>
                      <a:pt x="812" y="548"/>
                    </a:lnTo>
                    <a:lnTo>
                      <a:pt x="801" y="571"/>
                    </a:lnTo>
                    <a:lnTo>
                      <a:pt x="801" y="592"/>
                    </a:lnTo>
                    <a:lnTo>
                      <a:pt x="790" y="603"/>
                    </a:lnTo>
                    <a:lnTo>
                      <a:pt x="779" y="625"/>
                    </a:lnTo>
                    <a:lnTo>
                      <a:pt x="767" y="646"/>
                    </a:lnTo>
                    <a:lnTo>
                      <a:pt x="757" y="658"/>
                    </a:lnTo>
                    <a:lnTo>
                      <a:pt x="746" y="680"/>
                    </a:lnTo>
                    <a:lnTo>
                      <a:pt x="735" y="690"/>
                    </a:lnTo>
                    <a:lnTo>
                      <a:pt x="713" y="713"/>
                    </a:lnTo>
                    <a:lnTo>
                      <a:pt x="702" y="723"/>
                    </a:lnTo>
                    <a:lnTo>
                      <a:pt x="691" y="735"/>
                    </a:lnTo>
                    <a:lnTo>
                      <a:pt x="670" y="745"/>
                    </a:lnTo>
                    <a:lnTo>
                      <a:pt x="658" y="757"/>
                    </a:lnTo>
                    <a:lnTo>
                      <a:pt x="636" y="767"/>
                    </a:lnTo>
                    <a:lnTo>
                      <a:pt x="625" y="778"/>
                    </a:lnTo>
                    <a:lnTo>
                      <a:pt x="603" y="789"/>
                    </a:lnTo>
                    <a:lnTo>
                      <a:pt x="581" y="800"/>
                    </a:lnTo>
                    <a:lnTo>
                      <a:pt x="571" y="811"/>
                    </a:lnTo>
                    <a:lnTo>
                      <a:pt x="549" y="811"/>
                    </a:lnTo>
                    <a:lnTo>
                      <a:pt x="526" y="822"/>
                    </a:lnTo>
                    <a:lnTo>
                      <a:pt x="504" y="822"/>
                    </a:lnTo>
                    <a:lnTo>
                      <a:pt x="483" y="834"/>
                    </a:lnTo>
                    <a:lnTo>
                      <a:pt x="472" y="834"/>
                    </a:lnTo>
                    <a:lnTo>
                      <a:pt x="450" y="834"/>
                    </a:lnTo>
                    <a:lnTo>
                      <a:pt x="417" y="834"/>
                    </a:lnTo>
                    <a:lnTo>
                      <a:pt x="406" y="834"/>
                    </a:lnTo>
                    <a:lnTo>
                      <a:pt x="384" y="834"/>
                    </a:lnTo>
                    <a:lnTo>
                      <a:pt x="362" y="834"/>
                    </a:lnTo>
                    <a:lnTo>
                      <a:pt x="340" y="834"/>
                    </a:lnTo>
                    <a:lnTo>
                      <a:pt x="318" y="822"/>
                    </a:lnTo>
                    <a:lnTo>
                      <a:pt x="296" y="822"/>
                    </a:lnTo>
                    <a:lnTo>
                      <a:pt x="285" y="811"/>
                    </a:lnTo>
                    <a:lnTo>
                      <a:pt x="263" y="811"/>
                    </a:lnTo>
                    <a:lnTo>
                      <a:pt x="241" y="800"/>
                    </a:lnTo>
                    <a:lnTo>
                      <a:pt x="220" y="789"/>
                    </a:lnTo>
                    <a:lnTo>
                      <a:pt x="209" y="778"/>
                    </a:lnTo>
                    <a:lnTo>
                      <a:pt x="187" y="767"/>
                    </a:lnTo>
                    <a:lnTo>
                      <a:pt x="176" y="757"/>
                    </a:lnTo>
                    <a:lnTo>
                      <a:pt x="154" y="745"/>
                    </a:lnTo>
                    <a:lnTo>
                      <a:pt x="143" y="735"/>
                    </a:lnTo>
                    <a:lnTo>
                      <a:pt x="121" y="713"/>
                    </a:lnTo>
                    <a:lnTo>
                      <a:pt x="110" y="702"/>
                    </a:lnTo>
                    <a:lnTo>
                      <a:pt x="99" y="690"/>
                    </a:lnTo>
                    <a:lnTo>
                      <a:pt x="89" y="680"/>
                    </a:lnTo>
                    <a:lnTo>
                      <a:pt x="77" y="658"/>
                    </a:lnTo>
                    <a:lnTo>
                      <a:pt x="67" y="646"/>
                    </a:lnTo>
                    <a:lnTo>
                      <a:pt x="55" y="625"/>
                    </a:lnTo>
                    <a:lnTo>
                      <a:pt x="44" y="603"/>
                    </a:lnTo>
                    <a:lnTo>
                      <a:pt x="33" y="592"/>
                    </a:lnTo>
                    <a:lnTo>
                      <a:pt x="22" y="571"/>
                    </a:lnTo>
                    <a:lnTo>
                      <a:pt x="12" y="548"/>
                    </a:lnTo>
                    <a:lnTo>
                      <a:pt x="12" y="537"/>
                    </a:lnTo>
                    <a:lnTo>
                      <a:pt x="12" y="515"/>
                    </a:lnTo>
                    <a:lnTo>
                      <a:pt x="0" y="494"/>
                    </a:lnTo>
                    <a:lnTo>
                      <a:pt x="0" y="472"/>
                    </a:lnTo>
                    <a:lnTo>
                      <a:pt x="0" y="450"/>
                    </a:lnTo>
                    <a:lnTo>
                      <a:pt x="0" y="417"/>
                    </a:lnTo>
                    <a:lnTo>
                      <a:pt x="0" y="395"/>
                    </a:lnTo>
                    <a:lnTo>
                      <a:pt x="0" y="351"/>
                    </a:lnTo>
                    <a:lnTo>
                      <a:pt x="12" y="307"/>
                    </a:lnTo>
                    <a:lnTo>
                      <a:pt x="22" y="274"/>
                    </a:lnTo>
                    <a:lnTo>
                      <a:pt x="33" y="231"/>
                    </a:lnTo>
                    <a:lnTo>
                      <a:pt x="55" y="197"/>
                    </a:lnTo>
                    <a:lnTo>
                      <a:pt x="77" y="164"/>
                    </a:lnTo>
                    <a:lnTo>
                      <a:pt x="99" y="132"/>
                    </a:lnTo>
                    <a:lnTo>
                      <a:pt x="132" y="110"/>
                    </a:lnTo>
                    <a:lnTo>
                      <a:pt x="164" y="77"/>
                    </a:lnTo>
                    <a:lnTo>
                      <a:pt x="198" y="55"/>
                    </a:lnTo>
                    <a:lnTo>
                      <a:pt x="231" y="33"/>
                    </a:lnTo>
                    <a:lnTo>
                      <a:pt x="275" y="22"/>
                    </a:lnTo>
                    <a:lnTo>
                      <a:pt x="308" y="11"/>
                    </a:lnTo>
                    <a:lnTo>
                      <a:pt x="352" y="0"/>
                    </a:lnTo>
                    <a:lnTo>
                      <a:pt x="41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63500" name="Freeform 12"/>
              <p:cNvSpPr>
                <a:spLocks/>
              </p:cNvSpPr>
              <p:nvPr/>
            </p:nvSpPr>
            <p:spPr bwMode="auto">
              <a:xfrm>
                <a:off x="1504" y="679"/>
                <a:ext cx="192" cy="191"/>
              </a:xfrm>
              <a:custGeom>
                <a:avLst/>
                <a:gdLst>
                  <a:gd name="T0" fmla="*/ 96 w 768"/>
                  <a:gd name="T1" fmla="*/ 0 h 767"/>
                  <a:gd name="T2" fmla="*/ 110 w 768"/>
                  <a:gd name="T3" fmla="*/ 0 h 767"/>
                  <a:gd name="T4" fmla="*/ 129 w 768"/>
                  <a:gd name="T5" fmla="*/ 5 h 767"/>
                  <a:gd name="T6" fmla="*/ 146 w 768"/>
                  <a:gd name="T7" fmla="*/ 14 h 767"/>
                  <a:gd name="T8" fmla="*/ 159 w 768"/>
                  <a:gd name="T9" fmla="*/ 25 h 767"/>
                  <a:gd name="T10" fmla="*/ 173 w 768"/>
                  <a:gd name="T11" fmla="*/ 38 h 767"/>
                  <a:gd name="T12" fmla="*/ 181 w 768"/>
                  <a:gd name="T13" fmla="*/ 52 h 767"/>
                  <a:gd name="T14" fmla="*/ 189 w 768"/>
                  <a:gd name="T15" fmla="*/ 71 h 767"/>
                  <a:gd name="T16" fmla="*/ 192 w 768"/>
                  <a:gd name="T17" fmla="*/ 96 h 767"/>
                  <a:gd name="T18" fmla="*/ 192 w 768"/>
                  <a:gd name="T19" fmla="*/ 98 h 767"/>
                  <a:gd name="T20" fmla="*/ 189 w 768"/>
                  <a:gd name="T21" fmla="*/ 117 h 767"/>
                  <a:gd name="T22" fmla="*/ 181 w 768"/>
                  <a:gd name="T23" fmla="*/ 136 h 767"/>
                  <a:gd name="T24" fmla="*/ 173 w 768"/>
                  <a:gd name="T25" fmla="*/ 153 h 767"/>
                  <a:gd name="T26" fmla="*/ 159 w 768"/>
                  <a:gd name="T27" fmla="*/ 164 h 767"/>
                  <a:gd name="T28" fmla="*/ 146 w 768"/>
                  <a:gd name="T29" fmla="*/ 177 h 767"/>
                  <a:gd name="T30" fmla="*/ 129 w 768"/>
                  <a:gd name="T31" fmla="*/ 186 h 767"/>
                  <a:gd name="T32" fmla="*/ 110 w 768"/>
                  <a:gd name="T33" fmla="*/ 188 h 767"/>
                  <a:gd name="T34" fmla="*/ 96 w 768"/>
                  <a:gd name="T35" fmla="*/ 191 h 767"/>
                  <a:gd name="T36" fmla="*/ 82 w 768"/>
                  <a:gd name="T37" fmla="*/ 188 h 767"/>
                  <a:gd name="T38" fmla="*/ 63 w 768"/>
                  <a:gd name="T39" fmla="*/ 186 h 767"/>
                  <a:gd name="T40" fmla="*/ 47 w 768"/>
                  <a:gd name="T41" fmla="*/ 177 h 767"/>
                  <a:gd name="T42" fmla="*/ 30 w 768"/>
                  <a:gd name="T43" fmla="*/ 164 h 767"/>
                  <a:gd name="T44" fmla="*/ 19 w 768"/>
                  <a:gd name="T45" fmla="*/ 153 h 767"/>
                  <a:gd name="T46" fmla="*/ 9 w 768"/>
                  <a:gd name="T47" fmla="*/ 136 h 767"/>
                  <a:gd name="T48" fmla="*/ 3 w 768"/>
                  <a:gd name="T49" fmla="*/ 117 h 767"/>
                  <a:gd name="T50" fmla="*/ 0 w 768"/>
                  <a:gd name="T51" fmla="*/ 96 h 767"/>
                  <a:gd name="T52" fmla="*/ 0 w 768"/>
                  <a:gd name="T53" fmla="*/ 90 h 767"/>
                  <a:gd name="T54" fmla="*/ 3 w 768"/>
                  <a:gd name="T55" fmla="*/ 71 h 767"/>
                  <a:gd name="T56" fmla="*/ 9 w 768"/>
                  <a:gd name="T57" fmla="*/ 52 h 767"/>
                  <a:gd name="T58" fmla="*/ 19 w 768"/>
                  <a:gd name="T59" fmla="*/ 38 h 767"/>
                  <a:gd name="T60" fmla="*/ 30 w 768"/>
                  <a:gd name="T61" fmla="*/ 25 h 767"/>
                  <a:gd name="T62" fmla="*/ 47 w 768"/>
                  <a:gd name="T63" fmla="*/ 14 h 767"/>
                  <a:gd name="T64" fmla="*/ 63 w 768"/>
                  <a:gd name="T65" fmla="*/ 5 h 767"/>
                  <a:gd name="T66" fmla="*/ 82 w 768"/>
                  <a:gd name="T67" fmla="*/ 0 h 76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68" h="767">
                    <a:moveTo>
                      <a:pt x="384" y="0"/>
                    </a:moveTo>
                    <a:lnTo>
                      <a:pt x="384" y="0"/>
                    </a:lnTo>
                    <a:lnTo>
                      <a:pt x="406" y="0"/>
                    </a:lnTo>
                    <a:lnTo>
                      <a:pt x="439" y="0"/>
                    </a:lnTo>
                    <a:lnTo>
                      <a:pt x="471" y="11"/>
                    </a:lnTo>
                    <a:lnTo>
                      <a:pt x="516" y="22"/>
                    </a:lnTo>
                    <a:lnTo>
                      <a:pt x="548" y="32"/>
                    </a:lnTo>
                    <a:lnTo>
                      <a:pt x="582" y="55"/>
                    </a:lnTo>
                    <a:lnTo>
                      <a:pt x="614" y="77"/>
                    </a:lnTo>
                    <a:lnTo>
                      <a:pt x="637" y="99"/>
                    </a:lnTo>
                    <a:lnTo>
                      <a:pt x="669" y="121"/>
                    </a:lnTo>
                    <a:lnTo>
                      <a:pt x="691" y="153"/>
                    </a:lnTo>
                    <a:lnTo>
                      <a:pt x="713" y="186"/>
                    </a:lnTo>
                    <a:lnTo>
                      <a:pt x="724" y="208"/>
                    </a:lnTo>
                    <a:lnTo>
                      <a:pt x="746" y="252"/>
                    </a:lnTo>
                    <a:lnTo>
                      <a:pt x="757" y="285"/>
                    </a:lnTo>
                    <a:lnTo>
                      <a:pt x="757" y="318"/>
                    </a:lnTo>
                    <a:lnTo>
                      <a:pt x="768" y="384"/>
                    </a:lnTo>
                    <a:lnTo>
                      <a:pt x="768" y="394"/>
                    </a:lnTo>
                    <a:lnTo>
                      <a:pt x="757" y="439"/>
                    </a:lnTo>
                    <a:lnTo>
                      <a:pt x="757" y="471"/>
                    </a:lnTo>
                    <a:lnTo>
                      <a:pt x="746" y="515"/>
                    </a:lnTo>
                    <a:lnTo>
                      <a:pt x="724" y="548"/>
                    </a:lnTo>
                    <a:lnTo>
                      <a:pt x="713" y="581"/>
                    </a:lnTo>
                    <a:lnTo>
                      <a:pt x="691" y="613"/>
                    </a:lnTo>
                    <a:lnTo>
                      <a:pt x="669" y="635"/>
                    </a:lnTo>
                    <a:lnTo>
                      <a:pt x="637" y="657"/>
                    </a:lnTo>
                    <a:lnTo>
                      <a:pt x="614" y="690"/>
                    </a:lnTo>
                    <a:lnTo>
                      <a:pt x="582" y="712"/>
                    </a:lnTo>
                    <a:lnTo>
                      <a:pt x="548" y="724"/>
                    </a:lnTo>
                    <a:lnTo>
                      <a:pt x="516" y="745"/>
                    </a:lnTo>
                    <a:lnTo>
                      <a:pt x="471" y="745"/>
                    </a:lnTo>
                    <a:lnTo>
                      <a:pt x="439" y="756"/>
                    </a:lnTo>
                    <a:lnTo>
                      <a:pt x="384" y="767"/>
                    </a:lnTo>
                    <a:lnTo>
                      <a:pt x="362" y="767"/>
                    </a:lnTo>
                    <a:lnTo>
                      <a:pt x="329" y="756"/>
                    </a:lnTo>
                    <a:lnTo>
                      <a:pt x="285" y="745"/>
                    </a:lnTo>
                    <a:lnTo>
                      <a:pt x="252" y="745"/>
                    </a:lnTo>
                    <a:lnTo>
                      <a:pt x="220" y="724"/>
                    </a:lnTo>
                    <a:lnTo>
                      <a:pt x="187" y="712"/>
                    </a:lnTo>
                    <a:lnTo>
                      <a:pt x="154" y="690"/>
                    </a:lnTo>
                    <a:lnTo>
                      <a:pt x="121" y="657"/>
                    </a:lnTo>
                    <a:lnTo>
                      <a:pt x="99" y="635"/>
                    </a:lnTo>
                    <a:lnTo>
                      <a:pt x="77" y="613"/>
                    </a:lnTo>
                    <a:lnTo>
                      <a:pt x="56" y="581"/>
                    </a:lnTo>
                    <a:lnTo>
                      <a:pt x="34" y="548"/>
                    </a:lnTo>
                    <a:lnTo>
                      <a:pt x="22" y="515"/>
                    </a:lnTo>
                    <a:lnTo>
                      <a:pt x="11" y="471"/>
                    </a:lnTo>
                    <a:lnTo>
                      <a:pt x="0" y="439"/>
                    </a:lnTo>
                    <a:lnTo>
                      <a:pt x="0" y="384"/>
                    </a:lnTo>
                    <a:lnTo>
                      <a:pt x="0" y="362"/>
                    </a:lnTo>
                    <a:lnTo>
                      <a:pt x="0" y="318"/>
                    </a:lnTo>
                    <a:lnTo>
                      <a:pt x="11" y="285"/>
                    </a:lnTo>
                    <a:lnTo>
                      <a:pt x="22" y="252"/>
                    </a:lnTo>
                    <a:lnTo>
                      <a:pt x="34" y="208"/>
                    </a:lnTo>
                    <a:lnTo>
                      <a:pt x="56" y="186"/>
                    </a:lnTo>
                    <a:lnTo>
                      <a:pt x="77" y="153"/>
                    </a:lnTo>
                    <a:lnTo>
                      <a:pt x="99" y="121"/>
                    </a:lnTo>
                    <a:lnTo>
                      <a:pt x="121" y="99"/>
                    </a:lnTo>
                    <a:lnTo>
                      <a:pt x="154" y="77"/>
                    </a:lnTo>
                    <a:lnTo>
                      <a:pt x="187" y="55"/>
                    </a:lnTo>
                    <a:lnTo>
                      <a:pt x="220" y="32"/>
                    </a:lnTo>
                    <a:lnTo>
                      <a:pt x="252" y="22"/>
                    </a:lnTo>
                    <a:lnTo>
                      <a:pt x="285" y="11"/>
                    </a:lnTo>
                    <a:lnTo>
                      <a:pt x="329" y="0"/>
                    </a:lnTo>
                    <a:lnTo>
                      <a:pt x="384"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63501" name="Freeform 13"/>
              <p:cNvSpPr>
                <a:spLocks/>
              </p:cNvSpPr>
              <p:nvPr/>
            </p:nvSpPr>
            <p:spPr bwMode="auto">
              <a:xfrm>
                <a:off x="1526" y="698"/>
                <a:ext cx="148" cy="151"/>
              </a:xfrm>
              <a:custGeom>
                <a:avLst/>
                <a:gdLst>
                  <a:gd name="T0" fmla="*/ 74 w 592"/>
                  <a:gd name="T1" fmla="*/ 0 h 603"/>
                  <a:gd name="T2" fmla="*/ 85 w 592"/>
                  <a:gd name="T3" fmla="*/ 0 h 603"/>
                  <a:gd name="T4" fmla="*/ 99 w 592"/>
                  <a:gd name="T5" fmla="*/ 6 h 603"/>
                  <a:gd name="T6" fmla="*/ 113 w 592"/>
                  <a:gd name="T7" fmla="*/ 11 h 603"/>
                  <a:gd name="T8" fmla="*/ 124 w 592"/>
                  <a:gd name="T9" fmla="*/ 19 h 603"/>
                  <a:gd name="T10" fmla="*/ 134 w 592"/>
                  <a:gd name="T11" fmla="*/ 30 h 603"/>
                  <a:gd name="T12" fmla="*/ 140 w 592"/>
                  <a:gd name="T13" fmla="*/ 44 h 603"/>
                  <a:gd name="T14" fmla="*/ 145 w 592"/>
                  <a:gd name="T15" fmla="*/ 58 h 603"/>
                  <a:gd name="T16" fmla="*/ 148 w 592"/>
                  <a:gd name="T17" fmla="*/ 74 h 603"/>
                  <a:gd name="T18" fmla="*/ 148 w 592"/>
                  <a:gd name="T19" fmla="*/ 79 h 603"/>
                  <a:gd name="T20" fmla="*/ 145 w 592"/>
                  <a:gd name="T21" fmla="*/ 93 h 603"/>
                  <a:gd name="T22" fmla="*/ 140 w 592"/>
                  <a:gd name="T23" fmla="*/ 107 h 603"/>
                  <a:gd name="T24" fmla="*/ 134 w 592"/>
                  <a:gd name="T25" fmla="*/ 121 h 603"/>
                  <a:gd name="T26" fmla="*/ 124 w 592"/>
                  <a:gd name="T27" fmla="*/ 129 h 603"/>
                  <a:gd name="T28" fmla="*/ 113 w 592"/>
                  <a:gd name="T29" fmla="*/ 140 h 603"/>
                  <a:gd name="T30" fmla="*/ 99 w 592"/>
                  <a:gd name="T31" fmla="*/ 145 h 603"/>
                  <a:gd name="T32" fmla="*/ 85 w 592"/>
                  <a:gd name="T33" fmla="*/ 148 h 603"/>
                  <a:gd name="T34" fmla="*/ 74 w 592"/>
                  <a:gd name="T35" fmla="*/ 151 h 603"/>
                  <a:gd name="T36" fmla="*/ 63 w 592"/>
                  <a:gd name="T37" fmla="*/ 148 h 603"/>
                  <a:gd name="T38" fmla="*/ 49 w 592"/>
                  <a:gd name="T39" fmla="*/ 145 h 603"/>
                  <a:gd name="T40" fmla="*/ 36 w 592"/>
                  <a:gd name="T41" fmla="*/ 140 h 603"/>
                  <a:gd name="T42" fmla="*/ 25 w 592"/>
                  <a:gd name="T43" fmla="*/ 129 h 603"/>
                  <a:gd name="T44" fmla="*/ 14 w 592"/>
                  <a:gd name="T45" fmla="*/ 121 h 603"/>
                  <a:gd name="T46" fmla="*/ 8 w 592"/>
                  <a:gd name="T47" fmla="*/ 107 h 603"/>
                  <a:gd name="T48" fmla="*/ 3 w 592"/>
                  <a:gd name="T49" fmla="*/ 93 h 603"/>
                  <a:gd name="T50" fmla="*/ 0 w 592"/>
                  <a:gd name="T51" fmla="*/ 74 h 603"/>
                  <a:gd name="T52" fmla="*/ 0 w 592"/>
                  <a:gd name="T53" fmla="*/ 71 h 603"/>
                  <a:gd name="T54" fmla="*/ 3 w 592"/>
                  <a:gd name="T55" fmla="*/ 58 h 603"/>
                  <a:gd name="T56" fmla="*/ 8 w 592"/>
                  <a:gd name="T57" fmla="*/ 44 h 603"/>
                  <a:gd name="T58" fmla="*/ 14 w 592"/>
                  <a:gd name="T59" fmla="*/ 30 h 603"/>
                  <a:gd name="T60" fmla="*/ 25 w 592"/>
                  <a:gd name="T61" fmla="*/ 19 h 603"/>
                  <a:gd name="T62" fmla="*/ 36 w 592"/>
                  <a:gd name="T63" fmla="*/ 11 h 603"/>
                  <a:gd name="T64" fmla="*/ 49 w 592"/>
                  <a:gd name="T65" fmla="*/ 6 h 603"/>
                  <a:gd name="T66" fmla="*/ 63 w 592"/>
                  <a:gd name="T67" fmla="*/ 0 h 60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592" h="603">
                    <a:moveTo>
                      <a:pt x="296" y="0"/>
                    </a:moveTo>
                    <a:lnTo>
                      <a:pt x="296" y="0"/>
                    </a:lnTo>
                    <a:lnTo>
                      <a:pt x="307" y="0"/>
                    </a:lnTo>
                    <a:lnTo>
                      <a:pt x="340" y="0"/>
                    </a:lnTo>
                    <a:lnTo>
                      <a:pt x="373" y="10"/>
                    </a:lnTo>
                    <a:lnTo>
                      <a:pt x="395" y="22"/>
                    </a:lnTo>
                    <a:lnTo>
                      <a:pt x="428" y="32"/>
                    </a:lnTo>
                    <a:lnTo>
                      <a:pt x="450" y="44"/>
                    </a:lnTo>
                    <a:lnTo>
                      <a:pt x="472" y="66"/>
                    </a:lnTo>
                    <a:lnTo>
                      <a:pt x="494" y="76"/>
                    </a:lnTo>
                    <a:lnTo>
                      <a:pt x="515" y="99"/>
                    </a:lnTo>
                    <a:lnTo>
                      <a:pt x="537" y="121"/>
                    </a:lnTo>
                    <a:lnTo>
                      <a:pt x="549" y="142"/>
                    </a:lnTo>
                    <a:lnTo>
                      <a:pt x="559" y="175"/>
                    </a:lnTo>
                    <a:lnTo>
                      <a:pt x="570" y="197"/>
                    </a:lnTo>
                    <a:lnTo>
                      <a:pt x="581" y="230"/>
                    </a:lnTo>
                    <a:lnTo>
                      <a:pt x="592" y="252"/>
                    </a:lnTo>
                    <a:lnTo>
                      <a:pt x="592" y="295"/>
                    </a:lnTo>
                    <a:lnTo>
                      <a:pt x="592" y="317"/>
                    </a:lnTo>
                    <a:lnTo>
                      <a:pt x="592" y="350"/>
                    </a:lnTo>
                    <a:lnTo>
                      <a:pt x="581" y="372"/>
                    </a:lnTo>
                    <a:lnTo>
                      <a:pt x="570" y="405"/>
                    </a:lnTo>
                    <a:lnTo>
                      <a:pt x="559" y="427"/>
                    </a:lnTo>
                    <a:lnTo>
                      <a:pt x="549" y="449"/>
                    </a:lnTo>
                    <a:lnTo>
                      <a:pt x="537" y="482"/>
                    </a:lnTo>
                    <a:lnTo>
                      <a:pt x="515" y="504"/>
                    </a:lnTo>
                    <a:lnTo>
                      <a:pt x="494" y="515"/>
                    </a:lnTo>
                    <a:lnTo>
                      <a:pt x="472" y="536"/>
                    </a:lnTo>
                    <a:lnTo>
                      <a:pt x="450" y="558"/>
                    </a:lnTo>
                    <a:lnTo>
                      <a:pt x="428" y="570"/>
                    </a:lnTo>
                    <a:lnTo>
                      <a:pt x="395" y="580"/>
                    </a:lnTo>
                    <a:lnTo>
                      <a:pt x="373" y="592"/>
                    </a:lnTo>
                    <a:lnTo>
                      <a:pt x="340" y="592"/>
                    </a:lnTo>
                    <a:lnTo>
                      <a:pt x="296" y="603"/>
                    </a:lnTo>
                    <a:lnTo>
                      <a:pt x="285" y="603"/>
                    </a:lnTo>
                    <a:lnTo>
                      <a:pt x="252" y="592"/>
                    </a:lnTo>
                    <a:lnTo>
                      <a:pt x="219" y="592"/>
                    </a:lnTo>
                    <a:lnTo>
                      <a:pt x="197" y="580"/>
                    </a:lnTo>
                    <a:lnTo>
                      <a:pt x="164" y="570"/>
                    </a:lnTo>
                    <a:lnTo>
                      <a:pt x="142" y="558"/>
                    </a:lnTo>
                    <a:lnTo>
                      <a:pt x="120" y="536"/>
                    </a:lnTo>
                    <a:lnTo>
                      <a:pt x="99" y="515"/>
                    </a:lnTo>
                    <a:lnTo>
                      <a:pt x="77" y="504"/>
                    </a:lnTo>
                    <a:lnTo>
                      <a:pt x="55" y="482"/>
                    </a:lnTo>
                    <a:lnTo>
                      <a:pt x="43" y="449"/>
                    </a:lnTo>
                    <a:lnTo>
                      <a:pt x="33" y="427"/>
                    </a:lnTo>
                    <a:lnTo>
                      <a:pt x="22" y="405"/>
                    </a:lnTo>
                    <a:lnTo>
                      <a:pt x="11" y="372"/>
                    </a:lnTo>
                    <a:lnTo>
                      <a:pt x="0" y="350"/>
                    </a:lnTo>
                    <a:lnTo>
                      <a:pt x="0" y="295"/>
                    </a:lnTo>
                    <a:lnTo>
                      <a:pt x="0" y="285"/>
                    </a:lnTo>
                    <a:lnTo>
                      <a:pt x="0" y="252"/>
                    </a:lnTo>
                    <a:lnTo>
                      <a:pt x="11" y="230"/>
                    </a:lnTo>
                    <a:lnTo>
                      <a:pt x="22" y="197"/>
                    </a:lnTo>
                    <a:lnTo>
                      <a:pt x="33" y="175"/>
                    </a:lnTo>
                    <a:lnTo>
                      <a:pt x="43" y="142"/>
                    </a:lnTo>
                    <a:lnTo>
                      <a:pt x="55" y="121"/>
                    </a:lnTo>
                    <a:lnTo>
                      <a:pt x="77" y="99"/>
                    </a:lnTo>
                    <a:lnTo>
                      <a:pt x="99" y="76"/>
                    </a:lnTo>
                    <a:lnTo>
                      <a:pt x="120" y="66"/>
                    </a:lnTo>
                    <a:lnTo>
                      <a:pt x="142" y="44"/>
                    </a:lnTo>
                    <a:lnTo>
                      <a:pt x="164" y="32"/>
                    </a:lnTo>
                    <a:lnTo>
                      <a:pt x="197" y="22"/>
                    </a:lnTo>
                    <a:lnTo>
                      <a:pt x="219" y="10"/>
                    </a:lnTo>
                    <a:lnTo>
                      <a:pt x="252" y="0"/>
                    </a:lnTo>
                    <a:lnTo>
                      <a:pt x="29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63502" name="Freeform 14"/>
              <p:cNvSpPr>
                <a:spLocks/>
              </p:cNvSpPr>
              <p:nvPr/>
            </p:nvSpPr>
            <p:spPr bwMode="auto">
              <a:xfrm>
                <a:off x="1534" y="706"/>
                <a:ext cx="134" cy="134"/>
              </a:xfrm>
              <a:custGeom>
                <a:avLst/>
                <a:gdLst>
                  <a:gd name="T0" fmla="*/ 66 w 537"/>
                  <a:gd name="T1" fmla="*/ 0 h 538"/>
                  <a:gd name="T2" fmla="*/ 77 w 537"/>
                  <a:gd name="T3" fmla="*/ 0 h 538"/>
                  <a:gd name="T4" fmla="*/ 87 w 537"/>
                  <a:gd name="T5" fmla="*/ 3 h 538"/>
                  <a:gd name="T6" fmla="*/ 101 w 537"/>
                  <a:gd name="T7" fmla="*/ 8 h 538"/>
                  <a:gd name="T8" fmla="*/ 110 w 537"/>
                  <a:gd name="T9" fmla="*/ 17 h 538"/>
                  <a:gd name="T10" fmla="*/ 120 w 537"/>
                  <a:gd name="T11" fmla="*/ 27 h 538"/>
                  <a:gd name="T12" fmla="*/ 126 w 537"/>
                  <a:gd name="T13" fmla="*/ 38 h 538"/>
                  <a:gd name="T14" fmla="*/ 131 w 537"/>
                  <a:gd name="T15" fmla="*/ 49 h 538"/>
                  <a:gd name="T16" fmla="*/ 134 w 537"/>
                  <a:gd name="T17" fmla="*/ 66 h 538"/>
                  <a:gd name="T18" fmla="*/ 131 w 537"/>
                  <a:gd name="T19" fmla="*/ 71 h 538"/>
                  <a:gd name="T20" fmla="*/ 131 w 537"/>
                  <a:gd name="T21" fmla="*/ 82 h 538"/>
                  <a:gd name="T22" fmla="*/ 126 w 537"/>
                  <a:gd name="T23" fmla="*/ 96 h 538"/>
                  <a:gd name="T24" fmla="*/ 120 w 537"/>
                  <a:gd name="T25" fmla="*/ 107 h 538"/>
                  <a:gd name="T26" fmla="*/ 110 w 537"/>
                  <a:gd name="T27" fmla="*/ 115 h 538"/>
                  <a:gd name="T28" fmla="*/ 101 w 537"/>
                  <a:gd name="T29" fmla="*/ 123 h 538"/>
                  <a:gd name="T30" fmla="*/ 87 w 537"/>
                  <a:gd name="T31" fmla="*/ 129 h 538"/>
                  <a:gd name="T32" fmla="*/ 77 w 537"/>
                  <a:gd name="T33" fmla="*/ 131 h 538"/>
                  <a:gd name="T34" fmla="*/ 66 w 537"/>
                  <a:gd name="T35" fmla="*/ 134 h 538"/>
                  <a:gd name="T36" fmla="*/ 55 w 537"/>
                  <a:gd name="T37" fmla="*/ 131 h 538"/>
                  <a:gd name="T38" fmla="*/ 44 w 537"/>
                  <a:gd name="T39" fmla="*/ 129 h 538"/>
                  <a:gd name="T40" fmla="*/ 30 w 537"/>
                  <a:gd name="T41" fmla="*/ 123 h 538"/>
                  <a:gd name="T42" fmla="*/ 22 w 537"/>
                  <a:gd name="T43" fmla="*/ 115 h 538"/>
                  <a:gd name="T44" fmla="*/ 11 w 537"/>
                  <a:gd name="T45" fmla="*/ 107 h 538"/>
                  <a:gd name="T46" fmla="*/ 5 w 537"/>
                  <a:gd name="T47" fmla="*/ 96 h 538"/>
                  <a:gd name="T48" fmla="*/ 0 w 537"/>
                  <a:gd name="T49" fmla="*/ 82 h 538"/>
                  <a:gd name="T50" fmla="*/ 0 w 537"/>
                  <a:gd name="T51" fmla="*/ 66 h 538"/>
                  <a:gd name="T52" fmla="*/ 0 w 537"/>
                  <a:gd name="T53" fmla="*/ 63 h 538"/>
                  <a:gd name="T54" fmla="*/ 0 w 537"/>
                  <a:gd name="T55" fmla="*/ 49 h 538"/>
                  <a:gd name="T56" fmla="*/ 5 w 537"/>
                  <a:gd name="T57" fmla="*/ 38 h 538"/>
                  <a:gd name="T58" fmla="*/ 11 w 537"/>
                  <a:gd name="T59" fmla="*/ 27 h 538"/>
                  <a:gd name="T60" fmla="*/ 22 w 537"/>
                  <a:gd name="T61" fmla="*/ 17 h 538"/>
                  <a:gd name="T62" fmla="*/ 30 w 537"/>
                  <a:gd name="T63" fmla="*/ 8 h 538"/>
                  <a:gd name="T64" fmla="*/ 44 w 537"/>
                  <a:gd name="T65" fmla="*/ 3 h 538"/>
                  <a:gd name="T66" fmla="*/ 55 w 537"/>
                  <a:gd name="T67" fmla="*/ 0 h 53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537" h="538">
                    <a:moveTo>
                      <a:pt x="263" y="0"/>
                    </a:moveTo>
                    <a:lnTo>
                      <a:pt x="263" y="0"/>
                    </a:lnTo>
                    <a:lnTo>
                      <a:pt x="274" y="0"/>
                    </a:lnTo>
                    <a:lnTo>
                      <a:pt x="307" y="0"/>
                    </a:lnTo>
                    <a:lnTo>
                      <a:pt x="329" y="12"/>
                    </a:lnTo>
                    <a:lnTo>
                      <a:pt x="350" y="12"/>
                    </a:lnTo>
                    <a:lnTo>
                      <a:pt x="372" y="22"/>
                    </a:lnTo>
                    <a:lnTo>
                      <a:pt x="405" y="34"/>
                    </a:lnTo>
                    <a:lnTo>
                      <a:pt x="427" y="55"/>
                    </a:lnTo>
                    <a:lnTo>
                      <a:pt x="439" y="67"/>
                    </a:lnTo>
                    <a:lnTo>
                      <a:pt x="461" y="89"/>
                    </a:lnTo>
                    <a:lnTo>
                      <a:pt x="482" y="110"/>
                    </a:lnTo>
                    <a:lnTo>
                      <a:pt x="493" y="121"/>
                    </a:lnTo>
                    <a:lnTo>
                      <a:pt x="504" y="154"/>
                    </a:lnTo>
                    <a:lnTo>
                      <a:pt x="516" y="176"/>
                    </a:lnTo>
                    <a:lnTo>
                      <a:pt x="526" y="198"/>
                    </a:lnTo>
                    <a:lnTo>
                      <a:pt x="526" y="231"/>
                    </a:lnTo>
                    <a:lnTo>
                      <a:pt x="537" y="263"/>
                    </a:lnTo>
                    <a:lnTo>
                      <a:pt x="526" y="285"/>
                    </a:lnTo>
                    <a:lnTo>
                      <a:pt x="526" y="308"/>
                    </a:lnTo>
                    <a:lnTo>
                      <a:pt x="526" y="330"/>
                    </a:lnTo>
                    <a:lnTo>
                      <a:pt x="516" y="362"/>
                    </a:lnTo>
                    <a:lnTo>
                      <a:pt x="504" y="384"/>
                    </a:lnTo>
                    <a:lnTo>
                      <a:pt x="493" y="406"/>
                    </a:lnTo>
                    <a:lnTo>
                      <a:pt x="482" y="429"/>
                    </a:lnTo>
                    <a:lnTo>
                      <a:pt x="461" y="450"/>
                    </a:lnTo>
                    <a:lnTo>
                      <a:pt x="439" y="461"/>
                    </a:lnTo>
                    <a:lnTo>
                      <a:pt x="427" y="483"/>
                    </a:lnTo>
                    <a:lnTo>
                      <a:pt x="405" y="494"/>
                    </a:lnTo>
                    <a:lnTo>
                      <a:pt x="372" y="504"/>
                    </a:lnTo>
                    <a:lnTo>
                      <a:pt x="350" y="516"/>
                    </a:lnTo>
                    <a:lnTo>
                      <a:pt x="329" y="526"/>
                    </a:lnTo>
                    <a:lnTo>
                      <a:pt x="307" y="526"/>
                    </a:lnTo>
                    <a:lnTo>
                      <a:pt x="263" y="538"/>
                    </a:lnTo>
                    <a:lnTo>
                      <a:pt x="252" y="538"/>
                    </a:lnTo>
                    <a:lnTo>
                      <a:pt x="219" y="526"/>
                    </a:lnTo>
                    <a:lnTo>
                      <a:pt x="198" y="526"/>
                    </a:lnTo>
                    <a:lnTo>
                      <a:pt x="176" y="516"/>
                    </a:lnTo>
                    <a:lnTo>
                      <a:pt x="154" y="504"/>
                    </a:lnTo>
                    <a:lnTo>
                      <a:pt x="121" y="494"/>
                    </a:lnTo>
                    <a:lnTo>
                      <a:pt x="109" y="483"/>
                    </a:lnTo>
                    <a:lnTo>
                      <a:pt x="87" y="461"/>
                    </a:lnTo>
                    <a:lnTo>
                      <a:pt x="66" y="450"/>
                    </a:lnTo>
                    <a:lnTo>
                      <a:pt x="44" y="429"/>
                    </a:lnTo>
                    <a:lnTo>
                      <a:pt x="33" y="406"/>
                    </a:lnTo>
                    <a:lnTo>
                      <a:pt x="22" y="384"/>
                    </a:lnTo>
                    <a:lnTo>
                      <a:pt x="10" y="362"/>
                    </a:lnTo>
                    <a:lnTo>
                      <a:pt x="0" y="330"/>
                    </a:lnTo>
                    <a:lnTo>
                      <a:pt x="0" y="308"/>
                    </a:lnTo>
                    <a:lnTo>
                      <a:pt x="0" y="263"/>
                    </a:lnTo>
                    <a:lnTo>
                      <a:pt x="0" y="253"/>
                    </a:lnTo>
                    <a:lnTo>
                      <a:pt x="0" y="231"/>
                    </a:lnTo>
                    <a:lnTo>
                      <a:pt x="0" y="198"/>
                    </a:lnTo>
                    <a:lnTo>
                      <a:pt x="10" y="176"/>
                    </a:lnTo>
                    <a:lnTo>
                      <a:pt x="22" y="154"/>
                    </a:lnTo>
                    <a:lnTo>
                      <a:pt x="33" y="121"/>
                    </a:lnTo>
                    <a:lnTo>
                      <a:pt x="44" y="110"/>
                    </a:lnTo>
                    <a:lnTo>
                      <a:pt x="66" y="89"/>
                    </a:lnTo>
                    <a:lnTo>
                      <a:pt x="87" y="67"/>
                    </a:lnTo>
                    <a:lnTo>
                      <a:pt x="109" y="55"/>
                    </a:lnTo>
                    <a:lnTo>
                      <a:pt x="121" y="34"/>
                    </a:lnTo>
                    <a:lnTo>
                      <a:pt x="154" y="22"/>
                    </a:lnTo>
                    <a:lnTo>
                      <a:pt x="176" y="12"/>
                    </a:lnTo>
                    <a:lnTo>
                      <a:pt x="198" y="12"/>
                    </a:lnTo>
                    <a:lnTo>
                      <a:pt x="219" y="0"/>
                    </a:lnTo>
                    <a:lnTo>
                      <a:pt x="26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63503" name="Rectangle 15"/>
              <p:cNvSpPr>
                <a:spLocks noChangeArrowheads="1"/>
              </p:cNvSpPr>
              <p:nvPr/>
            </p:nvSpPr>
            <p:spPr bwMode="auto">
              <a:xfrm>
                <a:off x="1063" y="914"/>
                <a:ext cx="1077" cy="37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AU" dirty="0">
                  <a:latin typeface="Montserrat" panose="00000500000000000000" pitchFamily="50" charset="0"/>
                </a:endParaRPr>
              </a:p>
            </p:txBody>
          </p:sp>
          <p:sp>
            <p:nvSpPr>
              <p:cNvPr id="63504" name="Freeform 16"/>
              <p:cNvSpPr>
                <a:spLocks/>
              </p:cNvSpPr>
              <p:nvPr/>
            </p:nvSpPr>
            <p:spPr bwMode="auto">
              <a:xfrm>
                <a:off x="1430" y="983"/>
                <a:ext cx="134" cy="227"/>
              </a:xfrm>
              <a:custGeom>
                <a:avLst/>
                <a:gdLst>
                  <a:gd name="T0" fmla="*/ 0 w 538"/>
                  <a:gd name="T1" fmla="*/ 156 h 910"/>
                  <a:gd name="T2" fmla="*/ 0 w 538"/>
                  <a:gd name="T3" fmla="*/ 0 h 910"/>
                  <a:gd name="T4" fmla="*/ 36 w 538"/>
                  <a:gd name="T5" fmla="*/ 0 h 910"/>
                  <a:gd name="T6" fmla="*/ 36 w 538"/>
                  <a:gd name="T7" fmla="*/ 153 h 910"/>
                  <a:gd name="T8" fmla="*/ 36 w 538"/>
                  <a:gd name="T9" fmla="*/ 153 h 910"/>
                  <a:gd name="T10" fmla="*/ 36 w 538"/>
                  <a:gd name="T11" fmla="*/ 159 h 910"/>
                  <a:gd name="T12" fmla="*/ 36 w 538"/>
                  <a:gd name="T13" fmla="*/ 164 h 910"/>
                  <a:gd name="T14" fmla="*/ 38 w 538"/>
                  <a:gd name="T15" fmla="*/ 173 h 910"/>
                  <a:gd name="T16" fmla="*/ 44 w 538"/>
                  <a:gd name="T17" fmla="*/ 175 h 910"/>
                  <a:gd name="T18" fmla="*/ 46 w 538"/>
                  <a:gd name="T19" fmla="*/ 181 h 910"/>
                  <a:gd name="T20" fmla="*/ 52 w 538"/>
                  <a:gd name="T21" fmla="*/ 183 h 910"/>
                  <a:gd name="T22" fmla="*/ 58 w 538"/>
                  <a:gd name="T23" fmla="*/ 186 h 910"/>
                  <a:gd name="T24" fmla="*/ 63 w 538"/>
                  <a:gd name="T25" fmla="*/ 186 h 910"/>
                  <a:gd name="T26" fmla="*/ 68 w 538"/>
                  <a:gd name="T27" fmla="*/ 186 h 910"/>
                  <a:gd name="T28" fmla="*/ 76 w 538"/>
                  <a:gd name="T29" fmla="*/ 186 h 910"/>
                  <a:gd name="T30" fmla="*/ 82 w 538"/>
                  <a:gd name="T31" fmla="*/ 183 h 910"/>
                  <a:gd name="T32" fmla="*/ 85 w 538"/>
                  <a:gd name="T33" fmla="*/ 181 h 910"/>
                  <a:gd name="T34" fmla="*/ 90 w 538"/>
                  <a:gd name="T35" fmla="*/ 175 h 910"/>
                  <a:gd name="T36" fmla="*/ 93 w 538"/>
                  <a:gd name="T37" fmla="*/ 173 h 910"/>
                  <a:gd name="T38" fmla="*/ 96 w 538"/>
                  <a:gd name="T39" fmla="*/ 164 h 910"/>
                  <a:gd name="T40" fmla="*/ 98 w 538"/>
                  <a:gd name="T41" fmla="*/ 153 h 910"/>
                  <a:gd name="T42" fmla="*/ 98 w 538"/>
                  <a:gd name="T43" fmla="*/ 0 h 910"/>
                  <a:gd name="T44" fmla="*/ 134 w 538"/>
                  <a:gd name="T45" fmla="*/ 0 h 910"/>
                  <a:gd name="T46" fmla="*/ 134 w 538"/>
                  <a:gd name="T47" fmla="*/ 153 h 910"/>
                  <a:gd name="T48" fmla="*/ 134 w 538"/>
                  <a:gd name="T49" fmla="*/ 153 h 910"/>
                  <a:gd name="T50" fmla="*/ 134 w 538"/>
                  <a:gd name="T51" fmla="*/ 164 h 910"/>
                  <a:gd name="T52" fmla="*/ 131 w 538"/>
                  <a:gd name="T53" fmla="*/ 178 h 910"/>
                  <a:gd name="T54" fmla="*/ 129 w 538"/>
                  <a:gd name="T55" fmla="*/ 192 h 910"/>
                  <a:gd name="T56" fmla="*/ 120 w 538"/>
                  <a:gd name="T57" fmla="*/ 202 h 910"/>
                  <a:gd name="T58" fmla="*/ 112 w 538"/>
                  <a:gd name="T59" fmla="*/ 211 h 910"/>
                  <a:gd name="T60" fmla="*/ 101 w 538"/>
                  <a:gd name="T61" fmla="*/ 219 h 910"/>
                  <a:gd name="T62" fmla="*/ 90 w 538"/>
                  <a:gd name="T63" fmla="*/ 225 h 910"/>
                  <a:gd name="T64" fmla="*/ 76 w 538"/>
                  <a:gd name="T65" fmla="*/ 227 h 910"/>
                  <a:gd name="T66" fmla="*/ 66 w 538"/>
                  <a:gd name="T67" fmla="*/ 227 h 910"/>
                  <a:gd name="T68" fmla="*/ 52 w 538"/>
                  <a:gd name="T69" fmla="*/ 225 h 910"/>
                  <a:gd name="T70" fmla="*/ 41 w 538"/>
                  <a:gd name="T71" fmla="*/ 222 h 910"/>
                  <a:gd name="T72" fmla="*/ 27 w 538"/>
                  <a:gd name="T73" fmla="*/ 216 h 910"/>
                  <a:gd name="T74" fmla="*/ 19 w 538"/>
                  <a:gd name="T75" fmla="*/ 208 h 910"/>
                  <a:gd name="T76" fmla="*/ 11 w 538"/>
                  <a:gd name="T77" fmla="*/ 194 h 910"/>
                  <a:gd name="T78" fmla="*/ 5 w 538"/>
                  <a:gd name="T79" fmla="*/ 181 h 910"/>
                  <a:gd name="T80" fmla="*/ 0 w 538"/>
                  <a:gd name="T81" fmla="*/ 156 h 91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538" h="910">
                    <a:moveTo>
                      <a:pt x="0" y="625"/>
                    </a:moveTo>
                    <a:lnTo>
                      <a:pt x="0" y="0"/>
                    </a:lnTo>
                    <a:lnTo>
                      <a:pt x="143" y="0"/>
                    </a:lnTo>
                    <a:lnTo>
                      <a:pt x="143" y="615"/>
                    </a:lnTo>
                    <a:lnTo>
                      <a:pt x="143" y="637"/>
                    </a:lnTo>
                    <a:lnTo>
                      <a:pt x="143" y="658"/>
                    </a:lnTo>
                    <a:lnTo>
                      <a:pt x="154" y="692"/>
                    </a:lnTo>
                    <a:lnTo>
                      <a:pt x="176" y="702"/>
                    </a:lnTo>
                    <a:lnTo>
                      <a:pt x="186" y="724"/>
                    </a:lnTo>
                    <a:lnTo>
                      <a:pt x="209" y="735"/>
                    </a:lnTo>
                    <a:lnTo>
                      <a:pt x="231" y="746"/>
                    </a:lnTo>
                    <a:lnTo>
                      <a:pt x="253" y="746"/>
                    </a:lnTo>
                    <a:lnTo>
                      <a:pt x="275" y="746"/>
                    </a:lnTo>
                    <a:lnTo>
                      <a:pt x="307" y="746"/>
                    </a:lnTo>
                    <a:lnTo>
                      <a:pt x="330" y="735"/>
                    </a:lnTo>
                    <a:lnTo>
                      <a:pt x="340" y="724"/>
                    </a:lnTo>
                    <a:lnTo>
                      <a:pt x="362" y="702"/>
                    </a:lnTo>
                    <a:lnTo>
                      <a:pt x="373" y="692"/>
                    </a:lnTo>
                    <a:lnTo>
                      <a:pt x="384" y="658"/>
                    </a:lnTo>
                    <a:lnTo>
                      <a:pt x="395" y="615"/>
                    </a:lnTo>
                    <a:lnTo>
                      <a:pt x="395" y="0"/>
                    </a:lnTo>
                    <a:lnTo>
                      <a:pt x="538" y="0"/>
                    </a:lnTo>
                    <a:lnTo>
                      <a:pt x="538" y="615"/>
                    </a:lnTo>
                    <a:lnTo>
                      <a:pt x="538" y="658"/>
                    </a:lnTo>
                    <a:lnTo>
                      <a:pt x="526" y="713"/>
                    </a:lnTo>
                    <a:lnTo>
                      <a:pt x="516" y="768"/>
                    </a:lnTo>
                    <a:lnTo>
                      <a:pt x="483" y="811"/>
                    </a:lnTo>
                    <a:lnTo>
                      <a:pt x="450" y="844"/>
                    </a:lnTo>
                    <a:lnTo>
                      <a:pt x="406" y="878"/>
                    </a:lnTo>
                    <a:lnTo>
                      <a:pt x="362" y="900"/>
                    </a:lnTo>
                    <a:lnTo>
                      <a:pt x="307" y="910"/>
                    </a:lnTo>
                    <a:lnTo>
                      <a:pt x="263" y="910"/>
                    </a:lnTo>
                    <a:lnTo>
                      <a:pt x="209" y="900"/>
                    </a:lnTo>
                    <a:lnTo>
                      <a:pt x="164" y="888"/>
                    </a:lnTo>
                    <a:lnTo>
                      <a:pt x="110" y="866"/>
                    </a:lnTo>
                    <a:lnTo>
                      <a:pt x="77" y="834"/>
                    </a:lnTo>
                    <a:lnTo>
                      <a:pt x="44" y="779"/>
                    </a:lnTo>
                    <a:lnTo>
                      <a:pt x="22" y="724"/>
                    </a:lnTo>
                    <a:lnTo>
                      <a:pt x="0" y="625"/>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63505" name="Freeform 17"/>
              <p:cNvSpPr>
                <a:spLocks/>
              </p:cNvSpPr>
              <p:nvPr/>
            </p:nvSpPr>
            <p:spPr bwMode="auto">
              <a:xfrm>
                <a:off x="1978" y="983"/>
                <a:ext cx="140" cy="216"/>
              </a:xfrm>
              <a:custGeom>
                <a:avLst/>
                <a:gdLst>
                  <a:gd name="T0" fmla="*/ 0 w 559"/>
                  <a:gd name="T1" fmla="*/ 216 h 866"/>
                  <a:gd name="T2" fmla="*/ 0 w 559"/>
                  <a:gd name="T3" fmla="*/ 0 h 866"/>
                  <a:gd name="T4" fmla="*/ 36 w 559"/>
                  <a:gd name="T5" fmla="*/ 0 h 866"/>
                  <a:gd name="T6" fmla="*/ 104 w 559"/>
                  <a:gd name="T7" fmla="*/ 148 h 866"/>
                  <a:gd name="T8" fmla="*/ 104 w 559"/>
                  <a:gd name="T9" fmla="*/ 0 h 866"/>
                  <a:gd name="T10" fmla="*/ 140 w 559"/>
                  <a:gd name="T11" fmla="*/ 0 h 866"/>
                  <a:gd name="T12" fmla="*/ 140 w 559"/>
                  <a:gd name="T13" fmla="*/ 216 h 866"/>
                  <a:gd name="T14" fmla="*/ 104 w 559"/>
                  <a:gd name="T15" fmla="*/ 216 h 866"/>
                  <a:gd name="T16" fmla="*/ 36 w 559"/>
                  <a:gd name="T17" fmla="*/ 69 h 866"/>
                  <a:gd name="T18" fmla="*/ 36 w 559"/>
                  <a:gd name="T19" fmla="*/ 216 h 866"/>
                  <a:gd name="T20" fmla="*/ 0 w 559"/>
                  <a:gd name="T21" fmla="*/ 216 h 8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59" h="866">
                    <a:moveTo>
                      <a:pt x="0" y="866"/>
                    </a:moveTo>
                    <a:lnTo>
                      <a:pt x="0" y="0"/>
                    </a:lnTo>
                    <a:lnTo>
                      <a:pt x="142" y="0"/>
                    </a:lnTo>
                    <a:lnTo>
                      <a:pt x="416" y="593"/>
                    </a:lnTo>
                    <a:lnTo>
                      <a:pt x="416" y="0"/>
                    </a:lnTo>
                    <a:lnTo>
                      <a:pt x="559" y="0"/>
                    </a:lnTo>
                    <a:lnTo>
                      <a:pt x="559" y="866"/>
                    </a:lnTo>
                    <a:lnTo>
                      <a:pt x="416" y="866"/>
                    </a:lnTo>
                    <a:lnTo>
                      <a:pt x="142" y="275"/>
                    </a:lnTo>
                    <a:lnTo>
                      <a:pt x="142" y="866"/>
                    </a:lnTo>
                    <a:lnTo>
                      <a:pt x="0" y="866"/>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63506" name="Freeform 18"/>
              <p:cNvSpPr>
                <a:spLocks/>
              </p:cNvSpPr>
              <p:nvPr/>
            </p:nvSpPr>
            <p:spPr bwMode="auto">
              <a:xfrm>
                <a:off x="1792" y="980"/>
                <a:ext cx="164" cy="230"/>
              </a:xfrm>
              <a:custGeom>
                <a:avLst/>
                <a:gdLst>
                  <a:gd name="T0" fmla="*/ 0 w 658"/>
                  <a:gd name="T1" fmla="*/ 123 h 920"/>
                  <a:gd name="T2" fmla="*/ 0 w 658"/>
                  <a:gd name="T3" fmla="*/ 107 h 920"/>
                  <a:gd name="T4" fmla="*/ 0 w 658"/>
                  <a:gd name="T5" fmla="*/ 85 h 920"/>
                  <a:gd name="T6" fmla="*/ 5 w 658"/>
                  <a:gd name="T7" fmla="*/ 63 h 920"/>
                  <a:gd name="T8" fmla="*/ 17 w 658"/>
                  <a:gd name="T9" fmla="*/ 44 h 920"/>
                  <a:gd name="T10" fmla="*/ 27 w 658"/>
                  <a:gd name="T11" fmla="*/ 25 h 920"/>
                  <a:gd name="T12" fmla="*/ 41 w 658"/>
                  <a:gd name="T13" fmla="*/ 11 h 920"/>
                  <a:gd name="T14" fmla="*/ 58 w 658"/>
                  <a:gd name="T15" fmla="*/ 3 h 920"/>
                  <a:gd name="T16" fmla="*/ 82 w 658"/>
                  <a:gd name="T17" fmla="*/ 0 h 920"/>
                  <a:gd name="T18" fmla="*/ 85 w 658"/>
                  <a:gd name="T19" fmla="*/ 0 h 920"/>
                  <a:gd name="T20" fmla="*/ 101 w 658"/>
                  <a:gd name="T21" fmla="*/ 3 h 920"/>
                  <a:gd name="T22" fmla="*/ 118 w 658"/>
                  <a:gd name="T23" fmla="*/ 8 h 920"/>
                  <a:gd name="T24" fmla="*/ 131 w 658"/>
                  <a:gd name="T25" fmla="*/ 19 h 920"/>
                  <a:gd name="T26" fmla="*/ 145 w 658"/>
                  <a:gd name="T27" fmla="*/ 36 h 920"/>
                  <a:gd name="T28" fmla="*/ 153 w 658"/>
                  <a:gd name="T29" fmla="*/ 52 h 920"/>
                  <a:gd name="T30" fmla="*/ 161 w 658"/>
                  <a:gd name="T31" fmla="*/ 74 h 920"/>
                  <a:gd name="T32" fmla="*/ 164 w 658"/>
                  <a:gd name="T33" fmla="*/ 99 h 920"/>
                  <a:gd name="T34" fmla="*/ 164 w 658"/>
                  <a:gd name="T35" fmla="*/ 121 h 920"/>
                  <a:gd name="T36" fmla="*/ 164 w 658"/>
                  <a:gd name="T37" fmla="*/ 134 h 920"/>
                  <a:gd name="T38" fmla="*/ 161 w 658"/>
                  <a:gd name="T39" fmla="*/ 153 h 920"/>
                  <a:gd name="T40" fmla="*/ 156 w 658"/>
                  <a:gd name="T41" fmla="*/ 170 h 920"/>
                  <a:gd name="T42" fmla="*/ 148 w 658"/>
                  <a:gd name="T43" fmla="*/ 189 h 920"/>
                  <a:gd name="T44" fmla="*/ 137 w 658"/>
                  <a:gd name="T45" fmla="*/ 203 h 920"/>
                  <a:gd name="T46" fmla="*/ 123 w 658"/>
                  <a:gd name="T47" fmla="*/ 217 h 920"/>
                  <a:gd name="T48" fmla="*/ 104 w 658"/>
                  <a:gd name="T49" fmla="*/ 225 h 920"/>
                  <a:gd name="T50" fmla="*/ 79 w 658"/>
                  <a:gd name="T51" fmla="*/ 230 h 920"/>
                  <a:gd name="T52" fmla="*/ 74 w 658"/>
                  <a:gd name="T53" fmla="*/ 230 h 920"/>
                  <a:gd name="T54" fmla="*/ 55 w 658"/>
                  <a:gd name="T55" fmla="*/ 225 h 920"/>
                  <a:gd name="T56" fmla="*/ 38 w 658"/>
                  <a:gd name="T57" fmla="*/ 214 h 920"/>
                  <a:gd name="T58" fmla="*/ 25 w 658"/>
                  <a:gd name="T59" fmla="*/ 203 h 920"/>
                  <a:gd name="T60" fmla="*/ 17 w 658"/>
                  <a:gd name="T61" fmla="*/ 186 h 920"/>
                  <a:gd name="T62" fmla="*/ 8 w 658"/>
                  <a:gd name="T63" fmla="*/ 170 h 920"/>
                  <a:gd name="T64" fmla="*/ 3 w 658"/>
                  <a:gd name="T65" fmla="*/ 153 h 920"/>
                  <a:gd name="T66" fmla="*/ 0 w 658"/>
                  <a:gd name="T67" fmla="*/ 137 h 92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58" h="920">
                    <a:moveTo>
                      <a:pt x="0" y="493"/>
                    </a:moveTo>
                    <a:lnTo>
                      <a:pt x="0" y="493"/>
                    </a:lnTo>
                    <a:lnTo>
                      <a:pt x="0" y="471"/>
                    </a:lnTo>
                    <a:lnTo>
                      <a:pt x="0" y="427"/>
                    </a:lnTo>
                    <a:lnTo>
                      <a:pt x="0" y="384"/>
                    </a:lnTo>
                    <a:lnTo>
                      <a:pt x="0" y="340"/>
                    </a:lnTo>
                    <a:lnTo>
                      <a:pt x="12" y="295"/>
                    </a:lnTo>
                    <a:lnTo>
                      <a:pt x="22" y="252"/>
                    </a:lnTo>
                    <a:lnTo>
                      <a:pt x="44" y="208"/>
                    </a:lnTo>
                    <a:lnTo>
                      <a:pt x="67" y="175"/>
                    </a:lnTo>
                    <a:lnTo>
                      <a:pt x="77" y="131"/>
                    </a:lnTo>
                    <a:lnTo>
                      <a:pt x="110" y="99"/>
                    </a:lnTo>
                    <a:lnTo>
                      <a:pt x="132" y="76"/>
                    </a:lnTo>
                    <a:lnTo>
                      <a:pt x="164" y="44"/>
                    </a:lnTo>
                    <a:lnTo>
                      <a:pt x="198" y="32"/>
                    </a:lnTo>
                    <a:lnTo>
                      <a:pt x="231" y="10"/>
                    </a:lnTo>
                    <a:lnTo>
                      <a:pt x="263" y="0"/>
                    </a:lnTo>
                    <a:lnTo>
                      <a:pt x="330" y="0"/>
                    </a:lnTo>
                    <a:lnTo>
                      <a:pt x="340" y="0"/>
                    </a:lnTo>
                    <a:lnTo>
                      <a:pt x="373" y="0"/>
                    </a:lnTo>
                    <a:lnTo>
                      <a:pt x="406" y="10"/>
                    </a:lnTo>
                    <a:lnTo>
                      <a:pt x="439" y="22"/>
                    </a:lnTo>
                    <a:lnTo>
                      <a:pt x="472" y="32"/>
                    </a:lnTo>
                    <a:lnTo>
                      <a:pt x="494" y="54"/>
                    </a:lnTo>
                    <a:lnTo>
                      <a:pt x="526" y="76"/>
                    </a:lnTo>
                    <a:lnTo>
                      <a:pt x="549" y="109"/>
                    </a:lnTo>
                    <a:lnTo>
                      <a:pt x="581" y="142"/>
                    </a:lnTo>
                    <a:lnTo>
                      <a:pt x="603" y="175"/>
                    </a:lnTo>
                    <a:lnTo>
                      <a:pt x="615" y="208"/>
                    </a:lnTo>
                    <a:lnTo>
                      <a:pt x="636" y="252"/>
                    </a:lnTo>
                    <a:lnTo>
                      <a:pt x="647" y="295"/>
                    </a:lnTo>
                    <a:lnTo>
                      <a:pt x="658" y="340"/>
                    </a:lnTo>
                    <a:lnTo>
                      <a:pt x="658" y="394"/>
                    </a:lnTo>
                    <a:lnTo>
                      <a:pt x="658" y="482"/>
                    </a:lnTo>
                    <a:lnTo>
                      <a:pt x="658" y="504"/>
                    </a:lnTo>
                    <a:lnTo>
                      <a:pt x="658" y="536"/>
                    </a:lnTo>
                    <a:lnTo>
                      <a:pt x="647" y="580"/>
                    </a:lnTo>
                    <a:lnTo>
                      <a:pt x="647" y="613"/>
                    </a:lnTo>
                    <a:lnTo>
                      <a:pt x="636" y="647"/>
                    </a:lnTo>
                    <a:lnTo>
                      <a:pt x="625" y="679"/>
                    </a:lnTo>
                    <a:lnTo>
                      <a:pt x="603" y="723"/>
                    </a:lnTo>
                    <a:lnTo>
                      <a:pt x="593" y="756"/>
                    </a:lnTo>
                    <a:lnTo>
                      <a:pt x="571" y="789"/>
                    </a:lnTo>
                    <a:lnTo>
                      <a:pt x="549" y="811"/>
                    </a:lnTo>
                    <a:lnTo>
                      <a:pt x="516" y="844"/>
                    </a:lnTo>
                    <a:lnTo>
                      <a:pt x="494" y="866"/>
                    </a:lnTo>
                    <a:lnTo>
                      <a:pt x="461" y="876"/>
                    </a:lnTo>
                    <a:lnTo>
                      <a:pt x="417" y="898"/>
                    </a:lnTo>
                    <a:lnTo>
                      <a:pt x="384" y="910"/>
                    </a:lnTo>
                    <a:lnTo>
                      <a:pt x="318" y="920"/>
                    </a:lnTo>
                    <a:lnTo>
                      <a:pt x="296" y="920"/>
                    </a:lnTo>
                    <a:lnTo>
                      <a:pt x="253" y="910"/>
                    </a:lnTo>
                    <a:lnTo>
                      <a:pt x="220" y="898"/>
                    </a:lnTo>
                    <a:lnTo>
                      <a:pt x="187" y="876"/>
                    </a:lnTo>
                    <a:lnTo>
                      <a:pt x="154" y="854"/>
                    </a:lnTo>
                    <a:lnTo>
                      <a:pt x="121" y="833"/>
                    </a:lnTo>
                    <a:lnTo>
                      <a:pt x="99" y="811"/>
                    </a:lnTo>
                    <a:lnTo>
                      <a:pt x="77" y="778"/>
                    </a:lnTo>
                    <a:lnTo>
                      <a:pt x="67" y="745"/>
                    </a:lnTo>
                    <a:lnTo>
                      <a:pt x="44" y="712"/>
                    </a:lnTo>
                    <a:lnTo>
                      <a:pt x="33" y="679"/>
                    </a:lnTo>
                    <a:lnTo>
                      <a:pt x="22" y="647"/>
                    </a:lnTo>
                    <a:lnTo>
                      <a:pt x="12" y="613"/>
                    </a:lnTo>
                    <a:lnTo>
                      <a:pt x="0" y="580"/>
                    </a:lnTo>
                    <a:lnTo>
                      <a:pt x="0" y="548"/>
                    </a:lnTo>
                    <a:lnTo>
                      <a:pt x="0" y="493"/>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63507" name="Rectangle 19"/>
              <p:cNvSpPr>
                <a:spLocks noChangeArrowheads="1"/>
              </p:cNvSpPr>
              <p:nvPr/>
            </p:nvSpPr>
            <p:spPr bwMode="auto">
              <a:xfrm>
                <a:off x="1734" y="983"/>
                <a:ext cx="36" cy="216"/>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AU" dirty="0">
                  <a:latin typeface="Montserrat" panose="00000500000000000000" pitchFamily="50" charset="0"/>
                </a:endParaRPr>
              </a:p>
            </p:txBody>
          </p:sp>
          <p:sp>
            <p:nvSpPr>
              <p:cNvPr id="63508" name="Freeform 20"/>
              <p:cNvSpPr>
                <a:spLocks/>
              </p:cNvSpPr>
              <p:nvPr/>
            </p:nvSpPr>
            <p:spPr bwMode="auto">
              <a:xfrm>
                <a:off x="1581" y="983"/>
                <a:ext cx="134" cy="216"/>
              </a:xfrm>
              <a:custGeom>
                <a:avLst/>
                <a:gdLst>
                  <a:gd name="T0" fmla="*/ 49 w 538"/>
                  <a:gd name="T1" fmla="*/ 216 h 866"/>
                  <a:gd name="T2" fmla="*/ 49 w 538"/>
                  <a:gd name="T3" fmla="*/ 38 h 866"/>
                  <a:gd name="T4" fmla="*/ 0 w 538"/>
                  <a:gd name="T5" fmla="*/ 38 h 866"/>
                  <a:gd name="T6" fmla="*/ 0 w 538"/>
                  <a:gd name="T7" fmla="*/ 0 h 866"/>
                  <a:gd name="T8" fmla="*/ 134 w 538"/>
                  <a:gd name="T9" fmla="*/ 0 h 866"/>
                  <a:gd name="T10" fmla="*/ 134 w 538"/>
                  <a:gd name="T11" fmla="*/ 38 h 866"/>
                  <a:gd name="T12" fmla="*/ 85 w 538"/>
                  <a:gd name="T13" fmla="*/ 38 h 866"/>
                  <a:gd name="T14" fmla="*/ 85 w 538"/>
                  <a:gd name="T15" fmla="*/ 216 h 866"/>
                  <a:gd name="T16" fmla="*/ 49 w 538"/>
                  <a:gd name="T17" fmla="*/ 216 h 8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38" h="866">
                    <a:moveTo>
                      <a:pt x="198" y="866"/>
                    </a:moveTo>
                    <a:lnTo>
                      <a:pt x="198" y="154"/>
                    </a:lnTo>
                    <a:lnTo>
                      <a:pt x="0" y="154"/>
                    </a:lnTo>
                    <a:lnTo>
                      <a:pt x="0" y="0"/>
                    </a:lnTo>
                    <a:lnTo>
                      <a:pt x="538" y="0"/>
                    </a:lnTo>
                    <a:lnTo>
                      <a:pt x="538" y="154"/>
                    </a:lnTo>
                    <a:lnTo>
                      <a:pt x="340" y="154"/>
                    </a:lnTo>
                    <a:lnTo>
                      <a:pt x="340" y="866"/>
                    </a:lnTo>
                    <a:lnTo>
                      <a:pt x="198" y="866"/>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63509" name="Freeform 21"/>
              <p:cNvSpPr>
                <a:spLocks/>
              </p:cNvSpPr>
              <p:nvPr/>
            </p:nvSpPr>
            <p:spPr bwMode="auto">
              <a:xfrm>
                <a:off x="1249" y="983"/>
                <a:ext cx="159" cy="216"/>
              </a:xfrm>
              <a:custGeom>
                <a:avLst/>
                <a:gdLst>
                  <a:gd name="T0" fmla="*/ 0 w 636"/>
                  <a:gd name="T1" fmla="*/ 216 h 866"/>
                  <a:gd name="T2" fmla="*/ 60 w 636"/>
                  <a:gd name="T3" fmla="*/ 0 h 866"/>
                  <a:gd name="T4" fmla="*/ 101 w 636"/>
                  <a:gd name="T5" fmla="*/ 0 h 866"/>
                  <a:gd name="T6" fmla="*/ 159 w 636"/>
                  <a:gd name="T7" fmla="*/ 216 h 866"/>
                  <a:gd name="T8" fmla="*/ 123 w 636"/>
                  <a:gd name="T9" fmla="*/ 216 h 866"/>
                  <a:gd name="T10" fmla="*/ 112 w 636"/>
                  <a:gd name="T11" fmla="*/ 173 h 866"/>
                  <a:gd name="T12" fmla="*/ 49 w 636"/>
                  <a:gd name="T13" fmla="*/ 173 h 866"/>
                  <a:gd name="T14" fmla="*/ 39 w 636"/>
                  <a:gd name="T15" fmla="*/ 216 h 866"/>
                  <a:gd name="T16" fmla="*/ 0 w 636"/>
                  <a:gd name="T17" fmla="*/ 216 h 8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36" h="866">
                    <a:moveTo>
                      <a:pt x="0" y="866"/>
                    </a:moveTo>
                    <a:lnTo>
                      <a:pt x="241" y="0"/>
                    </a:lnTo>
                    <a:lnTo>
                      <a:pt x="405" y="0"/>
                    </a:lnTo>
                    <a:lnTo>
                      <a:pt x="636" y="866"/>
                    </a:lnTo>
                    <a:lnTo>
                      <a:pt x="493" y="866"/>
                    </a:lnTo>
                    <a:lnTo>
                      <a:pt x="449" y="692"/>
                    </a:lnTo>
                    <a:lnTo>
                      <a:pt x="197" y="692"/>
                    </a:lnTo>
                    <a:lnTo>
                      <a:pt x="154" y="866"/>
                    </a:lnTo>
                    <a:lnTo>
                      <a:pt x="0" y="866"/>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63510" name="Freeform 22"/>
              <p:cNvSpPr>
                <a:spLocks/>
              </p:cNvSpPr>
              <p:nvPr/>
            </p:nvSpPr>
            <p:spPr bwMode="auto">
              <a:xfrm>
                <a:off x="1087" y="980"/>
                <a:ext cx="151" cy="230"/>
              </a:xfrm>
              <a:custGeom>
                <a:avLst/>
                <a:gdLst>
                  <a:gd name="T0" fmla="*/ 0 w 603"/>
                  <a:gd name="T1" fmla="*/ 101 h 920"/>
                  <a:gd name="T2" fmla="*/ 6 w 603"/>
                  <a:gd name="T3" fmla="*/ 68 h 920"/>
                  <a:gd name="T4" fmla="*/ 14 w 603"/>
                  <a:gd name="T5" fmla="*/ 41 h 920"/>
                  <a:gd name="T6" fmla="*/ 30 w 603"/>
                  <a:gd name="T7" fmla="*/ 19 h 920"/>
                  <a:gd name="T8" fmla="*/ 50 w 603"/>
                  <a:gd name="T9" fmla="*/ 6 h 920"/>
                  <a:gd name="T10" fmla="*/ 77 w 603"/>
                  <a:gd name="T11" fmla="*/ 0 h 920"/>
                  <a:gd name="T12" fmla="*/ 91 w 603"/>
                  <a:gd name="T13" fmla="*/ 0 h 920"/>
                  <a:gd name="T14" fmla="*/ 110 w 603"/>
                  <a:gd name="T15" fmla="*/ 8 h 920"/>
                  <a:gd name="T16" fmla="*/ 126 w 603"/>
                  <a:gd name="T17" fmla="*/ 19 h 920"/>
                  <a:gd name="T18" fmla="*/ 140 w 603"/>
                  <a:gd name="T19" fmla="*/ 36 h 920"/>
                  <a:gd name="T20" fmla="*/ 148 w 603"/>
                  <a:gd name="T21" fmla="*/ 58 h 920"/>
                  <a:gd name="T22" fmla="*/ 115 w 603"/>
                  <a:gd name="T23" fmla="*/ 79 h 920"/>
                  <a:gd name="T24" fmla="*/ 115 w 603"/>
                  <a:gd name="T25" fmla="*/ 74 h 920"/>
                  <a:gd name="T26" fmla="*/ 112 w 603"/>
                  <a:gd name="T27" fmla="*/ 66 h 920"/>
                  <a:gd name="T28" fmla="*/ 107 w 603"/>
                  <a:gd name="T29" fmla="*/ 55 h 920"/>
                  <a:gd name="T30" fmla="*/ 102 w 603"/>
                  <a:gd name="T31" fmla="*/ 47 h 920"/>
                  <a:gd name="T32" fmla="*/ 91 w 603"/>
                  <a:gd name="T33" fmla="*/ 38 h 920"/>
                  <a:gd name="T34" fmla="*/ 80 w 603"/>
                  <a:gd name="T35" fmla="*/ 38 h 920"/>
                  <a:gd name="T36" fmla="*/ 69 w 603"/>
                  <a:gd name="T37" fmla="*/ 41 h 920"/>
                  <a:gd name="T38" fmla="*/ 55 w 603"/>
                  <a:gd name="T39" fmla="*/ 49 h 920"/>
                  <a:gd name="T40" fmla="*/ 44 w 603"/>
                  <a:gd name="T41" fmla="*/ 63 h 920"/>
                  <a:gd name="T42" fmla="*/ 38 w 603"/>
                  <a:gd name="T43" fmla="*/ 82 h 920"/>
                  <a:gd name="T44" fmla="*/ 36 w 603"/>
                  <a:gd name="T45" fmla="*/ 104 h 920"/>
                  <a:gd name="T46" fmla="*/ 33 w 603"/>
                  <a:gd name="T47" fmla="*/ 121 h 920"/>
                  <a:gd name="T48" fmla="*/ 36 w 603"/>
                  <a:gd name="T49" fmla="*/ 140 h 920"/>
                  <a:gd name="T50" fmla="*/ 41 w 603"/>
                  <a:gd name="T51" fmla="*/ 159 h 920"/>
                  <a:gd name="T52" fmla="*/ 50 w 603"/>
                  <a:gd name="T53" fmla="*/ 173 h 920"/>
                  <a:gd name="T54" fmla="*/ 60 w 603"/>
                  <a:gd name="T55" fmla="*/ 184 h 920"/>
                  <a:gd name="T56" fmla="*/ 77 w 603"/>
                  <a:gd name="T57" fmla="*/ 189 h 920"/>
                  <a:gd name="T58" fmla="*/ 82 w 603"/>
                  <a:gd name="T59" fmla="*/ 189 h 920"/>
                  <a:gd name="T60" fmla="*/ 91 w 603"/>
                  <a:gd name="T61" fmla="*/ 186 h 920"/>
                  <a:gd name="T62" fmla="*/ 99 w 603"/>
                  <a:gd name="T63" fmla="*/ 181 h 920"/>
                  <a:gd name="T64" fmla="*/ 107 w 603"/>
                  <a:gd name="T65" fmla="*/ 173 h 920"/>
                  <a:gd name="T66" fmla="*/ 112 w 603"/>
                  <a:gd name="T67" fmla="*/ 159 h 920"/>
                  <a:gd name="T68" fmla="*/ 151 w 603"/>
                  <a:gd name="T69" fmla="*/ 145 h 920"/>
                  <a:gd name="T70" fmla="*/ 151 w 603"/>
                  <a:gd name="T71" fmla="*/ 156 h 920"/>
                  <a:gd name="T72" fmla="*/ 145 w 603"/>
                  <a:gd name="T73" fmla="*/ 178 h 920"/>
                  <a:gd name="T74" fmla="*/ 135 w 603"/>
                  <a:gd name="T75" fmla="*/ 200 h 920"/>
                  <a:gd name="T76" fmla="*/ 118 w 603"/>
                  <a:gd name="T77" fmla="*/ 217 h 920"/>
                  <a:gd name="T78" fmla="*/ 96 w 603"/>
                  <a:gd name="T79" fmla="*/ 228 h 920"/>
                  <a:gd name="T80" fmla="*/ 77 w 603"/>
                  <a:gd name="T81" fmla="*/ 230 h 920"/>
                  <a:gd name="T82" fmla="*/ 58 w 603"/>
                  <a:gd name="T83" fmla="*/ 228 h 920"/>
                  <a:gd name="T84" fmla="*/ 36 w 603"/>
                  <a:gd name="T85" fmla="*/ 217 h 920"/>
                  <a:gd name="T86" fmla="*/ 19 w 603"/>
                  <a:gd name="T87" fmla="*/ 195 h 920"/>
                  <a:gd name="T88" fmla="*/ 6 w 603"/>
                  <a:gd name="T89" fmla="*/ 167 h 920"/>
                  <a:gd name="T90" fmla="*/ 0 w 603"/>
                  <a:gd name="T91" fmla="*/ 129 h 92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603" h="920">
                    <a:moveTo>
                      <a:pt x="0" y="438"/>
                    </a:moveTo>
                    <a:lnTo>
                      <a:pt x="0" y="438"/>
                    </a:lnTo>
                    <a:lnTo>
                      <a:pt x="0" y="405"/>
                    </a:lnTo>
                    <a:lnTo>
                      <a:pt x="0" y="362"/>
                    </a:lnTo>
                    <a:lnTo>
                      <a:pt x="11" y="317"/>
                    </a:lnTo>
                    <a:lnTo>
                      <a:pt x="22" y="273"/>
                    </a:lnTo>
                    <a:lnTo>
                      <a:pt x="32" y="230"/>
                    </a:lnTo>
                    <a:lnTo>
                      <a:pt x="44" y="196"/>
                    </a:lnTo>
                    <a:lnTo>
                      <a:pt x="55" y="164"/>
                    </a:lnTo>
                    <a:lnTo>
                      <a:pt x="77" y="131"/>
                    </a:lnTo>
                    <a:lnTo>
                      <a:pt x="99" y="99"/>
                    </a:lnTo>
                    <a:lnTo>
                      <a:pt x="121" y="76"/>
                    </a:lnTo>
                    <a:lnTo>
                      <a:pt x="143" y="54"/>
                    </a:lnTo>
                    <a:lnTo>
                      <a:pt x="164" y="32"/>
                    </a:lnTo>
                    <a:lnTo>
                      <a:pt x="198" y="22"/>
                    </a:lnTo>
                    <a:lnTo>
                      <a:pt x="230" y="10"/>
                    </a:lnTo>
                    <a:lnTo>
                      <a:pt x="263" y="0"/>
                    </a:lnTo>
                    <a:lnTo>
                      <a:pt x="307" y="0"/>
                    </a:lnTo>
                    <a:lnTo>
                      <a:pt x="329" y="0"/>
                    </a:lnTo>
                    <a:lnTo>
                      <a:pt x="362" y="0"/>
                    </a:lnTo>
                    <a:lnTo>
                      <a:pt x="384" y="10"/>
                    </a:lnTo>
                    <a:lnTo>
                      <a:pt x="417" y="22"/>
                    </a:lnTo>
                    <a:lnTo>
                      <a:pt x="439" y="32"/>
                    </a:lnTo>
                    <a:lnTo>
                      <a:pt x="461" y="44"/>
                    </a:lnTo>
                    <a:lnTo>
                      <a:pt x="482" y="54"/>
                    </a:lnTo>
                    <a:lnTo>
                      <a:pt x="504" y="76"/>
                    </a:lnTo>
                    <a:lnTo>
                      <a:pt x="526" y="99"/>
                    </a:lnTo>
                    <a:lnTo>
                      <a:pt x="538" y="121"/>
                    </a:lnTo>
                    <a:lnTo>
                      <a:pt x="559" y="142"/>
                    </a:lnTo>
                    <a:lnTo>
                      <a:pt x="570" y="175"/>
                    </a:lnTo>
                    <a:lnTo>
                      <a:pt x="581" y="196"/>
                    </a:lnTo>
                    <a:lnTo>
                      <a:pt x="592" y="230"/>
                    </a:lnTo>
                    <a:lnTo>
                      <a:pt x="592" y="263"/>
                    </a:lnTo>
                    <a:lnTo>
                      <a:pt x="603" y="317"/>
                    </a:lnTo>
                    <a:lnTo>
                      <a:pt x="461" y="317"/>
                    </a:lnTo>
                    <a:lnTo>
                      <a:pt x="461" y="295"/>
                    </a:lnTo>
                    <a:lnTo>
                      <a:pt x="461" y="285"/>
                    </a:lnTo>
                    <a:lnTo>
                      <a:pt x="449" y="273"/>
                    </a:lnTo>
                    <a:lnTo>
                      <a:pt x="449" y="263"/>
                    </a:lnTo>
                    <a:lnTo>
                      <a:pt x="449" y="241"/>
                    </a:lnTo>
                    <a:lnTo>
                      <a:pt x="439" y="230"/>
                    </a:lnTo>
                    <a:lnTo>
                      <a:pt x="427" y="219"/>
                    </a:lnTo>
                    <a:lnTo>
                      <a:pt x="427" y="208"/>
                    </a:lnTo>
                    <a:lnTo>
                      <a:pt x="417" y="196"/>
                    </a:lnTo>
                    <a:lnTo>
                      <a:pt x="406" y="186"/>
                    </a:lnTo>
                    <a:lnTo>
                      <a:pt x="395" y="175"/>
                    </a:lnTo>
                    <a:lnTo>
                      <a:pt x="384" y="164"/>
                    </a:lnTo>
                    <a:lnTo>
                      <a:pt x="362" y="153"/>
                    </a:lnTo>
                    <a:lnTo>
                      <a:pt x="350" y="153"/>
                    </a:lnTo>
                    <a:lnTo>
                      <a:pt x="318" y="153"/>
                    </a:lnTo>
                    <a:lnTo>
                      <a:pt x="307" y="153"/>
                    </a:lnTo>
                    <a:lnTo>
                      <a:pt x="285" y="153"/>
                    </a:lnTo>
                    <a:lnTo>
                      <a:pt x="275" y="164"/>
                    </a:lnTo>
                    <a:lnTo>
                      <a:pt x="252" y="164"/>
                    </a:lnTo>
                    <a:lnTo>
                      <a:pt x="230" y="175"/>
                    </a:lnTo>
                    <a:lnTo>
                      <a:pt x="219" y="196"/>
                    </a:lnTo>
                    <a:lnTo>
                      <a:pt x="198" y="208"/>
                    </a:lnTo>
                    <a:lnTo>
                      <a:pt x="186" y="230"/>
                    </a:lnTo>
                    <a:lnTo>
                      <a:pt x="176" y="252"/>
                    </a:lnTo>
                    <a:lnTo>
                      <a:pt x="164" y="273"/>
                    </a:lnTo>
                    <a:lnTo>
                      <a:pt x="153" y="295"/>
                    </a:lnTo>
                    <a:lnTo>
                      <a:pt x="153" y="328"/>
                    </a:lnTo>
                    <a:lnTo>
                      <a:pt x="143" y="350"/>
                    </a:lnTo>
                    <a:lnTo>
                      <a:pt x="143" y="384"/>
                    </a:lnTo>
                    <a:lnTo>
                      <a:pt x="143" y="416"/>
                    </a:lnTo>
                    <a:lnTo>
                      <a:pt x="131" y="471"/>
                    </a:lnTo>
                    <a:lnTo>
                      <a:pt x="131" y="482"/>
                    </a:lnTo>
                    <a:lnTo>
                      <a:pt x="143" y="504"/>
                    </a:lnTo>
                    <a:lnTo>
                      <a:pt x="143" y="536"/>
                    </a:lnTo>
                    <a:lnTo>
                      <a:pt x="143" y="558"/>
                    </a:lnTo>
                    <a:lnTo>
                      <a:pt x="153" y="580"/>
                    </a:lnTo>
                    <a:lnTo>
                      <a:pt x="153" y="613"/>
                    </a:lnTo>
                    <a:lnTo>
                      <a:pt x="164" y="635"/>
                    </a:lnTo>
                    <a:lnTo>
                      <a:pt x="176" y="657"/>
                    </a:lnTo>
                    <a:lnTo>
                      <a:pt x="186" y="668"/>
                    </a:lnTo>
                    <a:lnTo>
                      <a:pt x="198" y="690"/>
                    </a:lnTo>
                    <a:lnTo>
                      <a:pt x="208" y="712"/>
                    </a:lnTo>
                    <a:lnTo>
                      <a:pt x="230" y="723"/>
                    </a:lnTo>
                    <a:lnTo>
                      <a:pt x="241" y="734"/>
                    </a:lnTo>
                    <a:lnTo>
                      <a:pt x="263" y="745"/>
                    </a:lnTo>
                    <a:lnTo>
                      <a:pt x="275" y="745"/>
                    </a:lnTo>
                    <a:lnTo>
                      <a:pt x="307" y="756"/>
                    </a:lnTo>
                    <a:lnTo>
                      <a:pt x="329" y="756"/>
                    </a:lnTo>
                    <a:lnTo>
                      <a:pt x="340" y="745"/>
                    </a:lnTo>
                    <a:lnTo>
                      <a:pt x="350" y="745"/>
                    </a:lnTo>
                    <a:lnTo>
                      <a:pt x="362" y="745"/>
                    </a:lnTo>
                    <a:lnTo>
                      <a:pt x="372" y="734"/>
                    </a:lnTo>
                    <a:lnTo>
                      <a:pt x="384" y="734"/>
                    </a:lnTo>
                    <a:lnTo>
                      <a:pt x="395" y="723"/>
                    </a:lnTo>
                    <a:lnTo>
                      <a:pt x="406" y="712"/>
                    </a:lnTo>
                    <a:lnTo>
                      <a:pt x="417" y="702"/>
                    </a:lnTo>
                    <a:lnTo>
                      <a:pt x="427" y="690"/>
                    </a:lnTo>
                    <a:lnTo>
                      <a:pt x="439" y="668"/>
                    </a:lnTo>
                    <a:lnTo>
                      <a:pt x="449" y="657"/>
                    </a:lnTo>
                    <a:lnTo>
                      <a:pt x="449" y="635"/>
                    </a:lnTo>
                    <a:lnTo>
                      <a:pt x="461" y="613"/>
                    </a:lnTo>
                    <a:lnTo>
                      <a:pt x="461" y="580"/>
                    </a:lnTo>
                    <a:lnTo>
                      <a:pt x="603" y="580"/>
                    </a:lnTo>
                    <a:lnTo>
                      <a:pt x="603" y="603"/>
                    </a:lnTo>
                    <a:lnTo>
                      <a:pt x="603" y="625"/>
                    </a:lnTo>
                    <a:lnTo>
                      <a:pt x="592" y="657"/>
                    </a:lnTo>
                    <a:lnTo>
                      <a:pt x="592" y="690"/>
                    </a:lnTo>
                    <a:lnTo>
                      <a:pt x="581" y="712"/>
                    </a:lnTo>
                    <a:lnTo>
                      <a:pt x="570" y="745"/>
                    </a:lnTo>
                    <a:lnTo>
                      <a:pt x="548" y="767"/>
                    </a:lnTo>
                    <a:lnTo>
                      <a:pt x="538" y="799"/>
                    </a:lnTo>
                    <a:lnTo>
                      <a:pt x="516" y="821"/>
                    </a:lnTo>
                    <a:lnTo>
                      <a:pt x="493" y="844"/>
                    </a:lnTo>
                    <a:lnTo>
                      <a:pt x="471" y="866"/>
                    </a:lnTo>
                    <a:lnTo>
                      <a:pt x="439" y="876"/>
                    </a:lnTo>
                    <a:lnTo>
                      <a:pt x="417" y="898"/>
                    </a:lnTo>
                    <a:lnTo>
                      <a:pt x="384" y="910"/>
                    </a:lnTo>
                    <a:lnTo>
                      <a:pt x="362" y="910"/>
                    </a:lnTo>
                    <a:lnTo>
                      <a:pt x="307" y="920"/>
                    </a:lnTo>
                    <a:lnTo>
                      <a:pt x="296" y="920"/>
                    </a:lnTo>
                    <a:lnTo>
                      <a:pt x="263" y="910"/>
                    </a:lnTo>
                    <a:lnTo>
                      <a:pt x="230" y="910"/>
                    </a:lnTo>
                    <a:lnTo>
                      <a:pt x="198" y="898"/>
                    </a:lnTo>
                    <a:lnTo>
                      <a:pt x="176" y="876"/>
                    </a:lnTo>
                    <a:lnTo>
                      <a:pt x="143" y="866"/>
                    </a:lnTo>
                    <a:lnTo>
                      <a:pt x="121" y="833"/>
                    </a:lnTo>
                    <a:lnTo>
                      <a:pt x="99" y="811"/>
                    </a:lnTo>
                    <a:lnTo>
                      <a:pt x="77" y="778"/>
                    </a:lnTo>
                    <a:lnTo>
                      <a:pt x="55" y="745"/>
                    </a:lnTo>
                    <a:lnTo>
                      <a:pt x="44" y="712"/>
                    </a:lnTo>
                    <a:lnTo>
                      <a:pt x="22" y="668"/>
                    </a:lnTo>
                    <a:lnTo>
                      <a:pt x="11" y="625"/>
                    </a:lnTo>
                    <a:lnTo>
                      <a:pt x="11" y="570"/>
                    </a:lnTo>
                    <a:lnTo>
                      <a:pt x="0" y="515"/>
                    </a:lnTo>
                    <a:lnTo>
                      <a:pt x="0" y="438"/>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63511" name="Freeform 23"/>
              <p:cNvSpPr>
                <a:spLocks/>
              </p:cNvSpPr>
              <p:nvPr/>
            </p:nvSpPr>
            <p:spPr bwMode="auto">
              <a:xfrm>
                <a:off x="1825" y="1021"/>
                <a:ext cx="98" cy="148"/>
              </a:xfrm>
              <a:custGeom>
                <a:avLst/>
                <a:gdLst>
                  <a:gd name="T0" fmla="*/ 0 w 394"/>
                  <a:gd name="T1" fmla="*/ 69 h 592"/>
                  <a:gd name="T2" fmla="*/ 0 w 394"/>
                  <a:gd name="T3" fmla="*/ 80 h 592"/>
                  <a:gd name="T4" fmla="*/ 3 w 394"/>
                  <a:gd name="T5" fmla="*/ 93 h 592"/>
                  <a:gd name="T6" fmla="*/ 5 w 394"/>
                  <a:gd name="T7" fmla="*/ 107 h 592"/>
                  <a:gd name="T8" fmla="*/ 11 w 394"/>
                  <a:gd name="T9" fmla="*/ 118 h 592"/>
                  <a:gd name="T10" fmla="*/ 16 w 394"/>
                  <a:gd name="T11" fmla="*/ 129 h 592"/>
                  <a:gd name="T12" fmla="*/ 25 w 394"/>
                  <a:gd name="T13" fmla="*/ 140 h 592"/>
                  <a:gd name="T14" fmla="*/ 33 w 394"/>
                  <a:gd name="T15" fmla="*/ 145 h 592"/>
                  <a:gd name="T16" fmla="*/ 49 w 394"/>
                  <a:gd name="T17" fmla="*/ 148 h 592"/>
                  <a:gd name="T18" fmla="*/ 52 w 394"/>
                  <a:gd name="T19" fmla="*/ 148 h 592"/>
                  <a:gd name="T20" fmla="*/ 60 w 394"/>
                  <a:gd name="T21" fmla="*/ 145 h 592"/>
                  <a:gd name="T22" fmla="*/ 71 w 394"/>
                  <a:gd name="T23" fmla="*/ 140 h 592"/>
                  <a:gd name="T24" fmla="*/ 79 w 394"/>
                  <a:gd name="T25" fmla="*/ 135 h 592"/>
                  <a:gd name="T26" fmla="*/ 85 w 394"/>
                  <a:gd name="T27" fmla="*/ 123 h 592"/>
                  <a:gd name="T28" fmla="*/ 90 w 394"/>
                  <a:gd name="T29" fmla="*/ 112 h 592"/>
                  <a:gd name="T30" fmla="*/ 96 w 394"/>
                  <a:gd name="T31" fmla="*/ 102 h 592"/>
                  <a:gd name="T32" fmla="*/ 98 w 394"/>
                  <a:gd name="T33" fmla="*/ 88 h 592"/>
                  <a:gd name="T34" fmla="*/ 98 w 394"/>
                  <a:gd name="T35" fmla="*/ 77 h 592"/>
                  <a:gd name="T36" fmla="*/ 98 w 394"/>
                  <a:gd name="T37" fmla="*/ 69 h 592"/>
                  <a:gd name="T38" fmla="*/ 96 w 394"/>
                  <a:gd name="T39" fmla="*/ 58 h 592"/>
                  <a:gd name="T40" fmla="*/ 93 w 394"/>
                  <a:gd name="T41" fmla="*/ 44 h 592"/>
                  <a:gd name="T42" fmla="*/ 90 w 394"/>
                  <a:gd name="T43" fmla="*/ 33 h 592"/>
                  <a:gd name="T44" fmla="*/ 85 w 394"/>
                  <a:gd name="T45" fmla="*/ 19 h 592"/>
                  <a:gd name="T46" fmla="*/ 76 w 394"/>
                  <a:gd name="T47" fmla="*/ 11 h 592"/>
                  <a:gd name="T48" fmla="*/ 65 w 394"/>
                  <a:gd name="T49" fmla="*/ 3 h 592"/>
                  <a:gd name="T50" fmla="*/ 49 w 394"/>
                  <a:gd name="T51" fmla="*/ 0 h 592"/>
                  <a:gd name="T52" fmla="*/ 46 w 394"/>
                  <a:gd name="T53" fmla="*/ 0 h 592"/>
                  <a:gd name="T54" fmla="*/ 38 w 394"/>
                  <a:gd name="T55" fmla="*/ 0 h 592"/>
                  <a:gd name="T56" fmla="*/ 33 w 394"/>
                  <a:gd name="T57" fmla="*/ 3 h 592"/>
                  <a:gd name="T58" fmla="*/ 25 w 394"/>
                  <a:gd name="T59" fmla="*/ 8 h 592"/>
                  <a:gd name="T60" fmla="*/ 16 w 394"/>
                  <a:gd name="T61" fmla="*/ 14 h 592"/>
                  <a:gd name="T62" fmla="*/ 11 w 394"/>
                  <a:gd name="T63" fmla="*/ 25 h 592"/>
                  <a:gd name="T64" fmla="*/ 5 w 394"/>
                  <a:gd name="T65" fmla="*/ 38 h 592"/>
                  <a:gd name="T66" fmla="*/ 3 w 394"/>
                  <a:gd name="T67" fmla="*/ 52 h 59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94" h="592">
                    <a:moveTo>
                      <a:pt x="0" y="274"/>
                    </a:moveTo>
                    <a:lnTo>
                      <a:pt x="0" y="274"/>
                    </a:lnTo>
                    <a:lnTo>
                      <a:pt x="0" y="285"/>
                    </a:lnTo>
                    <a:lnTo>
                      <a:pt x="0" y="318"/>
                    </a:lnTo>
                    <a:lnTo>
                      <a:pt x="11" y="340"/>
                    </a:lnTo>
                    <a:lnTo>
                      <a:pt x="11" y="372"/>
                    </a:lnTo>
                    <a:lnTo>
                      <a:pt x="11" y="406"/>
                    </a:lnTo>
                    <a:lnTo>
                      <a:pt x="22" y="427"/>
                    </a:lnTo>
                    <a:lnTo>
                      <a:pt x="32" y="449"/>
                    </a:lnTo>
                    <a:lnTo>
                      <a:pt x="44" y="471"/>
                    </a:lnTo>
                    <a:lnTo>
                      <a:pt x="55" y="504"/>
                    </a:lnTo>
                    <a:lnTo>
                      <a:pt x="66" y="515"/>
                    </a:lnTo>
                    <a:lnTo>
                      <a:pt x="77" y="538"/>
                    </a:lnTo>
                    <a:lnTo>
                      <a:pt x="99" y="559"/>
                    </a:lnTo>
                    <a:lnTo>
                      <a:pt x="109" y="570"/>
                    </a:lnTo>
                    <a:lnTo>
                      <a:pt x="131" y="581"/>
                    </a:lnTo>
                    <a:lnTo>
                      <a:pt x="153" y="581"/>
                    </a:lnTo>
                    <a:lnTo>
                      <a:pt x="198" y="592"/>
                    </a:lnTo>
                    <a:lnTo>
                      <a:pt x="208" y="592"/>
                    </a:lnTo>
                    <a:lnTo>
                      <a:pt x="230" y="581"/>
                    </a:lnTo>
                    <a:lnTo>
                      <a:pt x="241" y="581"/>
                    </a:lnTo>
                    <a:lnTo>
                      <a:pt x="263" y="570"/>
                    </a:lnTo>
                    <a:lnTo>
                      <a:pt x="285" y="559"/>
                    </a:lnTo>
                    <a:lnTo>
                      <a:pt x="296" y="548"/>
                    </a:lnTo>
                    <a:lnTo>
                      <a:pt x="318" y="538"/>
                    </a:lnTo>
                    <a:lnTo>
                      <a:pt x="329" y="515"/>
                    </a:lnTo>
                    <a:lnTo>
                      <a:pt x="340" y="493"/>
                    </a:lnTo>
                    <a:lnTo>
                      <a:pt x="351" y="471"/>
                    </a:lnTo>
                    <a:lnTo>
                      <a:pt x="362" y="449"/>
                    </a:lnTo>
                    <a:lnTo>
                      <a:pt x="372" y="427"/>
                    </a:lnTo>
                    <a:lnTo>
                      <a:pt x="384" y="406"/>
                    </a:lnTo>
                    <a:lnTo>
                      <a:pt x="384" y="384"/>
                    </a:lnTo>
                    <a:lnTo>
                      <a:pt x="394" y="351"/>
                    </a:lnTo>
                    <a:lnTo>
                      <a:pt x="394" y="307"/>
                    </a:lnTo>
                    <a:lnTo>
                      <a:pt x="394" y="295"/>
                    </a:lnTo>
                    <a:lnTo>
                      <a:pt x="394" y="274"/>
                    </a:lnTo>
                    <a:lnTo>
                      <a:pt x="384" y="252"/>
                    </a:lnTo>
                    <a:lnTo>
                      <a:pt x="384" y="230"/>
                    </a:lnTo>
                    <a:lnTo>
                      <a:pt x="384" y="208"/>
                    </a:lnTo>
                    <a:lnTo>
                      <a:pt x="372" y="176"/>
                    </a:lnTo>
                    <a:lnTo>
                      <a:pt x="372" y="153"/>
                    </a:lnTo>
                    <a:lnTo>
                      <a:pt x="362" y="131"/>
                    </a:lnTo>
                    <a:lnTo>
                      <a:pt x="351" y="109"/>
                    </a:lnTo>
                    <a:lnTo>
                      <a:pt x="340" y="77"/>
                    </a:lnTo>
                    <a:lnTo>
                      <a:pt x="318" y="66"/>
                    </a:lnTo>
                    <a:lnTo>
                      <a:pt x="307" y="44"/>
                    </a:lnTo>
                    <a:lnTo>
                      <a:pt x="285" y="22"/>
                    </a:lnTo>
                    <a:lnTo>
                      <a:pt x="263" y="11"/>
                    </a:lnTo>
                    <a:lnTo>
                      <a:pt x="241" y="0"/>
                    </a:lnTo>
                    <a:lnTo>
                      <a:pt x="198" y="0"/>
                    </a:lnTo>
                    <a:lnTo>
                      <a:pt x="186" y="0"/>
                    </a:lnTo>
                    <a:lnTo>
                      <a:pt x="176" y="0"/>
                    </a:lnTo>
                    <a:lnTo>
                      <a:pt x="153" y="0"/>
                    </a:lnTo>
                    <a:lnTo>
                      <a:pt x="143" y="11"/>
                    </a:lnTo>
                    <a:lnTo>
                      <a:pt x="131" y="11"/>
                    </a:lnTo>
                    <a:lnTo>
                      <a:pt x="109" y="22"/>
                    </a:lnTo>
                    <a:lnTo>
                      <a:pt x="99" y="32"/>
                    </a:lnTo>
                    <a:lnTo>
                      <a:pt x="88" y="44"/>
                    </a:lnTo>
                    <a:lnTo>
                      <a:pt x="66" y="55"/>
                    </a:lnTo>
                    <a:lnTo>
                      <a:pt x="55" y="77"/>
                    </a:lnTo>
                    <a:lnTo>
                      <a:pt x="44" y="99"/>
                    </a:lnTo>
                    <a:lnTo>
                      <a:pt x="32" y="121"/>
                    </a:lnTo>
                    <a:lnTo>
                      <a:pt x="22" y="153"/>
                    </a:lnTo>
                    <a:lnTo>
                      <a:pt x="22" y="176"/>
                    </a:lnTo>
                    <a:lnTo>
                      <a:pt x="11" y="208"/>
                    </a:lnTo>
                    <a:lnTo>
                      <a:pt x="0" y="27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63512" name="Freeform 24"/>
              <p:cNvSpPr>
                <a:spLocks/>
              </p:cNvSpPr>
              <p:nvPr/>
            </p:nvSpPr>
            <p:spPr bwMode="auto">
              <a:xfrm>
                <a:off x="1310" y="1038"/>
                <a:ext cx="41" cy="82"/>
              </a:xfrm>
              <a:custGeom>
                <a:avLst/>
                <a:gdLst>
                  <a:gd name="T0" fmla="*/ 22 w 164"/>
                  <a:gd name="T1" fmla="*/ 0 h 328"/>
                  <a:gd name="T2" fmla="*/ 0 w 164"/>
                  <a:gd name="T3" fmla="*/ 82 h 328"/>
                  <a:gd name="T4" fmla="*/ 41 w 164"/>
                  <a:gd name="T5" fmla="*/ 82 h 328"/>
                  <a:gd name="T6" fmla="*/ 22 w 164"/>
                  <a:gd name="T7" fmla="*/ 0 h 32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4" h="328">
                    <a:moveTo>
                      <a:pt x="87" y="0"/>
                    </a:moveTo>
                    <a:lnTo>
                      <a:pt x="0" y="328"/>
                    </a:lnTo>
                    <a:lnTo>
                      <a:pt x="164" y="328"/>
                    </a:lnTo>
                    <a:lnTo>
                      <a:pt x="8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63513" name="Text Box 25"/>
              <p:cNvSpPr txBox="1">
                <a:spLocks noChangeArrowheads="1"/>
              </p:cNvSpPr>
              <p:nvPr/>
            </p:nvSpPr>
            <p:spPr bwMode="auto">
              <a:xfrm>
                <a:off x="1017" y="1441"/>
                <a:ext cx="1163" cy="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9pPr>
              </a:lstStyle>
              <a:p>
                <a:pPr>
                  <a:lnSpc>
                    <a:spcPct val="100000"/>
                  </a:lnSpc>
                </a:pPr>
                <a:r>
                  <a:rPr lang="en-AU" b="1" dirty="0">
                    <a:latin typeface="Montserrat" panose="00000500000000000000" pitchFamily="50" charset="0"/>
                  </a:rPr>
                  <a:t>OUT OF</a:t>
                </a:r>
                <a:r>
                  <a:rPr lang="en-AU" b="1" dirty="0">
                    <a:solidFill>
                      <a:srgbClr val="FFFF00"/>
                    </a:solidFill>
                    <a:latin typeface="Montserrat" panose="00000500000000000000" pitchFamily="50" charset="0"/>
                  </a:rPr>
                  <a:t> </a:t>
                </a:r>
                <a:r>
                  <a:rPr lang="en-AU" b="1" dirty="0">
                    <a:latin typeface="Montserrat" panose="00000500000000000000" pitchFamily="50" charset="0"/>
                  </a:rPr>
                  <a:t>SERVICE</a:t>
                </a:r>
                <a:endParaRPr lang="en-AU" b="1" dirty="0">
                  <a:solidFill>
                    <a:srgbClr val="FFFF00"/>
                  </a:solidFill>
                  <a:latin typeface="Montserrat" panose="00000500000000000000" pitchFamily="50" charset="0"/>
                </a:endParaRPr>
              </a:p>
            </p:txBody>
          </p:sp>
          <p:sp>
            <p:nvSpPr>
              <p:cNvPr id="63514" name="Text Box 26"/>
              <p:cNvSpPr txBox="1">
                <a:spLocks noChangeArrowheads="1"/>
              </p:cNvSpPr>
              <p:nvPr/>
            </p:nvSpPr>
            <p:spPr bwMode="auto">
              <a:xfrm>
                <a:off x="1067" y="2390"/>
                <a:ext cx="107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9pPr>
              </a:lstStyle>
              <a:p>
                <a:pPr algn="l">
                  <a:lnSpc>
                    <a:spcPct val="100000"/>
                  </a:lnSpc>
                </a:pPr>
                <a:r>
                  <a:rPr lang="en-AU" sz="1400" b="1" dirty="0">
                    <a:latin typeface="Montserrat" panose="00000500000000000000" pitchFamily="50" charset="0"/>
                  </a:rPr>
                  <a:t>Do Not Operate</a:t>
                </a:r>
                <a:endParaRPr lang="en-AU" sz="1400" b="1" dirty="0">
                  <a:solidFill>
                    <a:srgbClr val="FFFF00"/>
                  </a:solidFill>
                  <a:latin typeface="Montserrat" panose="00000500000000000000" pitchFamily="50" charset="0"/>
                </a:endParaRPr>
              </a:p>
            </p:txBody>
          </p:sp>
        </p:grpSp>
        <p:graphicFrame>
          <p:nvGraphicFramePr>
            <p:cNvPr id="63496" name="Object 27"/>
            <p:cNvGraphicFramePr>
              <a:graphicFrameLocks noChangeAspect="1"/>
            </p:cNvGraphicFramePr>
            <p:nvPr>
              <p:extLst>
                <p:ext uri="{D42A27DB-BD31-4B8C-83A1-F6EECF244321}">
                  <p14:modId xmlns:p14="http://schemas.microsoft.com/office/powerpoint/2010/main" val="984144834"/>
                </p:ext>
              </p:extLst>
            </p:nvPr>
          </p:nvGraphicFramePr>
          <p:xfrm>
            <a:off x="3256" y="1129"/>
            <a:ext cx="1109" cy="1942"/>
          </p:xfrm>
          <a:graphic>
            <a:graphicData uri="http://schemas.openxmlformats.org/presentationml/2006/ole">
              <mc:AlternateContent xmlns:mc="http://schemas.openxmlformats.org/markup-compatibility/2006">
                <mc:Choice xmlns:v="urn:schemas-microsoft-com:vml" Requires="v">
                  <p:oleObj spid="_x0000_s3074" name="Picture Publisher Image" r:id="rId4" imgW="3295650" imgH="5772150" progId="PictPub.Image.5">
                    <p:embed/>
                  </p:oleObj>
                </mc:Choice>
                <mc:Fallback>
                  <p:oleObj name="Picture Publisher Image" r:id="rId4" imgW="3295650" imgH="5772150" progId="PictPub.Image.5">
                    <p:embed/>
                    <p:pic>
                      <p:nvPicPr>
                        <p:cNvPr id="63496" name="Object 2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56" y="1129"/>
                          <a:ext cx="1109" cy="19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pSp>
      <p:sp>
        <p:nvSpPr>
          <p:cNvPr id="63493" name="Rectangle 28"/>
          <p:cNvSpPr>
            <a:spLocks noChangeArrowheads="1"/>
          </p:cNvSpPr>
          <p:nvPr/>
        </p:nvSpPr>
        <p:spPr bwMode="auto">
          <a:xfrm>
            <a:off x="3763840" y="483565"/>
            <a:ext cx="541752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l"/>
            <a:r>
              <a:rPr lang="en-US" sz="2800" b="1" dirty="0">
                <a:solidFill>
                  <a:schemeClr val="tx2"/>
                </a:solidFill>
                <a:latin typeface="Montserrat" panose="00000500000000000000" pitchFamily="50" charset="0"/>
              </a:rPr>
              <a:t>Isolation and Lockout- Tags</a:t>
            </a:r>
          </a:p>
        </p:txBody>
      </p:sp>
      <p:sp>
        <p:nvSpPr>
          <p:cNvPr id="26" name="Rectangle 5">
            <a:extLst>
              <a:ext uri="{FF2B5EF4-FFF2-40B4-BE49-F238E27FC236}">
                <a16:creationId xmlns:a16="http://schemas.microsoft.com/office/drawing/2014/main" id="{DC0BD19D-87F7-4C0B-9C4D-4FAC2E88B46C}"/>
              </a:ext>
            </a:extLst>
          </p:cNvPr>
          <p:cNvSpPr>
            <a:spLocks noChangeArrowheads="1"/>
          </p:cNvSpPr>
          <p:nvPr/>
        </p:nvSpPr>
        <p:spPr bwMode="auto">
          <a:xfrm>
            <a:off x="5384124" y="1196752"/>
            <a:ext cx="6400508" cy="4680520"/>
          </a:xfrm>
          <a:prstGeom prst="rect">
            <a:avLst/>
          </a:prstGeom>
          <a:solidFill>
            <a:schemeClr val="bg1">
              <a:lumMod val="85000"/>
            </a:schemeClr>
          </a:solidFill>
          <a:ln>
            <a:noFill/>
          </a:ln>
          <a:effectLst/>
          <a:extLst/>
        </p:spPr>
        <p:txBody>
          <a:bodyPr lIns="91433" tIns="45717" rIns="91433" bIns="45717"/>
          <a:lstStyle/>
          <a:p>
            <a:pPr marL="538163" indent="-538163" algn="just">
              <a:spcBef>
                <a:spcPct val="20000"/>
              </a:spcBef>
              <a:spcAft>
                <a:spcPct val="20000"/>
              </a:spcAft>
            </a:pPr>
            <a:r>
              <a:rPr lang="en-US" sz="2000" b="1" dirty="0">
                <a:solidFill>
                  <a:srgbClr val="000000"/>
                </a:solidFill>
                <a:latin typeface="Montserrat" panose="00000500000000000000" pitchFamily="50" charset="0"/>
              </a:rPr>
              <a:t>Procedure for using </a:t>
            </a:r>
            <a:r>
              <a:rPr lang="ja-JP" altLang="en-US" sz="2000" b="1" dirty="0">
                <a:solidFill>
                  <a:srgbClr val="000000"/>
                </a:solidFill>
                <a:latin typeface="Montserrat" panose="00000500000000000000" pitchFamily="50" charset="0"/>
              </a:rPr>
              <a:t>“</a:t>
            </a:r>
            <a:r>
              <a:rPr lang="en-US" sz="2000" b="1" dirty="0">
                <a:solidFill>
                  <a:srgbClr val="000000"/>
                </a:solidFill>
                <a:latin typeface="Montserrat" panose="00000500000000000000" pitchFamily="50" charset="0"/>
              </a:rPr>
              <a:t>OUT OF SERVICE</a:t>
            </a:r>
            <a:r>
              <a:rPr lang="ja-JP" altLang="en-US" sz="2000" b="1" dirty="0">
                <a:solidFill>
                  <a:srgbClr val="000000"/>
                </a:solidFill>
                <a:latin typeface="Montserrat" panose="00000500000000000000" pitchFamily="50" charset="0"/>
              </a:rPr>
              <a:t>”</a:t>
            </a:r>
            <a:r>
              <a:rPr lang="en-US" sz="2000" b="1" dirty="0">
                <a:solidFill>
                  <a:srgbClr val="000000"/>
                </a:solidFill>
                <a:latin typeface="Montserrat" panose="00000500000000000000" pitchFamily="50" charset="0"/>
              </a:rPr>
              <a:t> tags</a:t>
            </a:r>
          </a:p>
          <a:p>
            <a:pPr marL="538163" indent="-538163" algn="just">
              <a:spcBef>
                <a:spcPct val="20000"/>
              </a:spcBef>
              <a:spcAft>
                <a:spcPct val="20000"/>
              </a:spcAft>
              <a:buFontTx/>
              <a:buChar char="•"/>
            </a:pPr>
            <a:r>
              <a:rPr lang="en-US" sz="2000" dirty="0">
                <a:solidFill>
                  <a:srgbClr val="000000"/>
                </a:solidFill>
                <a:latin typeface="Montserrat" panose="00000500000000000000" pitchFamily="50" charset="0"/>
              </a:rPr>
              <a:t>Anyone can place an OUT OF SERVICE tag on any item of plant that they believe to be faulty.</a:t>
            </a:r>
          </a:p>
          <a:p>
            <a:pPr marL="538163" indent="-538163" algn="just">
              <a:spcBef>
                <a:spcPct val="20000"/>
              </a:spcBef>
              <a:spcAft>
                <a:spcPct val="20000"/>
              </a:spcAft>
              <a:buFontTx/>
              <a:buChar char="•"/>
            </a:pPr>
            <a:r>
              <a:rPr lang="en-US" sz="2000" dirty="0">
                <a:solidFill>
                  <a:srgbClr val="000000"/>
                </a:solidFill>
                <a:latin typeface="Montserrat" panose="00000500000000000000" pitchFamily="50" charset="0"/>
              </a:rPr>
              <a:t>You must write your name, date, time and a brief description of the fault on the tag in the spaces provided.</a:t>
            </a:r>
          </a:p>
          <a:p>
            <a:pPr marL="538163" indent="-538163" algn="just">
              <a:spcBef>
                <a:spcPct val="20000"/>
              </a:spcBef>
              <a:spcAft>
                <a:spcPct val="20000"/>
              </a:spcAft>
              <a:buFontTx/>
              <a:buChar char="•"/>
            </a:pPr>
            <a:r>
              <a:rPr lang="en-US" sz="2000" dirty="0">
                <a:solidFill>
                  <a:schemeClr val="accent1"/>
                </a:solidFill>
                <a:latin typeface="Montserrat" panose="00000500000000000000" pitchFamily="50" charset="0"/>
              </a:rPr>
              <a:t>OUT OF SERVICE tags can only be removed by the person who effects the repairs, or a Supervisor </a:t>
            </a:r>
            <a:r>
              <a:rPr lang="en-US" sz="2000" dirty="0">
                <a:solidFill>
                  <a:srgbClr val="000000"/>
                </a:solidFill>
                <a:latin typeface="Montserrat" panose="00000500000000000000" pitchFamily="50" charset="0"/>
              </a:rPr>
              <a:t>when they are satisfied that the equipment is safe to use.</a:t>
            </a:r>
          </a:p>
          <a:p>
            <a:pPr marL="538163" indent="-538163" algn="just">
              <a:spcBef>
                <a:spcPct val="20000"/>
              </a:spcBef>
              <a:spcAft>
                <a:spcPct val="20000"/>
              </a:spcAft>
              <a:buFontTx/>
              <a:buChar char="•"/>
            </a:pPr>
            <a:r>
              <a:rPr lang="en-US" sz="2000" dirty="0">
                <a:solidFill>
                  <a:srgbClr val="000000"/>
                </a:solidFill>
                <a:latin typeface="Montserrat" panose="00000500000000000000" pitchFamily="50" charset="0"/>
              </a:rPr>
              <a:t>If work on an OUT OF SERVICE tagged piece of equipment is  incomplete, the tag is to be left on the equipment until repairs are complete.</a:t>
            </a:r>
          </a:p>
          <a:p>
            <a:pPr marL="538163" indent="-538163">
              <a:spcBef>
                <a:spcPct val="20000"/>
              </a:spcBef>
              <a:buFontTx/>
              <a:buChar char="•"/>
            </a:pPr>
            <a:endParaRPr lang="en-US" sz="2000" dirty="0">
              <a:solidFill>
                <a:srgbClr val="000000"/>
              </a:solidFill>
              <a:latin typeface="Montserrat" panose="00000500000000000000" pitchFamily="50" charset="0"/>
            </a:endParaRPr>
          </a:p>
        </p:txBody>
      </p:sp>
    </p:spTree>
    <p:extLst>
      <p:ext uri="{BB962C8B-B14F-4D97-AF65-F5344CB8AC3E}">
        <p14:creationId xmlns:p14="http://schemas.microsoft.com/office/powerpoint/2010/main" val="327973514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1000"/>
                                  </p:stCondLst>
                                  <p:childTnLst>
                                    <p:set>
                                      <p:cBhvr>
                                        <p:cTn id="6" dur="1" fill="hold">
                                          <p:stCondLst>
                                            <p:cond delay="499"/>
                                          </p:stCondLst>
                                        </p:cTn>
                                        <p:tgtEl>
                                          <p:spTgt spid="1505285"/>
                                        </p:tgtEl>
                                        <p:attrNameLst>
                                          <p:attrName>style.visibility</p:attrName>
                                        </p:attrNameLst>
                                      </p:cBhvr>
                                      <p:to>
                                        <p:strVal val="visible"/>
                                      </p:to>
                                    </p:set>
                                  </p:childTnLst>
                                </p:cTn>
                              </p:par>
                            </p:childTnLst>
                          </p:cTn>
                        </p:par>
                        <p:par>
                          <p:cTn id="7" fill="hold" nodeType="afterGroup">
                            <p:stCondLst>
                              <p:cond delay="1500"/>
                            </p:stCondLst>
                            <p:childTnLst>
                              <p:par>
                                <p:cTn id="8" presetID="2" presetClass="entr" presetSubtype="8" fill="hold" nodeType="afterEffect">
                                  <p:stCondLst>
                                    <p:cond delay="1000"/>
                                  </p:stCondLst>
                                  <p:childTnLst>
                                    <p:set>
                                      <p:cBhvr>
                                        <p:cTn id="9" dur="1" fill="hold">
                                          <p:stCondLst>
                                            <p:cond delay="0"/>
                                          </p:stCondLst>
                                        </p:cTn>
                                        <p:tgtEl>
                                          <p:spTgt spid="1505287"/>
                                        </p:tgtEl>
                                        <p:attrNameLst>
                                          <p:attrName>style.visibility</p:attrName>
                                        </p:attrNameLst>
                                      </p:cBhvr>
                                      <p:to>
                                        <p:strVal val="visible"/>
                                      </p:to>
                                    </p:set>
                                    <p:anim calcmode="lin" valueType="num">
                                      <p:cBhvr additive="base">
                                        <p:cTn id="10" dur="500" fill="hold"/>
                                        <p:tgtEl>
                                          <p:spTgt spid="1505287"/>
                                        </p:tgtEl>
                                        <p:attrNameLst>
                                          <p:attrName>ppt_x</p:attrName>
                                        </p:attrNameLst>
                                      </p:cBhvr>
                                      <p:tavLst>
                                        <p:tav tm="0">
                                          <p:val>
                                            <p:strVal val="0-#ppt_w/2"/>
                                          </p:val>
                                        </p:tav>
                                        <p:tav tm="100000">
                                          <p:val>
                                            <p:strVal val="#ppt_x"/>
                                          </p:val>
                                        </p:tav>
                                      </p:tavLst>
                                    </p:anim>
                                    <p:anim calcmode="lin" valueType="num">
                                      <p:cBhvr additive="base">
                                        <p:cTn id="11" dur="500" fill="hold"/>
                                        <p:tgtEl>
                                          <p:spTgt spid="1505287"/>
                                        </p:tgtEl>
                                        <p:attrNameLst>
                                          <p:attrName>ppt_y</p:attrName>
                                        </p:attrNameLst>
                                      </p:cBhvr>
                                      <p:tavLst>
                                        <p:tav tm="0">
                                          <p:val>
                                            <p:strVal val="#ppt_y"/>
                                          </p:val>
                                        </p:tav>
                                        <p:tav tm="100000">
                                          <p:val>
                                            <p:strVal val="#ppt_y"/>
                                          </p:val>
                                        </p:tav>
                                      </p:tavLst>
                                    </p:anim>
                                  </p:childTnLst>
                                </p:cTn>
                              </p:par>
                            </p:childTnLst>
                          </p:cTn>
                        </p:par>
                        <p:par>
                          <p:cTn id="12" fill="hold" nodeType="afterGroup">
                            <p:stCondLst>
                              <p:cond delay="3000"/>
                            </p:stCondLst>
                            <p:childTnLst>
                              <p:par>
                                <p:cTn id="13" presetID="2" presetClass="entr" presetSubtype="8" fill="hold" grpId="0" nodeType="afterEffect">
                                  <p:stCondLst>
                                    <p:cond delay="1000"/>
                                  </p:stCondLst>
                                  <p:childTnLst>
                                    <p:set>
                                      <p:cBhvr>
                                        <p:cTn id="14" dur="1" fill="hold">
                                          <p:stCondLst>
                                            <p:cond delay="0"/>
                                          </p:stCondLst>
                                        </p:cTn>
                                        <p:tgtEl>
                                          <p:spTgt spid="1505286"/>
                                        </p:tgtEl>
                                        <p:attrNameLst>
                                          <p:attrName>style.visibility</p:attrName>
                                        </p:attrNameLst>
                                      </p:cBhvr>
                                      <p:to>
                                        <p:strVal val="visible"/>
                                      </p:to>
                                    </p:set>
                                    <p:anim calcmode="lin" valueType="num">
                                      <p:cBhvr additive="base">
                                        <p:cTn id="15" dur="500" fill="hold"/>
                                        <p:tgtEl>
                                          <p:spTgt spid="1505286"/>
                                        </p:tgtEl>
                                        <p:attrNameLst>
                                          <p:attrName>ppt_x</p:attrName>
                                        </p:attrNameLst>
                                      </p:cBhvr>
                                      <p:tavLst>
                                        <p:tav tm="0">
                                          <p:val>
                                            <p:strVal val="0-#ppt_w/2"/>
                                          </p:val>
                                        </p:tav>
                                        <p:tav tm="100000">
                                          <p:val>
                                            <p:strVal val="#ppt_x"/>
                                          </p:val>
                                        </p:tav>
                                      </p:tavLst>
                                    </p:anim>
                                    <p:anim calcmode="lin" valueType="num">
                                      <p:cBhvr additive="base">
                                        <p:cTn id="16" dur="500" fill="hold"/>
                                        <p:tgtEl>
                                          <p:spTgt spid="150528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5285" grpId="0" autoUpdateAnimBg="0"/>
      <p:bldP spid="1505286" grpId="0"/>
    </p:bld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41124" name="Text Box 4"/>
          <p:cNvSpPr txBox="1">
            <a:spLocks noChangeArrowheads="1"/>
          </p:cNvSpPr>
          <p:nvPr/>
        </p:nvSpPr>
        <p:spPr bwMode="auto">
          <a:xfrm>
            <a:off x="2522672" y="2642544"/>
            <a:ext cx="501130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9pPr>
          </a:lstStyle>
          <a:p>
            <a:pPr algn="l">
              <a:lnSpc>
                <a:spcPct val="100000"/>
              </a:lnSpc>
            </a:pPr>
            <a:r>
              <a:rPr lang="en-US" sz="2000" dirty="0">
                <a:solidFill>
                  <a:srgbClr val="000000"/>
                </a:solidFill>
                <a:latin typeface="Montserrat" panose="00000500000000000000" pitchFamily="50" charset="0"/>
              </a:rPr>
              <a:t>Examples of Permits to Work include:</a:t>
            </a:r>
          </a:p>
        </p:txBody>
      </p:sp>
      <p:sp>
        <p:nvSpPr>
          <p:cNvPr id="1541125" name="Text Box 5"/>
          <p:cNvSpPr txBox="1">
            <a:spLocks noChangeArrowheads="1"/>
          </p:cNvSpPr>
          <p:nvPr/>
        </p:nvSpPr>
        <p:spPr bwMode="auto">
          <a:xfrm>
            <a:off x="2526323" y="2940573"/>
            <a:ext cx="4869474"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marL="187325" indent="-187325">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9pPr>
          </a:lstStyle>
          <a:p>
            <a:pPr algn="l">
              <a:lnSpc>
                <a:spcPct val="100000"/>
              </a:lnSpc>
              <a:buFontTx/>
              <a:buChar char="•"/>
            </a:pPr>
            <a:r>
              <a:rPr lang="en-US" sz="2000" dirty="0">
                <a:solidFill>
                  <a:srgbClr val="000000"/>
                </a:solidFill>
                <a:latin typeface="Montserrat" panose="00000500000000000000" pitchFamily="50" charset="0"/>
              </a:rPr>
              <a:t>Confined space entry</a:t>
            </a:r>
            <a:endParaRPr lang="en-US" sz="2000" i="1" dirty="0">
              <a:solidFill>
                <a:srgbClr val="000000"/>
              </a:solidFill>
              <a:latin typeface="Montserrat" panose="00000500000000000000" pitchFamily="50" charset="0"/>
            </a:endParaRPr>
          </a:p>
        </p:txBody>
      </p:sp>
      <p:sp>
        <p:nvSpPr>
          <p:cNvPr id="1541126" name="Text Box 6"/>
          <p:cNvSpPr txBox="1">
            <a:spLocks noChangeArrowheads="1"/>
          </p:cNvSpPr>
          <p:nvPr/>
        </p:nvSpPr>
        <p:spPr bwMode="auto">
          <a:xfrm>
            <a:off x="2639617" y="5589240"/>
            <a:ext cx="414248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9pPr>
          </a:lstStyle>
          <a:p>
            <a:pPr algn="l">
              <a:lnSpc>
                <a:spcPct val="100000"/>
              </a:lnSpc>
            </a:pPr>
            <a:r>
              <a:rPr lang="en-US" sz="2000" dirty="0">
                <a:solidFill>
                  <a:srgbClr val="000000"/>
                </a:solidFill>
                <a:latin typeface="Montserrat" panose="00000500000000000000" pitchFamily="50" charset="0"/>
              </a:rPr>
              <a:t>If in doubt ask your Supervisor.</a:t>
            </a:r>
          </a:p>
        </p:txBody>
      </p:sp>
      <p:sp>
        <p:nvSpPr>
          <p:cNvPr id="1541127" name="Text Box 7"/>
          <p:cNvSpPr txBox="1">
            <a:spLocks noChangeArrowheads="1"/>
          </p:cNvSpPr>
          <p:nvPr/>
        </p:nvSpPr>
        <p:spPr bwMode="auto">
          <a:xfrm>
            <a:off x="1522980" y="4581129"/>
            <a:ext cx="6392874"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9pPr>
          </a:lstStyle>
          <a:p>
            <a:pPr algn="l">
              <a:lnSpc>
                <a:spcPct val="100000"/>
              </a:lnSpc>
            </a:pPr>
            <a:r>
              <a:rPr lang="en-US" sz="2000" dirty="0">
                <a:solidFill>
                  <a:srgbClr val="000000"/>
                </a:solidFill>
                <a:latin typeface="Montserrat" panose="00000500000000000000" pitchFamily="50" charset="0"/>
              </a:rPr>
              <a:t>Whenever a permit is required you must ensure that you fully understand and adhere to all the requirements </a:t>
            </a:r>
            <a:r>
              <a:rPr lang="ja-JP" altLang="en-US" sz="2000" i="1" dirty="0">
                <a:solidFill>
                  <a:srgbClr val="000000"/>
                </a:solidFill>
                <a:latin typeface="Montserrat" panose="00000500000000000000" pitchFamily="50" charset="0"/>
              </a:rPr>
              <a:t>“</a:t>
            </a:r>
            <a:r>
              <a:rPr lang="en-US" sz="2000" i="1" dirty="0">
                <a:solidFill>
                  <a:srgbClr val="000000"/>
                </a:solidFill>
                <a:latin typeface="Montserrat" panose="00000500000000000000" pitchFamily="50" charset="0"/>
              </a:rPr>
              <a:t>AT ALL TIMES</a:t>
            </a:r>
            <a:r>
              <a:rPr lang="ja-JP" altLang="en-US" sz="2000" dirty="0">
                <a:solidFill>
                  <a:srgbClr val="000000"/>
                </a:solidFill>
                <a:latin typeface="Montserrat" panose="00000500000000000000" pitchFamily="50" charset="0"/>
              </a:rPr>
              <a:t>”</a:t>
            </a:r>
            <a:endParaRPr lang="en-US" sz="2000" dirty="0">
              <a:solidFill>
                <a:srgbClr val="000000"/>
              </a:solidFill>
              <a:latin typeface="Montserrat" panose="00000500000000000000" pitchFamily="50" charset="0"/>
            </a:endParaRPr>
          </a:p>
        </p:txBody>
      </p:sp>
      <p:grpSp>
        <p:nvGrpSpPr>
          <p:cNvPr id="58374" name="Group 8"/>
          <p:cNvGrpSpPr>
            <a:grpSpLocks/>
          </p:cNvGrpSpPr>
          <p:nvPr/>
        </p:nvGrpSpPr>
        <p:grpSpPr bwMode="auto">
          <a:xfrm>
            <a:off x="8387045" y="3808810"/>
            <a:ext cx="3285583" cy="1852438"/>
            <a:chOff x="3672" y="2111"/>
            <a:chExt cx="1944" cy="1069"/>
          </a:xfrm>
        </p:grpSpPr>
        <p:grpSp>
          <p:nvGrpSpPr>
            <p:cNvPr id="58383" name="Group 9"/>
            <p:cNvGrpSpPr>
              <a:grpSpLocks/>
            </p:cNvGrpSpPr>
            <p:nvPr/>
          </p:nvGrpSpPr>
          <p:grpSpPr bwMode="auto">
            <a:xfrm>
              <a:off x="3672" y="2595"/>
              <a:ext cx="1944" cy="585"/>
              <a:chOff x="2867" y="3180"/>
              <a:chExt cx="2694" cy="960"/>
            </a:xfrm>
          </p:grpSpPr>
          <p:grpSp>
            <p:nvGrpSpPr>
              <p:cNvPr id="58421" name="Group 10"/>
              <p:cNvGrpSpPr>
                <a:grpSpLocks/>
              </p:cNvGrpSpPr>
              <p:nvPr/>
            </p:nvGrpSpPr>
            <p:grpSpPr bwMode="auto">
              <a:xfrm>
                <a:off x="2914" y="3180"/>
                <a:ext cx="232" cy="860"/>
                <a:chOff x="552" y="529"/>
                <a:chExt cx="288" cy="899"/>
              </a:xfrm>
            </p:grpSpPr>
            <p:sp>
              <p:nvSpPr>
                <p:cNvPr id="58443" name="Rectangle 11"/>
                <p:cNvSpPr>
                  <a:spLocks noChangeArrowheads="1"/>
                </p:cNvSpPr>
                <p:nvPr/>
              </p:nvSpPr>
              <p:spPr bwMode="auto">
                <a:xfrm>
                  <a:off x="669" y="529"/>
                  <a:ext cx="55" cy="796"/>
                </a:xfrm>
                <a:prstGeom prst="rect">
                  <a:avLst/>
                </a:prstGeom>
                <a:solidFill>
                  <a:srgbClr val="FFFF00"/>
                </a:solidFill>
                <a:ln w="7938">
                  <a:solidFill>
                    <a:srgbClr val="000000"/>
                  </a:solidFill>
                  <a:miter lim="800000"/>
                  <a:headEnd/>
                  <a:tailEnd/>
                </a:ln>
              </p:spPr>
              <p:txBody>
                <a:bodyPr/>
                <a:lstStyle/>
                <a:p>
                  <a:endParaRPr lang="en-AU" dirty="0">
                    <a:latin typeface="Montserrat" panose="00000500000000000000" pitchFamily="50" charset="0"/>
                  </a:endParaRPr>
                </a:p>
              </p:txBody>
            </p:sp>
            <p:sp>
              <p:nvSpPr>
                <p:cNvPr id="58444" name="Rectangle 12"/>
                <p:cNvSpPr>
                  <a:spLocks noChangeArrowheads="1"/>
                </p:cNvSpPr>
                <p:nvPr/>
              </p:nvSpPr>
              <p:spPr bwMode="auto">
                <a:xfrm>
                  <a:off x="552" y="1329"/>
                  <a:ext cx="288" cy="99"/>
                </a:xfrm>
                <a:prstGeom prst="rect">
                  <a:avLst/>
                </a:prstGeom>
                <a:solidFill>
                  <a:srgbClr val="969696"/>
                </a:solidFill>
                <a:ln w="7938">
                  <a:solidFill>
                    <a:srgbClr val="000000"/>
                  </a:solidFill>
                  <a:miter lim="800000"/>
                  <a:headEnd/>
                  <a:tailEnd/>
                </a:ln>
              </p:spPr>
              <p:txBody>
                <a:bodyPr/>
                <a:lstStyle/>
                <a:p>
                  <a:endParaRPr lang="en-AU" dirty="0">
                    <a:latin typeface="Montserrat" panose="00000500000000000000" pitchFamily="50" charset="0"/>
                  </a:endParaRPr>
                </a:p>
              </p:txBody>
            </p:sp>
          </p:grpSp>
          <p:grpSp>
            <p:nvGrpSpPr>
              <p:cNvPr id="58422" name="Group 13"/>
              <p:cNvGrpSpPr>
                <a:grpSpLocks/>
              </p:cNvGrpSpPr>
              <p:nvPr/>
            </p:nvGrpSpPr>
            <p:grpSpPr bwMode="auto">
              <a:xfrm>
                <a:off x="4086" y="3180"/>
                <a:ext cx="232" cy="860"/>
                <a:chOff x="2008" y="529"/>
                <a:chExt cx="288" cy="899"/>
              </a:xfrm>
            </p:grpSpPr>
            <p:sp>
              <p:nvSpPr>
                <p:cNvPr id="58441" name="Rectangle 14"/>
                <p:cNvSpPr>
                  <a:spLocks noChangeArrowheads="1"/>
                </p:cNvSpPr>
                <p:nvPr/>
              </p:nvSpPr>
              <p:spPr bwMode="auto">
                <a:xfrm>
                  <a:off x="2125" y="529"/>
                  <a:ext cx="54" cy="796"/>
                </a:xfrm>
                <a:prstGeom prst="rect">
                  <a:avLst/>
                </a:prstGeom>
                <a:solidFill>
                  <a:srgbClr val="FFFF00"/>
                </a:solidFill>
                <a:ln w="7938">
                  <a:solidFill>
                    <a:srgbClr val="000000"/>
                  </a:solidFill>
                  <a:miter lim="800000"/>
                  <a:headEnd/>
                  <a:tailEnd/>
                </a:ln>
              </p:spPr>
              <p:txBody>
                <a:bodyPr/>
                <a:lstStyle/>
                <a:p>
                  <a:endParaRPr lang="en-AU" dirty="0">
                    <a:latin typeface="Montserrat" panose="00000500000000000000" pitchFamily="50" charset="0"/>
                  </a:endParaRPr>
                </a:p>
              </p:txBody>
            </p:sp>
            <p:sp>
              <p:nvSpPr>
                <p:cNvPr id="58442" name="Rectangle 15"/>
                <p:cNvSpPr>
                  <a:spLocks noChangeArrowheads="1"/>
                </p:cNvSpPr>
                <p:nvPr/>
              </p:nvSpPr>
              <p:spPr bwMode="auto">
                <a:xfrm>
                  <a:off x="2008" y="1329"/>
                  <a:ext cx="288" cy="99"/>
                </a:xfrm>
                <a:prstGeom prst="rect">
                  <a:avLst/>
                </a:prstGeom>
                <a:solidFill>
                  <a:srgbClr val="969696"/>
                </a:solidFill>
                <a:ln w="7938">
                  <a:solidFill>
                    <a:srgbClr val="000000"/>
                  </a:solidFill>
                  <a:miter lim="800000"/>
                  <a:headEnd/>
                  <a:tailEnd/>
                </a:ln>
              </p:spPr>
              <p:txBody>
                <a:bodyPr/>
                <a:lstStyle/>
                <a:p>
                  <a:endParaRPr lang="en-AU" dirty="0">
                    <a:latin typeface="Montserrat" panose="00000500000000000000" pitchFamily="50" charset="0"/>
                  </a:endParaRPr>
                </a:p>
              </p:txBody>
            </p:sp>
          </p:grpSp>
          <p:grpSp>
            <p:nvGrpSpPr>
              <p:cNvPr id="58423" name="Group 16"/>
              <p:cNvGrpSpPr>
                <a:grpSpLocks/>
              </p:cNvGrpSpPr>
              <p:nvPr/>
            </p:nvGrpSpPr>
            <p:grpSpPr bwMode="auto">
              <a:xfrm>
                <a:off x="5282" y="3180"/>
                <a:ext cx="232" cy="860"/>
                <a:chOff x="3493" y="529"/>
                <a:chExt cx="288" cy="899"/>
              </a:xfrm>
            </p:grpSpPr>
            <p:sp>
              <p:nvSpPr>
                <p:cNvPr id="58439" name="Rectangle 17"/>
                <p:cNvSpPr>
                  <a:spLocks noChangeArrowheads="1"/>
                </p:cNvSpPr>
                <p:nvPr/>
              </p:nvSpPr>
              <p:spPr bwMode="auto">
                <a:xfrm>
                  <a:off x="3609" y="529"/>
                  <a:ext cx="55" cy="796"/>
                </a:xfrm>
                <a:prstGeom prst="rect">
                  <a:avLst/>
                </a:prstGeom>
                <a:solidFill>
                  <a:srgbClr val="FFFF00"/>
                </a:solidFill>
                <a:ln w="7938">
                  <a:solidFill>
                    <a:srgbClr val="000000"/>
                  </a:solidFill>
                  <a:miter lim="800000"/>
                  <a:headEnd/>
                  <a:tailEnd/>
                </a:ln>
              </p:spPr>
              <p:txBody>
                <a:bodyPr/>
                <a:lstStyle/>
                <a:p>
                  <a:endParaRPr lang="en-AU" dirty="0">
                    <a:latin typeface="Montserrat" panose="00000500000000000000" pitchFamily="50" charset="0"/>
                  </a:endParaRPr>
                </a:p>
              </p:txBody>
            </p:sp>
            <p:sp>
              <p:nvSpPr>
                <p:cNvPr id="58440" name="Rectangle 18"/>
                <p:cNvSpPr>
                  <a:spLocks noChangeArrowheads="1"/>
                </p:cNvSpPr>
                <p:nvPr/>
              </p:nvSpPr>
              <p:spPr bwMode="auto">
                <a:xfrm>
                  <a:off x="3493" y="1329"/>
                  <a:ext cx="288" cy="99"/>
                </a:xfrm>
                <a:prstGeom prst="rect">
                  <a:avLst/>
                </a:prstGeom>
                <a:solidFill>
                  <a:srgbClr val="969696"/>
                </a:solidFill>
                <a:ln w="7938">
                  <a:solidFill>
                    <a:srgbClr val="000000"/>
                  </a:solidFill>
                  <a:miter lim="800000"/>
                  <a:headEnd/>
                  <a:tailEnd/>
                </a:ln>
              </p:spPr>
              <p:txBody>
                <a:bodyPr/>
                <a:lstStyle/>
                <a:p>
                  <a:endParaRPr lang="en-AU" dirty="0">
                    <a:latin typeface="Montserrat" panose="00000500000000000000" pitchFamily="50" charset="0"/>
                  </a:endParaRPr>
                </a:p>
              </p:txBody>
            </p:sp>
          </p:grpSp>
          <p:sp>
            <p:nvSpPr>
              <p:cNvPr id="58424" name="Rectangle 19"/>
              <p:cNvSpPr>
                <a:spLocks noChangeArrowheads="1"/>
              </p:cNvSpPr>
              <p:nvPr/>
            </p:nvSpPr>
            <p:spPr bwMode="auto">
              <a:xfrm>
                <a:off x="3008" y="3180"/>
                <a:ext cx="2412" cy="121"/>
              </a:xfrm>
              <a:prstGeom prst="rect">
                <a:avLst/>
              </a:prstGeom>
              <a:solidFill>
                <a:srgbClr val="FFFFFF"/>
              </a:solidFill>
              <a:ln w="7938">
                <a:solidFill>
                  <a:srgbClr val="000000"/>
                </a:solidFill>
                <a:miter lim="800000"/>
                <a:headEnd/>
                <a:tailEnd/>
              </a:ln>
            </p:spPr>
            <p:txBody>
              <a:bodyPr/>
              <a:lstStyle/>
              <a:p>
                <a:endParaRPr lang="en-AU" dirty="0">
                  <a:latin typeface="Montserrat" panose="00000500000000000000" pitchFamily="50" charset="0"/>
                </a:endParaRPr>
              </a:p>
            </p:txBody>
          </p:sp>
          <p:sp>
            <p:nvSpPr>
              <p:cNvPr id="58425" name="Rectangle 20"/>
              <p:cNvSpPr>
                <a:spLocks noChangeArrowheads="1"/>
              </p:cNvSpPr>
              <p:nvPr/>
            </p:nvSpPr>
            <p:spPr bwMode="auto">
              <a:xfrm>
                <a:off x="3078" y="3180"/>
                <a:ext cx="91" cy="121"/>
              </a:xfrm>
              <a:prstGeom prst="rect">
                <a:avLst/>
              </a:prstGeom>
              <a:solidFill>
                <a:srgbClr val="FF3300"/>
              </a:solidFill>
              <a:ln w="7938">
                <a:solidFill>
                  <a:srgbClr val="000000"/>
                </a:solidFill>
                <a:miter lim="800000"/>
                <a:headEnd/>
                <a:tailEnd/>
              </a:ln>
            </p:spPr>
            <p:txBody>
              <a:bodyPr/>
              <a:lstStyle/>
              <a:p>
                <a:endParaRPr lang="en-AU" dirty="0">
                  <a:latin typeface="Montserrat" panose="00000500000000000000" pitchFamily="50" charset="0"/>
                </a:endParaRPr>
              </a:p>
            </p:txBody>
          </p:sp>
          <p:sp>
            <p:nvSpPr>
              <p:cNvPr id="58426" name="Rectangle 21"/>
              <p:cNvSpPr>
                <a:spLocks noChangeArrowheads="1"/>
              </p:cNvSpPr>
              <p:nvPr/>
            </p:nvSpPr>
            <p:spPr bwMode="auto">
              <a:xfrm>
                <a:off x="3829" y="3180"/>
                <a:ext cx="91" cy="121"/>
              </a:xfrm>
              <a:prstGeom prst="rect">
                <a:avLst/>
              </a:prstGeom>
              <a:solidFill>
                <a:srgbClr val="FF3300"/>
              </a:solidFill>
              <a:ln w="7938">
                <a:solidFill>
                  <a:srgbClr val="000000"/>
                </a:solidFill>
                <a:miter lim="800000"/>
                <a:headEnd/>
                <a:tailEnd/>
              </a:ln>
            </p:spPr>
            <p:txBody>
              <a:bodyPr/>
              <a:lstStyle/>
              <a:p>
                <a:endParaRPr lang="en-AU" dirty="0">
                  <a:latin typeface="Montserrat" panose="00000500000000000000" pitchFamily="50" charset="0"/>
                </a:endParaRPr>
              </a:p>
            </p:txBody>
          </p:sp>
          <p:sp>
            <p:nvSpPr>
              <p:cNvPr id="58427" name="Rectangle 22"/>
              <p:cNvSpPr>
                <a:spLocks noChangeArrowheads="1"/>
              </p:cNvSpPr>
              <p:nvPr/>
            </p:nvSpPr>
            <p:spPr bwMode="auto">
              <a:xfrm>
                <a:off x="3266" y="3180"/>
                <a:ext cx="91" cy="121"/>
              </a:xfrm>
              <a:prstGeom prst="rect">
                <a:avLst/>
              </a:prstGeom>
              <a:solidFill>
                <a:srgbClr val="FF3300"/>
              </a:solidFill>
              <a:ln w="7938">
                <a:solidFill>
                  <a:srgbClr val="000000"/>
                </a:solidFill>
                <a:miter lim="800000"/>
                <a:headEnd/>
                <a:tailEnd/>
              </a:ln>
            </p:spPr>
            <p:txBody>
              <a:bodyPr/>
              <a:lstStyle/>
              <a:p>
                <a:endParaRPr lang="en-AU" dirty="0">
                  <a:latin typeface="Montserrat" panose="00000500000000000000" pitchFamily="50" charset="0"/>
                </a:endParaRPr>
              </a:p>
            </p:txBody>
          </p:sp>
          <p:sp>
            <p:nvSpPr>
              <p:cNvPr id="58428" name="Rectangle 23"/>
              <p:cNvSpPr>
                <a:spLocks noChangeArrowheads="1"/>
              </p:cNvSpPr>
              <p:nvPr/>
            </p:nvSpPr>
            <p:spPr bwMode="auto">
              <a:xfrm>
                <a:off x="3453" y="3180"/>
                <a:ext cx="91" cy="121"/>
              </a:xfrm>
              <a:prstGeom prst="rect">
                <a:avLst/>
              </a:prstGeom>
              <a:solidFill>
                <a:srgbClr val="FF3300"/>
              </a:solidFill>
              <a:ln w="7938">
                <a:solidFill>
                  <a:srgbClr val="000000"/>
                </a:solidFill>
                <a:miter lim="800000"/>
                <a:headEnd/>
                <a:tailEnd/>
              </a:ln>
            </p:spPr>
            <p:txBody>
              <a:bodyPr/>
              <a:lstStyle/>
              <a:p>
                <a:endParaRPr lang="en-AU" dirty="0">
                  <a:latin typeface="Montserrat" panose="00000500000000000000" pitchFamily="50" charset="0"/>
                </a:endParaRPr>
              </a:p>
            </p:txBody>
          </p:sp>
          <p:sp>
            <p:nvSpPr>
              <p:cNvPr id="58429" name="Rectangle 24"/>
              <p:cNvSpPr>
                <a:spLocks noChangeArrowheads="1"/>
              </p:cNvSpPr>
              <p:nvPr/>
            </p:nvSpPr>
            <p:spPr bwMode="auto">
              <a:xfrm>
                <a:off x="3641" y="3180"/>
                <a:ext cx="91" cy="121"/>
              </a:xfrm>
              <a:prstGeom prst="rect">
                <a:avLst/>
              </a:prstGeom>
              <a:solidFill>
                <a:srgbClr val="FF3300"/>
              </a:solidFill>
              <a:ln w="7938">
                <a:solidFill>
                  <a:srgbClr val="000000"/>
                </a:solidFill>
                <a:miter lim="800000"/>
                <a:headEnd/>
                <a:tailEnd/>
              </a:ln>
            </p:spPr>
            <p:txBody>
              <a:bodyPr/>
              <a:lstStyle/>
              <a:p>
                <a:endParaRPr lang="en-AU" dirty="0">
                  <a:latin typeface="Montserrat" panose="00000500000000000000" pitchFamily="50" charset="0"/>
                </a:endParaRPr>
              </a:p>
            </p:txBody>
          </p:sp>
          <p:sp>
            <p:nvSpPr>
              <p:cNvPr id="58430" name="Rectangle 25"/>
              <p:cNvSpPr>
                <a:spLocks noChangeArrowheads="1"/>
              </p:cNvSpPr>
              <p:nvPr/>
            </p:nvSpPr>
            <p:spPr bwMode="auto">
              <a:xfrm>
                <a:off x="4392" y="3180"/>
                <a:ext cx="91" cy="121"/>
              </a:xfrm>
              <a:prstGeom prst="rect">
                <a:avLst/>
              </a:prstGeom>
              <a:solidFill>
                <a:srgbClr val="FF3300"/>
              </a:solidFill>
              <a:ln w="7938">
                <a:solidFill>
                  <a:srgbClr val="000000"/>
                </a:solidFill>
                <a:miter lim="800000"/>
                <a:headEnd/>
                <a:tailEnd/>
              </a:ln>
            </p:spPr>
            <p:txBody>
              <a:bodyPr/>
              <a:lstStyle/>
              <a:p>
                <a:endParaRPr lang="en-AU" dirty="0">
                  <a:latin typeface="Montserrat" panose="00000500000000000000" pitchFamily="50" charset="0"/>
                </a:endParaRPr>
              </a:p>
            </p:txBody>
          </p:sp>
          <p:sp>
            <p:nvSpPr>
              <p:cNvPr id="58431" name="Rectangle 26"/>
              <p:cNvSpPr>
                <a:spLocks noChangeArrowheads="1"/>
              </p:cNvSpPr>
              <p:nvPr/>
            </p:nvSpPr>
            <p:spPr bwMode="auto">
              <a:xfrm>
                <a:off x="4204" y="3180"/>
                <a:ext cx="91" cy="121"/>
              </a:xfrm>
              <a:prstGeom prst="rect">
                <a:avLst/>
              </a:prstGeom>
              <a:solidFill>
                <a:srgbClr val="FF3300"/>
              </a:solidFill>
              <a:ln w="7938">
                <a:solidFill>
                  <a:srgbClr val="000000"/>
                </a:solidFill>
                <a:miter lim="800000"/>
                <a:headEnd/>
                <a:tailEnd/>
              </a:ln>
            </p:spPr>
            <p:txBody>
              <a:bodyPr/>
              <a:lstStyle/>
              <a:p>
                <a:endParaRPr lang="en-AU" dirty="0">
                  <a:latin typeface="Montserrat" panose="00000500000000000000" pitchFamily="50" charset="0"/>
                </a:endParaRPr>
              </a:p>
            </p:txBody>
          </p:sp>
          <p:sp>
            <p:nvSpPr>
              <p:cNvPr id="58432" name="Rectangle 27"/>
              <p:cNvSpPr>
                <a:spLocks noChangeArrowheads="1"/>
              </p:cNvSpPr>
              <p:nvPr/>
            </p:nvSpPr>
            <p:spPr bwMode="auto">
              <a:xfrm>
                <a:off x="4016" y="3180"/>
                <a:ext cx="91" cy="121"/>
              </a:xfrm>
              <a:prstGeom prst="rect">
                <a:avLst/>
              </a:prstGeom>
              <a:solidFill>
                <a:srgbClr val="FF3300"/>
              </a:solidFill>
              <a:ln w="7938">
                <a:solidFill>
                  <a:srgbClr val="000000"/>
                </a:solidFill>
                <a:miter lim="800000"/>
                <a:headEnd/>
                <a:tailEnd/>
              </a:ln>
            </p:spPr>
            <p:txBody>
              <a:bodyPr/>
              <a:lstStyle/>
              <a:p>
                <a:endParaRPr lang="en-AU" dirty="0">
                  <a:latin typeface="Montserrat" panose="00000500000000000000" pitchFamily="50" charset="0"/>
                </a:endParaRPr>
              </a:p>
            </p:txBody>
          </p:sp>
          <p:sp>
            <p:nvSpPr>
              <p:cNvPr id="58433" name="Rectangle 28"/>
              <p:cNvSpPr>
                <a:spLocks noChangeArrowheads="1"/>
              </p:cNvSpPr>
              <p:nvPr/>
            </p:nvSpPr>
            <p:spPr bwMode="auto">
              <a:xfrm>
                <a:off x="4954" y="3180"/>
                <a:ext cx="91" cy="121"/>
              </a:xfrm>
              <a:prstGeom prst="rect">
                <a:avLst/>
              </a:prstGeom>
              <a:solidFill>
                <a:srgbClr val="FF3300"/>
              </a:solidFill>
              <a:ln w="7938">
                <a:solidFill>
                  <a:srgbClr val="000000"/>
                </a:solidFill>
                <a:miter lim="800000"/>
                <a:headEnd/>
                <a:tailEnd/>
              </a:ln>
            </p:spPr>
            <p:txBody>
              <a:bodyPr/>
              <a:lstStyle/>
              <a:p>
                <a:endParaRPr lang="en-AU" dirty="0">
                  <a:latin typeface="Montserrat" panose="00000500000000000000" pitchFamily="50" charset="0"/>
                </a:endParaRPr>
              </a:p>
            </p:txBody>
          </p:sp>
          <p:sp>
            <p:nvSpPr>
              <p:cNvPr id="58434" name="Rectangle 29"/>
              <p:cNvSpPr>
                <a:spLocks noChangeArrowheads="1"/>
              </p:cNvSpPr>
              <p:nvPr/>
            </p:nvSpPr>
            <p:spPr bwMode="auto">
              <a:xfrm>
                <a:off x="4766" y="3180"/>
                <a:ext cx="92" cy="121"/>
              </a:xfrm>
              <a:prstGeom prst="rect">
                <a:avLst/>
              </a:prstGeom>
              <a:solidFill>
                <a:srgbClr val="FF3300"/>
              </a:solidFill>
              <a:ln w="7938">
                <a:solidFill>
                  <a:srgbClr val="000000"/>
                </a:solidFill>
                <a:miter lim="800000"/>
                <a:headEnd/>
                <a:tailEnd/>
              </a:ln>
            </p:spPr>
            <p:txBody>
              <a:bodyPr/>
              <a:lstStyle/>
              <a:p>
                <a:endParaRPr lang="en-AU" dirty="0">
                  <a:latin typeface="Montserrat" panose="00000500000000000000" pitchFamily="50" charset="0"/>
                </a:endParaRPr>
              </a:p>
            </p:txBody>
          </p:sp>
          <p:sp>
            <p:nvSpPr>
              <p:cNvPr id="58435" name="Rectangle 30"/>
              <p:cNvSpPr>
                <a:spLocks noChangeArrowheads="1"/>
              </p:cNvSpPr>
              <p:nvPr/>
            </p:nvSpPr>
            <p:spPr bwMode="auto">
              <a:xfrm>
                <a:off x="4579" y="3180"/>
                <a:ext cx="91" cy="121"/>
              </a:xfrm>
              <a:prstGeom prst="rect">
                <a:avLst/>
              </a:prstGeom>
              <a:solidFill>
                <a:srgbClr val="FF3300"/>
              </a:solidFill>
              <a:ln w="7938">
                <a:solidFill>
                  <a:srgbClr val="000000"/>
                </a:solidFill>
                <a:miter lim="800000"/>
                <a:headEnd/>
                <a:tailEnd/>
              </a:ln>
            </p:spPr>
            <p:txBody>
              <a:bodyPr/>
              <a:lstStyle/>
              <a:p>
                <a:endParaRPr lang="en-AU" dirty="0">
                  <a:latin typeface="Montserrat" panose="00000500000000000000" pitchFamily="50" charset="0"/>
                </a:endParaRPr>
              </a:p>
            </p:txBody>
          </p:sp>
          <p:sp>
            <p:nvSpPr>
              <p:cNvPr id="58436" name="Rectangle 31"/>
              <p:cNvSpPr>
                <a:spLocks noChangeArrowheads="1"/>
              </p:cNvSpPr>
              <p:nvPr/>
            </p:nvSpPr>
            <p:spPr bwMode="auto">
              <a:xfrm>
                <a:off x="5306" y="3180"/>
                <a:ext cx="91" cy="121"/>
              </a:xfrm>
              <a:prstGeom prst="rect">
                <a:avLst/>
              </a:prstGeom>
              <a:solidFill>
                <a:srgbClr val="FF3300"/>
              </a:solidFill>
              <a:ln w="7938">
                <a:solidFill>
                  <a:srgbClr val="000000"/>
                </a:solidFill>
                <a:miter lim="800000"/>
                <a:headEnd/>
                <a:tailEnd/>
              </a:ln>
            </p:spPr>
            <p:txBody>
              <a:bodyPr/>
              <a:lstStyle/>
              <a:p>
                <a:endParaRPr lang="en-AU" dirty="0">
                  <a:latin typeface="Montserrat" panose="00000500000000000000" pitchFamily="50" charset="0"/>
                </a:endParaRPr>
              </a:p>
            </p:txBody>
          </p:sp>
          <p:sp>
            <p:nvSpPr>
              <p:cNvPr id="58437" name="Rectangle 32"/>
              <p:cNvSpPr>
                <a:spLocks noChangeArrowheads="1"/>
              </p:cNvSpPr>
              <p:nvPr/>
            </p:nvSpPr>
            <p:spPr bwMode="auto">
              <a:xfrm>
                <a:off x="5141" y="3180"/>
                <a:ext cx="91" cy="121"/>
              </a:xfrm>
              <a:prstGeom prst="rect">
                <a:avLst/>
              </a:prstGeom>
              <a:solidFill>
                <a:srgbClr val="FF3300"/>
              </a:solidFill>
              <a:ln w="7938">
                <a:solidFill>
                  <a:srgbClr val="000000"/>
                </a:solidFill>
                <a:miter lim="800000"/>
                <a:headEnd/>
                <a:tailEnd/>
              </a:ln>
            </p:spPr>
            <p:txBody>
              <a:bodyPr/>
              <a:lstStyle/>
              <a:p>
                <a:endParaRPr lang="en-AU" dirty="0">
                  <a:latin typeface="Montserrat" panose="00000500000000000000" pitchFamily="50" charset="0"/>
                </a:endParaRPr>
              </a:p>
            </p:txBody>
          </p:sp>
          <p:sp>
            <p:nvSpPr>
              <p:cNvPr id="58438" name="Rectangle 33"/>
              <p:cNvSpPr>
                <a:spLocks noChangeArrowheads="1"/>
              </p:cNvSpPr>
              <p:nvPr/>
            </p:nvSpPr>
            <p:spPr bwMode="auto">
              <a:xfrm>
                <a:off x="2867" y="4044"/>
                <a:ext cx="2694" cy="96"/>
              </a:xfrm>
              <a:prstGeom prst="rect">
                <a:avLst/>
              </a:prstGeom>
              <a:blipFill dpi="0" rotWithShape="0">
                <a:blip r:embed="rId3"/>
                <a:srcRect/>
                <a:tile tx="0" ty="0" sx="100000" sy="100000" flip="none" algn="tl"/>
              </a:blipFill>
              <a:ln w="7938">
                <a:solidFill>
                  <a:srgbClr val="000000"/>
                </a:solidFill>
                <a:miter lim="800000"/>
                <a:headEnd/>
                <a:tailEnd/>
              </a:ln>
            </p:spPr>
            <p:txBody>
              <a:bodyPr/>
              <a:lstStyle/>
              <a:p>
                <a:endParaRPr lang="en-AU" dirty="0">
                  <a:latin typeface="Montserrat" panose="00000500000000000000" pitchFamily="50" charset="0"/>
                </a:endParaRPr>
              </a:p>
            </p:txBody>
          </p:sp>
        </p:grpSp>
        <p:grpSp>
          <p:nvGrpSpPr>
            <p:cNvPr id="58384" name="Group 34"/>
            <p:cNvGrpSpPr>
              <a:grpSpLocks/>
            </p:cNvGrpSpPr>
            <p:nvPr/>
          </p:nvGrpSpPr>
          <p:grpSpPr bwMode="auto">
            <a:xfrm>
              <a:off x="4378" y="2111"/>
              <a:ext cx="537" cy="565"/>
              <a:chOff x="4369" y="1900"/>
              <a:chExt cx="537" cy="565"/>
            </a:xfrm>
          </p:grpSpPr>
          <p:sp>
            <p:nvSpPr>
              <p:cNvPr id="58385" name="Rectangle 35"/>
              <p:cNvSpPr>
                <a:spLocks noChangeArrowheads="1"/>
              </p:cNvSpPr>
              <p:nvPr/>
            </p:nvSpPr>
            <p:spPr bwMode="auto">
              <a:xfrm>
                <a:off x="4615" y="1900"/>
                <a:ext cx="21" cy="565"/>
              </a:xfrm>
              <a:prstGeom prst="rect">
                <a:avLst/>
              </a:prstGeom>
              <a:solidFill>
                <a:srgbClr val="969696"/>
              </a:solidFill>
              <a:ln w="7938">
                <a:solidFill>
                  <a:srgbClr val="000000"/>
                </a:solidFill>
                <a:miter lim="800000"/>
                <a:headEnd/>
                <a:tailEnd/>
              </a:ln>
            </p:spPr>
            <p:txBody>
              <a:bodyPr/>
              <a:lstStyle/>
              <a:p>
                <a:endParaRPr lang="en-AU" dirty="0">
                  <a:latin typeface="Montserrat" panose="00000500000000000000" pitchFamily="50" charset="0"/>
                </a:endParaRPr>
              </a:p>
            </p:txBody>
          </p:sp>
          <p:sp>
            <p:nvSpPr>
              <p:cNvPr id="58386" name="Rectangle 36"/>
              <p:cNvSpPr>
                <a:spLocks noChangeArrowheads="1"/>
              </p:cNvSpPr>
              <p:nvPr/>
            </p:nvSpPr>
            <p:spPr bwMode="auto">
              <a:xfrm>
                <a:off x="4369" y="1923"/>
                <a:ext cx="537" cy="38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AU" dirty="0">
                  <a:latin typeface="Montserrat" panose="00000500000000000000" pitchFamily="50" charset="0"/>
                </a:endParaRPr>
              </a:p>
            </p:txBody>
          </p:sp>
          <p:sp>
            <p:nvSpPr>
              <p:cNvPr id="58387" name="Rectangle 37"/>
              <p:cNvSpPr>
                <a:spLocks noChangeArrowheads="1"/>
              </p:cNvSpPr>
              <p:nvPr/>
            </p:nvSpPr>
            <p:spPr bwMode="auto">
              <a:xfrm>
                <a:off x="4377" y="1929"/>
                <a:ext cx="521" cy="37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AU" dirty="0">
                  <a:latin typeface="Montserrat" panose="00000500000000000000" pitchFamily="50" charset="0"/>
                </a:endParaRPr>
              </a:p>
            </p:txBody>
          </p:sp>
          <p:sp>
            <p:nvSpPr>
              <p:cNvPr id="58388" name="Freeform 38"/>
              <p:cNvSpPr>
                <a:spLocks/>
              </p:cNvSpPr>
              <p:nvPr/>
            </p:nvSpPr>
            <p:spPr bwMode="auto">
              <a:xfrm>
                <a:off x="4390" y="1946"/>
                <a:ext cx="496" cy="182"/>
              </a:xfrm>
              <a:custGeom>
                <a:avLst/>
                <a:gdLst>
                  <a:gd name="T0" fmla="*/ 459 w 1232"/>
                  <a:gd name="T1" fmla="*/ 0 h 379"/>
                  <a:gd name="T2" fmla="*/ 461 w 1232"/>
                  <a:gd name="T3" fmla="*/ 0 h 379"/>
                  <a:gd name="T4" fmla="*/ 467 w 1232"/>
                  <a:gd name="T5" fmla="*/ 1 h 379"/>
                  <a:gd name="T6" fmla="*/ 475 w 1232"/>
                  <a:gd name="T7" fmla="*/ 4 h 379"/>
                  <a:gd name="T8" fmla="*/ 481 w 1232"/>
                  <a:gd name="T9" fmla="*/ 8 h 379"/>
                  <a:gd name="T10" fmla="*/ 486 w 1232"/>
                  <a:gd name="T11" fmla="*/ 13 h 379"/>
                  <a:gd name="T12" fmla="*/ 491 w 1232"/>
                  <a:gd name="T13" fmla="*/ 19 h 379"/>
                  <a:gd name="T14" fmla="*/ 493 w 1232"/>
                  <a:gd name="T15" fmla="*/ 26 h 379"/>
                  <a:gd name="T16" fmla="*/ 495 w 1232"/>
                  <a:gd name="T17" fmla="*/ 34 h 379"/>
                  <a:gd name="T18" fmla="*/ 496 w 1232"/>
                  <a:gd name="T19" fmla="*/ 143 h 379"/>
                  <a:gd name="T20" fmla="*/ 496 w 1232"/>
                  <a:gd name="T21" fmla="*/ 145 h 379"/>
                  <a:gd name="T22" fmla="*/ 495 w 1232"/>
                  <a:gd name="T23" fmla="*/ 153 h 379"/>
                  <a:gd name="T24" fmla="*/ 492 w 1232"/>
                  <a:gd name="T25" fmla="*/ 160 h 379"/>
                  <a:gd name="T26" fmla="*/ 489 w 1232"/>
                  <a:gd name="T27" fmla="*/ 166 h 379"/>
                  <a:gd name="T28" fmla="*/ 484 w 1232"/>
                  <a:gd name="T29" fmla="*/ 172 h 379"/>
                  <a:gd name="T30" fmla="*/ 478 w 1232"/>
                  <a:gd name="T31" fmla="*/ 177 h 379"/>
                  <a:gd name="T32" fmla="*/ 471 w 1232"/>
                  <a:gd name="T33" fmla="*/ 180 h 379"/>
                  <a:gd name="T34" fmla="*/ 464 w 1232"/>
                  <a:gd name="T35" fmla="*/ 182 h 379"/>
                  <a:gd name="T36" fmla="*/ 37 w 1232"/>
                  <a:gd name="T37" fmla="*/ 182 h 379"/>
                  <a:gd name="T38" fmla="*/ 35 w 1232"/>
                  <a:gd name="T39" fmla="*/ 182 h 379"/>
                  <a:gd name="T40" fmla="*/ 29 w 1232"/>
                  <a:gd name="T41" fmla="*/ 181 h 379"/>
                  <a:gd name="T42" fmla="*/ 21 w 1232"/>
                  <a:gd name="T43" fmla="*/ 179 h 379"/>
                  <a:gd name="T44" fmla="*/ 15 w 1232"/>
                  <a:gd name="T45" fmla="*/ 174 h 379"/>
                  <a:gd name="T46" fmla="*/ 10 w 1232"/>
                  <a:gd name="T47" fmla="*/ 170 h 379"/>
                  <a:gd name="T48" fmla="*/ 5 w 1232"/>
                  <a:gd name="T49" fmla="*/ 164 h 379"/>
                  <a:gd name="T50" fmla="*/ 3 w 1232"/>
                  <a:gd name="T51" fmla="*/ 156 h 379"/>
                  <a:gd name="T52" fmla="*/ 1 w 1232"/>
                  <a:gd name="T53" fmla="*/ 149 h 379"/>
                  <a:gd name="T54" fmla="*/ 0 w 1232"/>
                  <a:gd name="T55" fmla="*/ 40 h 379"/>
                  <a:gd name="T56" fmla="*/ 0 w 1232"/>
                  <a:gd name="T57" fmla="*/ 38 h 379"/>
                  <a:gd name="T58" fmla="*/ 1 w 1232"/>
                  <a:gd name="T59" fmla="*/ 29 h 379"/>
                  <a:gd name="T60" fmla="*/ 3 w 1232"/>
                  <a:gd name="T61" fmla="*/ 23 h 379"/>
                  <a:gd name="T62" fmla="*/ 7 w 1232"/>
                  <a:gd name="T63" fmla="*/ 16 h 379"/>
                  <a:gd name="T64" fmla="*/ 12 w 1232"/>
                  <a:gd name="T65" fmla="*/ 11 h 379"/>
                  <a:gd name="T66" fmla="*/ 18 w 1232"/>
                  <a:gd name="T67" fmla="*/ 6 h 379"/>
                  <a:gd name="T68" fmla="*/ 25 w 1232"/>
                  <a:gd name="T69" fmla="*/ 3 h 379"/>
                  <a:gd name="T70" fmla="*/ 32 w 1232"/>
                  <a:gd name="T71" fmla="*/ 1 h 37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232" h="379">
                    <a:moveTo>
                      <a:pt x="93" y="0"/>
                    </a:moveTo>
                    <a:lnTo>
                      <a:pt x="1139" y="0"/>
                    </a:lnTo>
                    <a:lnTo>
                      <a:pt x="1144" y="0"/>
                    </a:lnTo>
                    <a:lnTo>
                      <a:pt x="1152" y="2"/>
                    </a:lnTo>
                    <a:lnTo>
                      <a:pt x="1161" y="2"/>
                    </a:lnTo>
                    <a:lnTo>
                      <a:pt x="1170" y="6"/>
                    </a:lnTo>
                    <a:lnTo>
                      <a:pt x="1179" y="9"/>
                    </a:lnTo>
                    <a:lnTo>
                      <a:pt x="1187" y="12"/>
                    </a:lnTo>
                    <a:lnTo>
                      <a:pt x="1195" y="16"/>
                    </a:lnTo>
                    <a:lnTo>
                      <a:pt x="1201" y="23"/>
                    </a:lnTo>
                    <a:lnTo>
                      <a:pt x="1208" y="28"/>
                    </a:lnTo>
                    <a:lnTo>
                      <a:pt x="1214" y="34"/>
                    </a:lnTo>
                    <a:lnTo>
                      <a:pt x="1219" y="40"/>
                    </a:lnTo>
                    <a:lnTo>
                      <a:pt x="1223" y="47"/>
                    </a:lnTo>
                    <a:lnTo>
                      <a:pt x="1225" y="54"/>
                    </a:lnTo>
                    <a:lnTo>
                      <a:pt x="1230" y="61"/>
                    </a:lnTo>
                    <a:lnTo>
                      <a:pt x="1230" y="71"/>
                    </a:lnTo>
                    <a:lnTo>
                      <a:pt x="1232" y="83"/>
                    </a:lnTo>
                    <a:lnTo>
                      <a:pt x="1232" y="298"/>
                    </a:lnTo>
                    <a:lnTo>
                      <a:pt x="1232" y="301"/>
                    </a:lnTo>
                    <a:lnTo>
                      <a:pt x="1230" y="311"/>
                    </a:lnTo>
                    <a:lnTo>
                      <a:pt x="1230" y="319"/>
                    </a:lnTo>
                    <a:lnTo>
                      <a:pt x="1225" y="325"/>
                    </a:lnTo>
                    <a:lnTo>
                      <a:pt x="1223" y="333"/>
                    </a:lnTo>
                    <a:lnTo>
                      <a:pt x="1219" y="341"/>
                    </a:lnTo>
                    <a:lnTo>
                      <a:pt x="1214" y="346"/>
                    </a:lnTo>
                    <a:lnTo>
                      <a:pt x="1208" y="353"/>
                    </a:lnTo>
                    <a:lnTo>
                      <a:pt x="1201" y="358"/>
                    </a:lnTo>
                    <a:lnTo>
                      <a:pt x="1195" y="362"/>
                    </a:lnTo>
                    <a:lnTo>
                      <a:pt x="1187" y="368"/>
                    </a:lnTo>
                    <a:lnTo>
                      <a:pt x="1179" y="372"/>
                    </a:lnTo>
                    <a:lnTo>
                      <a:pt x="1170" y="374"/>
                    </a:lnTo>
                    <a:lnTo>
                      <a:pt x="1161" y="376"/>
                    </a:lnTo>
                    <a:lnTo>
                      <a:pt x="1152" y="378"/>
                    </a:lnTo>
                    <a:lnTo>
                      <a:pt x="1139" y="379"/>
                    </a:lnTo>
                    <a:lnTo>
                      <a:pt x="93" y="379"/>
                    </a:lnTo>
                    <a:lnTo>
                      <a:pt x="88" y="379"/>
                    </a:lnTo>
                    <a:lnTo>
                      <a:pt x="80" y="378"/>
                    </a:lnTo>
                    <a:lnTo>
                      <a:pt x="71" y="376"/>
                    </a:lnTo>
                    <a:lnTo>
                      <a:pt x="62" y="374"/>
                    </a:lnTo>
                    <a:lnTo>
                      <a:pt x="53" y="372"/>
                    </a:lnTo>
                    <a:lnTo>
                      <a:pt x="45" y="368"/>
                    </a:lnTo>
                    <a:lnTo>
                      <a:pt x="37" y="362"/>
                    </a:lnTo>
                    <a:lnTo>
                      <a:pt x="31" y="358"/>
                    </a:lnTo>
                    <a:lnTo>
                      <a:pt x="24" y="353"/>
                    </a:lnTo>
                    <a:lnTo>
                      <a:pt x="18" y="346"/>
                    </a:lnTo>
                    <a:lnTo>
                      <a:pt x="13" y="341"/>
                    </a:lnTo>
                    <a:lnTo>
                      <a:pt x="8" y="333"/>
                    </a:lnTo>
                    <a:lnTo>
                      <a:pt x="7" y="325"/>
                    </a:lnTo>
                    <a:lnTo>
                      <a:pt x="2" y="319"/>
                    </a:lnTo>
                    <a:lnTo>
                      <a:pt x="2" y="311"/>
                    </a:lnTo>
                    <a:lnTo>
                      <a:pt x="0" y="298"/>
                    </a:lnTo>
                    <a:lnTo>
                      <a:pt x="0" y="83"/>
                    </a:lnTo>
                    <a:lnTo>
                      <a:pt x="0" y="80"/>
                    </a:lnTo>
                    <a:lnTo>
                      <a:pt x="2" y="71"/>
                    </a:lnTo>
                    <a:lnTo>
                      <a:pt x="2" y="61"/>
                    </a:lnTo>
                    <a:lnTo>
                      <a:pt x="7" y="54"/>
                    </a:lnTo>
                    <a:lnTo>
                      <a:pt x="8" y="47"/>
                    </a:lnTo>
                    <a:lnTo>
                      <a:pt x="13" y="40"/>
                    </a:lnTo>
                    <a:lnTo>
                      <a:pt x="18" y="34"/>
                    </a:lnTo>
                    <a:lnTo>
                      <a:pt x="24" y="28"/>
                    </a:lnTo>
                    <a:lnTo>
                      <a:pt x="31" y="23"/>
                    </a:lnTo>
                    <a:lnTo>
                      <a:pt x="37" y="16"/>
                    </a:lnTo>
                    <a:lnTo>
                      <a:pt x="45" y="12"/>
                    </a:lnTo>
                    <a:lnTo>
                      <a:pt x="53" y="9"/>
                    </a:lnTo>
                    <a:lnTo>
                      <a:pt x="62" y="6"/>
                    </a:lnTo>
                    <a:lnTo>
                      <a:pt x="71" y="2"/>
                    </a:lnTo>
                    <a:lnTo>
                      <a:pt x="80" y="2"/>
                    </a:lnTo>
                    <a:lnTo>
                      <a:pt x="9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58389" name="Freeform 39"/>
              <p:cNvSpPr>
                <a:spLocks/>
              </p:cNvSpPr>
              <p:nvPr/>
            </p:nvSpPr>
            <p:spPr bwMode="auto">
              <a:xfrm>
                <a:off x="4414" y="1965"/>
                <a:ext cx="447" cy="145"/>
              </a:xfrm>
              <a:custGeom>
                <a:avLst/>
                <a:gdLst>
                  <a:gd name="T0" fmla="*/ 224 w 1108"/>
                  <a:gd name="T1" fmla="*/ 0 h 301"/>
                  <a:gd name="T2" fmla="*/ 257 w 1108"/>
                  <a:gd name="T3" fmla="*/ 0 h 301"/>
                  <a:gd name="T4" fmla="*/ 300 w 1108"/>
                  <a:gd name="T5" fmla="*/ 3 h 301"/>
                  <a:gd name="T6" fmla="*/ 339 w 1108"/>
                  <a:gd name="T7" fmla="*/ 10 h 301"/>
                  <a:gd name="T8" fmla="*/ 374 w 1108"/>
                  <a:gd name="T9" fmla="*/ 19 h 301"/>
                  <a:gd name="T10" fmla="*/ 402 w 1108"/>
                  <a:gd name="T11" fmla="*/ 28 h 301"/>
                  <a:gd name="T12" fmla="*/ 425 w 1108"/>
                  <a:gd name="T13" fmla="*/ 41 h 301"/>
                  <a:gd name="T14" fmla="*/ 440 w 1108"/>
                  <a:gd name="T15" fmla="*/ 54 h 301"/>
                  <a:gd name="T16" fmla="*/ 447 w 1108"/>
                  <a:gd name="T17" fmla="*/ 72 h 301"/>
                  <a:gd name="T18" fmla="*/ 447 w 1108"/>
                  <a:gd name="T19" fmla="*/ 76 h 301"/>
                  <a:gd name="T20" fmla="*/ 440 w 1108"/>
                  <a:gd name="T21" fmla="*/ 91 h 301"/>
                  <a:gd name="T22" fmla="*/ 425 w 1108"/>
                  <a:gd name="T23" fmla="*/ 104 h 301"/>
                  <a:gd name="T24" fmla="*/ 402 w 1108"/>
                  <a:gd name="T25" fmla="*/ 115 h 301"/>
                  <a:gd name="T26" fmla="*/ 374 w 1108"/>
                  <a:gd name="T27" fmla="*/ 126 h 301"/>
                  <a:gd name="T28" fmla="*/ 339 w 1108"/>
                  <a:gd name="T29" fmla="*/ 134 h 301"/>
                  <a:gd name="T30" fmla="*/ 300 w 1108"/>
                  <a:gd name="T31" fmla="*/ 141 h 301"/>
                  <a:gd name="T32" fmla="*/ 257 w 1108"/>
                  <a:gd name="T33" fmla="*/ 144 h 301"/>
                  <a:gd name="T34" fmla="*/ 224 w 1108"/>
                  <a:gd name="T35" fmla="*/ 145 h 301"/>
                  <a:gd name="T36" fmla="*/ 189 w 1108"/>
                  <a:gd name="T37" fmla="*/ 144 h 301"/>
                  <a:gd name="T38" fmla="*/ 146 w 1108"/>
                  <a:gd name="T39" fmla="*/ 141 h 301"/>
                  <a:gd name="T40" fmla="*/ 108 w 1108"/>
                  <a:gd name="T41" fmla="*/ 134 h 301"/>
                  <a:gd name="T42" fmla="*/ 73 w 1108"/>
                  <a:gd name="T43" fmla="*/ 126 h 301"/>
                  <a:gd name="T44" fmla="*/ 45 w 1108"/>
                  <a:gd name="T45" fmla="*/ 115 h 301"/>
                  <a:gd name="T46" fmla="*/ 22 w 1108"/>
                  <a:gd name="T47" fmla="*/ 104 h 301"/>
                  <a:gd name="T48" fmla="*/ 7 w 1108"/>
                  <a:gd name="T49" fmla="*/ 91 h 301"/>
                  <a:gd name="T50" fmla="*/ 0 w 1108"/>
                  <a:gd name="T51" fmla="*/ 72 h 301"/>
                  <a:gd name="T52" fmla="*/ 0 w 1108"/>
                  <a:gd name="T53" fmla="*/ 68 h 301"/>
                  <a:gd name="T54" fmla="*/ 7 w 1108"/>
                  <a:gd name="T55" fmla="*/ 54 h 301"/>
                  <a:gd name="T56" fmla="*/ 22 w 1108"/>
                  <a:gd name="T57" fmla="*/ 41 h 301"/>
                  <a:gd name="T58" fmla="*/ 45 w 1108"/>
                  <a:gd name="T59" fmla="*/ 28 h 301"/>
                  <a:gd name="T60" fmla="*/ 73 w 1108"/>
                  <a:gd name="T61" fmla="*/ 19 h 301"/>
                  <a:gd name="T62" fmla="*/ 108 w 1108"/>
                  <a:gd name="T63" fmla="*/ 10 h 301"/>
                  <a:gd name="T64" fmla="*/ 146 w 1108"/>
                  <a:gd name="T65" fmla="*/ 3 h 301"/>
                  <a:gd name="T66" fmla="*/ 189 w 1108"/>
                  <a:gd name="T67" fmla="*/ 0 h 30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108" h="301">
                    <a:moveTo>
                      <a:pt x="554" y="0"/>
                    </a:moveTo>
                    <a:lnTo>
                      <a:pt x="554" y="0"/>
                    </a:lnTo>
                    <a:lnTo>
                      <a:pt x="583" y="0"/>
                    </a:lnTo>
                    <a:lnTo>
                      <a:pt x="638" y="0"/>
                    </a:lnTo>
                    <a:lnTo>
                      <a:pt x="691" y="4"/>
                    </a:lnTo>
                    <a:lnTo>
                      <a:pt x="744" y="7"/>
                    </a:lnTo>
                    <a:lnTo>
                      <a:pt x="793" y="14"/>
                    </a:lnTo>
                    <a:lnTo>
                      <a:pt x="840" y="21"/>
                    </a:lnTo>
                    <a:lnTo>
                      <a:pt x="884" y="29"/>
                    </a:lnTo>
                    <a:lnTo>
                      <a:pt x="926" y="40"/>
                    </a:lnTo>
                    <a:lnTo>
                      <a:pt x="964" y="49"/>
                    </a:lnTo>
                    <a:lnTo>
                      <a:pt x="997" y="59"/>
                    </a:lnTo>
                    <a:lnTo>
                      <a:pt x="1028" y="73"/>
                    </a:lnTo>
                    <a:lnTo>
                      <a:pt x="1053" y="85"/>
                    </a:lnTo>
                    <a:lnTo>
                      <a:pt x="1074" y="99"/>
                    </a:lnTo>
                    <a:lnTo>
                      <a:pt x="1090" y="112"/>
                    </a:lnTo>
                    <a:lnTo>
                      <a:pt x="1101" y="128"/>
                    </a:lnTo>
                    <a:lnTo>
                      <a:pt x="1108" y="149"/>
                    </a:lnTo>
                    <a:lnTo>
                      <a:pt x="1108" y="157"/>
                    </a:lnTo>
                    <a:lnTo>
                      <a:pt x="1101" y="173"/>
                    </a:lnTo>
                    <a:lnTo>
                      <a:pt x="1090" y="189"/>
                    </a:lnTo>
                    <a:lnTo>
                      <a:pt x="1074" y="202"/>
                    </a:lnTo>
                    <a:lnTo>
                      <a:pt x="1053" y="216"/>
                    </a:lnTo>
                    <a:lnTo>
                      <a:pt x="1028" y="228"/>
                    </a:lnTo>
                    <a:lnTo>
                      <a:pt x="997" y="239"/>
                    </a:lnTo>
                    <a:lnTo>
                      <a:pt x="964" y="251"/>
                    </a:lnTo>
                    <a:lnTo>
                      <a:pt x="926" y="261"/>
                    </a:lnTo>
                    <a:lnTo>
                      <a:pt x="884" y="271"/>
                    </a:lnTo>
                    <a:lnTo>
                      <a:pt x="840" y="279"/>
                    </a:lnTo>
                    <a:lnTo>
                      <a:pt x="793" y="287"/>
                    </a:lnTo>
                    <a:lnTo>
                      <a:pt x="744" y="293"/>
                    </a:lnTo>
                    <a:lnTo>
                      <a:pt x="691" y="296"/>
                    </a:lnTo>
                    <a:lnTo>
                      <a:pt x="638" y="299"/>
                    </a:lnTo>
                    <a:lnTo>
                      <a:pt x="554" y="301"/>
                    </a:lnTo>
                    <a:lnTo>
                      <a:pt x="525" y="301"/>
                    </a:lnTo>
                    <a:lnTo>
                      <a:pt x="469" y="299"/>
                    </a:lnTo>
                    <a:lnTo>
                      <a:pt x="417" y="296"/>
                    </a:lnTo>
                    <a:lnTo>
                      <a:pt x="363" y="293"/>
                    </a:lnTo>
                    <a:lnTo>
                      <a:pt x="315" y="287"/>
                    </a:lnTo>
                    <a:lnTo>
                      <a:pt x="268" y="279"/>
                    </a:lnTo>
                    <a:lnTo>
                      <a:pt x="224" y="271"/>
                    </a:lnTo>
                    <a:lnTo>
                      <a:pt x="182" y="261"/>
                    </a:lnTo>
                    <a:lnTo>
                      <a:pt x="144" y="251"/>
                    </a:lnTo>
                    <a:lnTo>
                      <a:pt x="111" y="239"/>
                    </a:lnTo>
                    <a:lnTo>
                      <a:pt x="80" y="228"/>
                    </a:lnTo>
                    <a:lnTo>
                      <a:pt x="55" y="216"/>
                    </a:lnTo>
                    <a:lnTo>
                      <a:pt x="32" y="202"/>
                    </a:lnTo>
                    <a:lnTo>
                      <a:pt x="18" y="189"/>
                    </a:lnTo>
                    <a:lnTo>
                      <a:pt x="7" y="173"/>
                    </a:lnTo>
                    <a:lnTo>
                      <a:pt x="0" y="149"/>
                    </a:lnTo>
                    <a:lnTo>
                      <a:pt x="0" y="142"/>
                    </a:lnTo>
                    <a:lnTo>
                      <a:pt x="7" y="128"/>
                    </a:lnTo>
                    <a:lnTo>
                      <a:pt x="18" y="112"/>
                    </a:lnTo>
                    <a:lnTo>
                      <a:pt x="32" y="99"/>
                    </a:lnTo>
                    <a:lnTo>
                      <a:pt x="55" y="85"/>
                    </a:lnTo>
                    <a:lnTo>
                      <a:pt x="80" y="73"/>
                    </a:lnTo>
                    <a:lnTo>
                      <a:pt x="111" y="59"/>
                    </a:lnTo>
                    <a:lnTo>
                      <a:pt x="144" y="49"/>
                    </a:lnTo>
                    <a:lnTo>
                      <a:pt x="182" y="40"/>
                    </a:lnTo>
                    <a:lnTo>
                      <a:pt x="224" y="29"/>
                    </a:lnTo>
                    <a:lnTo>
                      <a:pt x="268" y="21"/>
                    </a:lnTo>
                    <a:lnTo>
                      <a:pt x="315" y="14"/>
                    </a:lnTo>
                    <a:lnTo>
                      <a:pt x="363" y="7"/>
                    </a:lnTo>
                    <a:lnTo>
                      <a:pt x="417" y="4"/>
                    </a:lnTo>
                    <a:lnTo>
                      <a:pt x="469" y="0"/>
                    </a:lnTo>
                    <a:lnTo>
                      <a:pt x="55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58390" name="Freeform 40"/>
              <p:cNvSpPr>
                <a:spLocks/>
              </p:cNvSpPr>
              <p:nvPr/>
            </p:nvSpPr>
            <p:spPr bwMode="auto">
              <a:xfrm>
                <a:off x="4420" y="1969"/>
                <a:ext cx="436" cy="137"/>
              </a:xfrm>
              <a:custGeom>
                <a:avLst/>
                <a:gdLst>
                  <a:gd name="T0" fmla="*/ 218 w 1082"/>
                  <a:gd name="T1" fmla="*/ 0 h 286"/>
                  <a:gd name="T2" fmla="*/ 251 w 1082"/>
                  <a:gd name="T3" fmla="*/ 1 h 286"/>
                  <a:gd name="T4" fmla="*/ 293 w 1082"/>
                  <a:gd name="T5" fmla="*/ 4 h 286"/>
                  <a:gd name="T6" fmla="*/ 330 w 1082"/>
                  <a:gd name="T7" fmla="*/ 11 h 286"/>
                  <a:gd name="T8" fmla="*/ 365 w 1082"/>
                  <a:gd name="T9" fmla="*/ 18 h 286"/>
                  <a:gd name="T10" fmla="*/ 392 w 1082"/>
                  <a:gd name="T11" fmla="*/ 27 h 286"/>
                  <a:gd name="T12" fmla="*/ 413 w 1082"/>
                  <a:gd name="T13" fmla="*/ 39 h 286"/>
                  <a:gd name="T14" fmla="*/ 429 w 1082"/>
                  <a:gd name="T15" fmla="*/ 51 h 286"/>
                  <a:gd name="T16" fmla="*/ 436 w 1082"/>
                  <a:gd name="T17" fmla="*/ 68 h 286"/>
                  <a:gd name="T18" fmla="*/ 435 w 1082"/>
                  <a:gd name="T19" fmla="*/ 72 h 286"/>
                  <a:gd name="T20" fmla="*/ 429 w 1082"/>
                  <a:gd name="T21" fmla="*/ 86 h 286"/>
                  <a:gd name="T22" fmla="*/ 413 w 1082"/>
                  <a:gd name="T23" fmla="*/ 99 h 286"/>
                  <a:gd name="T24" fmla="*/ 392 w 1082"/>
                  <a:gd name="T25" fmla="*/ 110 h 286"/>
                  <a:gd name="T26" fmla="*/ 365 w 1082"/>
                  <a:gd name="T27" fmla="*/ 119 h 286"/>
                  <a:gd name="T28" fmla="*/ 330 w 1082"/>
                  <a:gd name="T29" fmla="*/ 126 h 286"/>
                  <a:gd name="T30" fmla="*/ 293 w 1082"/>
                  <a:gd name="T31" fmla="*/ 132 h 286"/>
                  <a:gd name="T32" fmla="*/ 251 w 1082"/>
                  <a:gd name="T33" fmla="*/ 136 h 286"/>
                  <a:gd name="T34" fmla="*/ 218 w 1082"/>
                  <a:gd name="T35" fmla="*/ 137 h 286"/>
                  <a:gd name="T36" fmla="*/ 185 w 1082"/>
                  <a:gd name="T37" fmla="*/ 136 h 286"/>
                  <a:gd name="T38" fmla="*/ 143 w 1082"/>
                  <a:gd name="T39" fmla="*/ 132 h 286"/>
                  <a:gd name="T40" fmla="*/ 106 w 1082"/>
                  <a:gd name="T41" fmla="*/ 126 h 286"/>
                  <a:gd name="T42" fmla="*/ 71 w 1082"/>
                  <a:gd name="T43" fmla="*/ 119 h 286"/>
                  <a:gd name="T44" fmla="*/ 44 w 1082"/>
                  <a:gd name="T45" fmla="*/ 110 h 286"/>
                  <a:gd name="T46" fmla="*/ 21 w 1082"/>
                  <a:gd name="T47" fmla="*/ 99 h 286"/>
                  <a:gd name="T48" fmla="*/ 7 w 1082"/>
                  <a:gd name="T49" fmla="*/ 86 h 286"/>
                  <a:gd name="T50" fmla="*/ 0 w 1082"/>
                  <a:gd name="T51" fmla="*/ 68 h 286"/>
                  <a:gd name="T52" fmla="*/ 1 w 1082"/>
                  <a:gd name="T53" fmla="*/ 66 h 286"/>
                  <a:gd name="T54" fmla="*/ 7 w 1082"/>
                  <a:gd name="T55" fmla="*/ 51 h 286"/>
                  <a:gd name="T56" fmla="*/ 21 w 1082"/>
                  <a:gd name="T57" fmla="*/ 39 h 286"/>
                  <a:gd name="T58" fmla="*/ 44 w 1082"/>
                  <a:gd name="T59" fmla="*/ 27 h 286"/>
                  <a:gd name="T60" fmla="*/ 71 w 1082"/>
                  <a:gd name="T61" fmla="*/ 18 h 286"/>
                  <a:gd name="T62" fmla="*/ 106 w 1082"/>
                  <a:gd name="T63" fmla="*/ 11 h 286"/>
                  <a:gd name="T64" fmla="*/ 143 w 1082"/>
                  <a:gd name="T65" fmla="*/ 4 h 286"/>
                  <a:gd name="T66" fmla="*/ 185 w 1082"/>
                  <a:gd name="T67" fmla="*/ 1 h 28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82" h="286">
                    <a:moveTo>
                      <a:pt x="541" y="0"/>
                    </a:moveTo>
                    <a:lnTo>
                      <a:pt x="541" y="0"/>
                    </a:lnTo>
                    <a:lnTo>
                      <a:pt x="568" y="0"/>
                    </a:lnTo>
                    <a:lnTo>
                      <a:pt x="623" y="2"/>
                    </a:lnTo>
                    <a:lnTo>
                      <a:pt x="676" y="5"/>
                    </a:lnTo>
                    <a:lnTo>
                      <a:pt x="727" y="9"/>
                    </a:lnTo>
                    <a:lnTo>
                      <a:pt x="774" y="14"/>
                    </a:lnTo>
                    <a:lnTo>
                      <a:pt x="820" y="22"/>
                    </a:lnTo>
                    <a:lnTo>
                      <a:pt x="865" y="30"/>
                    </a:lnTo>
                    <a:lnTo>
                      <a:pt x="905" y="38"/>
                    </a:lnTo>
                    <a:lnTo>
                      <a:pt x="940" y="48"/>
                    </a:lnTo>
                    <a:lnTo>
                      <a:pt x="973" y="57"/>
                    </a:lnTo>
                    <a:lnTo>
                      <a:pt x="1002" y="69"/>
                    </a:lnTo>
                    <a:lnTo>
                      <a:pt x="1026" y="81"/>
                    </a:lnTo>
                    <a:lnTo>
                      <a:pt x="1048" y="95"/>
                    </a:lnTo>
                    <a:lnTo>
                      <a:pt x="1064" y="107"/>
                    </a:lnTo>
                    <a:lnTo>
                      <a:pt x="1075" y="121"/>
                    </a:lnTo>
                    <a:lnTo>
                      <a:pt x="1082" y="142"/>
                    </a:lnTo>
                    <a:lnTo>
                      <a:pt x="1080" y="150"/>
                    </a:lnTo>
                    <a:lnTo>
                      <a:pt x="1075" y="164"/>
                    </a:lnTo>
                    <a:lnTo>
                      <a:pt x="1064" y="180"/>
                    </a:lnTo>
                    <a:lnTo>
                      <a:pt x="1048" y="192"/>
                    </a:lnTo>
                    <a:lnTo>
                      <a:pt x="1026" y="206"/>
                    </a:lnTo>
                    <a:lnTo>
                      <a:pt x="1002" y="216"/>
                    </a:lnTo>
                    <a:lnTo>
                      <a:pt x="973" y="229"/>
                    </a:lnTo>
                    <a:lnTo>
                      <a:pt x="940" y="239"/>
                    </a:lnTo>
                    <a:lnTo>
                      <a:pt x="905" y="249"/>
                    </a:lnTo>
                    <a:lnTo>
                      <a:pt x="865" y="256"/>
                    </a:lnTo>
                    <a:lnTo>
                      <a:pt x="820" y="264"/>
                    </a:lnTo>
                    <a:lnTo>
                      <a:pt x="774" y="272"/>
                    </a:lnTo>
                    <a:lnTo>
                      <a:pt x="727" y="275"/>
                    </a:lnTo>
                    <a:lnTo>
                      <a:pt x="676" y="282"/>
                    </a:lnTo>
                    <a:lnTo>
                      <a:pt x="623" y="284"/>
                    </a:lnTo>
                    <a:lnTo>
                      <a:pt x="541" y="286"/>
                    </a:lnTo>
                    <a:lnTo>
                      <a:pt x="514" y="286"/>
                    </a:lnTo>
                    <a:lnTo>
                      <a:pt x="458" y="284"/>
                    </a:lnTo>
                    <a:lnTo>
                      <a:pt x="405" y="282"/>
                    </a:lnTo>
                    <a:lnTo>
                      <a:pt x="354" y="275"/>
                    </a:lnTo>
                    <a:lnTo>
                      <a:pt x="306" y="272"/>
                    </a:lnTo>
                    <a:lnTo>
                      <a:pt x="262" y="264"/>
                    </a:lnTo>
                    <a:lnTo>
                      <a:pt x="217" y="256"/>
                    </a:lnTo>
                    <a:lnTo>
                      <a:pt x="177" y="249"/>
                    </a:lnTo>
                    <a:lnTo>
                      <a:pt x="142" y="239"/>
                    </a:lnTo>
                    <a:lnTo>
                      <a:pt x="109" y="229"/>
                    </a:lnTo>
                    <a:lnTo>
                      <a:pt x="80" y="216"/>
                    </a:lnTo>
                    <a:lnTo>
                      <a:pt x="53" y="206"/>
                    </a:lnTo>
                    <a:lnTo>
                      <a:pt x="34" y="192"/>
                    </a:lnTo>
                    <a:lnTo>
                      <a:pt x="18" y="180"/>
                    </a:lnTo>
                    <a:lnTo>
                      <a:pt x="7" y="164"/>
                    </a:lnTo>
                    <a:lnTo>
                      <a:pt x="0" y="142"/>
                    </a:lnTo>
                    <a:lnTo>
                      <a:pt x="2" y="137"/>
                    </a:lnTo>
                    <a:lnTo>
                      <a:pt x="7" y="121"/>
                    </a:lnTo>
                    <a:lnTo>
                      <a:pt x="18" y="107"/>
                    </a:lnTo>
                    <a:lnTo>
                      <a:pt x="34" y="95"/>
                    </a:lnTo>
                    <a:lnTo>
                      <a:pt x="53" y="81"/>
                    </a:lnTo>
                    <a:lnTo>
                      <a:pt x="80" y="69"/>
                    </a:lnTo>
                    <a:lnTo>
                      <a:pt x="109" y="57"/>
                    </a:lnTo>
                    <a:lnTo>
                      <a:pt x="142" y="48"/>
                    </a:lnTo>
                    <a:lnTo>
                      <a:pt x="177" y="38"/>
                    </a:lnTo>
                    <a:lnTo>
                      <a:pt x="217" y="30"/>
                    </a:lnTo>
                    <a:lnTo>
                      <a:pt x="262" y="22"/>
                    </a:lnTo>
                    <a:lnTo>
                      <a:pt x="306" y="14"/>
                    </a:lnTo>
                    <a:lnTo>
                      <a:pt x="354" y="9"/>
                    </a:lnTo>
                    <a:lnTo>
                      <a:pt x="405" y="5"/>
                    </a:lnTo>
                    <a:lnTo>
                      <a:pt x="458" y="2"/>
                    </a:lnTo>
                    <a:lnTo>
                      <a:pt x="541"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58391" name="Freeform 41"/>
              <p:cNvSpPr>
                <a:spLocks/>
              </p:cNvSpPr>
              <p:nvPr/>
            </p:nvSpPr>
            <p:spPr bwMode="auto">
              <a:xfrm>
                <a:off x="4745" y="2005"/>
                <a:ext cx="50" cy="64"/>
              </a:xfrm>
              <a:custGeom>
                <a:avLst/>
                <a:gdLst>
                  <a:gd name="T0" fmla="*/ 27 w 122"/>
                  <a:gd name="T1" fmla="*/ 0 h 135"/>
                  <a:gd name="T2" fmla="*/ 30 w 122"/>
                  <a:gd name="T3" fmla="*/ 1 h 135"/>
                  <a:gd name="T4" fmla="*/ 39 w 122"/>
                  <a:gd name="T5" fmla="*/ 2 h 135"/>
                  <a:gd name="T6" fmla="*/ 45 w 122"/>
                  <a:gd name="T7" fmla="*/ 6 h 135"/>
                  <a:gd name="T8" fmla="*/ 47 w 122"/>
                  <a:gd name="T9" fmla="*/ 12 h 135"/>
                  <a:gd name="T10" fmla="*/ 48 w 122"/>
                  <a:gd name="T11" fmla="*/ 18 h 135"/>
                  <a:gd name="T12" fmla="*/ 47 w 122"/>
                  <a:gd name="T13" fmla="*/ 24 h 135"/>
                  <a:gd name="T14" fmla="*/ 45 w 122"/>
                  <a:gd name="T15" fmla="*/ 29 h 135"/>
                  <a:gd name="T16" fmla="*/ 43 w 122"/>
                  <a:gd name="T17" fmla="*/ 33 h 135"/>
                  <a:gd name="T18" fmla="*/ 40 w 122"/>
                  <a:gd name="T19" fmla="*/ 35 h 135"/>
                  <a:gd name="T20" fmla="*/ 42 w 122"/>
                  <a:gd name="T21" fmla="*/ 36 h 135"/>
                  <a:gd name="T22" fmla="*/ 45 w 122"/>
                  <a:gd name="T23" fmla="*/ 38 h 135"/>
                  <a:gd name="T24" fmla="*/ 46 w 122"/>
                  <a:gd name="T25" fmla="*/ 39 h 135"/>
                  <a:gd name="T26" fmla="*/ 47 w 122"/>
                  <a:gd name="T27" fmla="*/ 42 h 135"/>
                  <a:gd name="T28" fmla="*/ 47 w 122"/>
                  <a:gd name="T29" fmla="*/ 45 h 135"/>
                  <a:gd name="T30" fmla="*/ 48 w 122"/>
                  <a:gd name="T31" fmla="*/ 47 h 135"/>
                  <a:gd name="T32" fmla="*/ 48 w 122"/>
                  <a:gd name="T33" fmla="*/ 50 h 135"/>
                  <a:gd name="T34" fmla="*/ 48 w 122"/>
                  <a:gd name="T35" fmla="*/ 55 h 135"/>
                  <a:gd name="T36" fmla="*/ 48 w 122"/>
                  <a:gd name="T37" fmla="*/ 56 h 135"/>
                  <a:gd name="T38" fmla="*/ 48 w 122"/>
                  <a:gd name="T39" fmla="*/ 56 h 135"/>
                  <a:gd name="T40" fmla="*/ 48 w 122"/>
                  <a:gd name="T41" fmla="*/ 58 h 135"/>
                  <a:gd name="T42" fmla="*/ 48 w 122"/>
                  <a:gd name="T43" fmla="*/ 59 h 135"/>
                  <a:gd name="T44" fmla="*/ 48 w 122"/>
                  <a:gd name="T45" fmla="*/ 60 h 135"/>
                  <a:gd name="T46" fmla="*/ 49 w 122"/>
                  <a:gd name="T47" fmla="*/ 60 h 135"/>
                  <a:gd name="T48" fmla="*/ 49 w 122"/>
                  <a:gd name="T49" fmla="*/ 62 h 135"/>
                  <a:gd name="T50" fmla="*/ 50 w 122"/>
                  <a:gd name="T51" fmla="*/ 62 h 135"/>
                  <a:gd name="T52" fmla="*/ 50 w 122"/>
                  <a:gd name="T53" fmla="*/ 64 h 135"/>
                  <a:gd name="T54" fmla="*/ 33 w 122"/>
                  <a:gd name="T55" fmla="*/ 64 h 135"/>
                  <a:gd name="T56" fmla="*/ 32 w 122"/>
                  <a:gd name="T57" fmla="*/ 60 h 135"/>
                  <a:gd name="T58" fmla="*/ 32 w 122"/>
                  <a:gd name="T59" fmla="*/ 56 h 135"/>
                  <a:gd name="T60" fmla="*/ 32 w 122"/>
                  <a:gd name="T61" fmla="*/ 54 h 135"/>
                  <a:gd name="T62" fmla="*/ 31 w 122"/>
                  <a:gd name="T63" fmla="*/ 51 h 135"/>
                  <a:gd name="T64" fmla="*/ 31 w 122"/>
                  <a:gd name="T65" fmla="*/ 48 h 135"/>
                  <a:gd name="T66" fmla="*/ 31 w 122"/>
                  <a:gd name="T67" fmla="*/ 46 h 135"/>
                  <a:gd name="T68" fmla="*/ 30 w 122"/>
                  <a:gd name="T69" fmla="*/ 45 h 135"/>
                  <a:gd name="T70" fmla="*/ 28 w 122"/>
                  <a:gd name="T71" fmla="*/ 44 h 135"/>
                  <a:gd name="T72" fmla="*/ 28 w 122"/>
                  <a:gd name="T73" fmla="*/ 43 h 135"/>
                  <a:gd name="T74" fmla="*/ 27 w 122"/>
                  <a:gd name="T75" fmla="*/ 43 h 135"/>
                  <a:gd name="T76" fmla="*/ 25 w 122"/>
                  <a:gd name="T77" fmla="*/ 43 h 135"/>
                  <a:gd name="T78" fmla="*/ 25 w 122"/>
                  <a:gd name="T79" fmla="*/ 43 h 135"/>
                  <a:gd name="T80" fmla="*/ 23 w 122"/>
                  <a:gd name="T81" fmla="*/ 43 h 135"/>
                  <a:gd name="T82" fmla="*/ 22 w 122"/>
                  <a:gd name="T83" fmla="*/ 43 h 135"/>
                  <a:gd name="T84" fmla="*/ 20 w 122"/>
                  <a:gd name="T85" fmla="*/ 43 h 135"/>
                  <a:gd name="T86" fmla="*/ 19 w 122"/>
                  <a:gd name="T87" fmla="*/ 43 h 135"/>
                  <a:gd name="T88" fmla="*/ 18 w 122"/>
                  <a:gd name="T89" fmla="*/ 64 h 135"/>
                  <a:gd name="T90" fmla="*/ 0 w 122"/>
                  <a:gd name="T91" fmla="*/ 0 h 13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22" h="135">
                    <a:moveTo>
                      <a:pt x="0" y="0"/>
                    </a:moveTo>
                    <a:lnTo>
                      <a:pt x="66" y="0"/>
                    </a:lnTo>
                    <a:lnTo>
                      <a:pt x="72" y="2"/>
                    </a:lnTo>
                    <a:lnTo>
                      <a:pt x="85" y="2"/>
                    </a:lnTo>
                    <a:lnTo>
                      <a:pt x="95" y="5"/>
                    </a:lnTo>
                    <a:lnTo>
                      <a:pt x="102" y="9"/>
                    </a:lnTo>
                    <a:lnTo>
                      <a:pt x="109" y="13"/>
                    </a:lnTo>
                    <a:lnTo>
                      <a:pt x="112" y="19"/>
                    </a:lnTo>
                    <a:lnTo>
                      <a:pt x="115" y="25"/>
                    </a:lnTo>
                    <a:lnTo>
                      <a:pt x="117" y="33"/>
                    </a:lnTo>
                    <a:lnTo>
                      <a:pt x="117" y="39"/>
                    </a:lnTo>
                    <a:lnTo>
                      <a:pt x="117" y="45"/>
                    </a:lnTo>
                    <a:lnTo>
                      <a:pt x="115" y="50"/>
                    </a:lnTo>
                    <a:lnTo>
                      <a:pt x="112" y="56"/>
                    </a:lnTo>
                    <a:lnTo>
                      <a:pt x="111" y="62"/>
                    </a:lnTo>
                    <a:lnTo>
                      <a:pt x="109" y="66"/>
                    </a:lnTo>
                    <a:lnTo>
                      <a:pt x="104" y="70"/>
                    </a:lnTo>
                    <a:lnTo>
                      <a:pt x="98" y="73"/>
                    </a:lnTo>
                    <a:lnTo>
                      <a:pt x="99" y="74"/>
                    </a:lnTo>
                    <a:lnTo>
                      <a:pt x="102" y="76"/>
                    </a:lnTo>
                    <a:lnTo>
                      <a:pt x="106" y="78"/>
                    </a:lnTo>
                    <a:lnTo>
                      <a:pt x="109" y="80"/>
                    </a:lnTo>
                    <a:lnTo>
                      <a:pt x="111" y="82"/>
                    </a:lnTo>
                    <a:lnTo>
                      <a:pt x="112" y="83"/>
                    </a:lnTo>
                    <a:lnTo>
                      <a:pt x="112" y="85"/>
                    </a:lnTo>
                    <a:lnTo>
                      <a:pt x="115" y="88"/>
                    </a:lnTo>
                    <a:lnTo>
                      <a:pt x="115" y="90"/>
                    </a:lnTo>
                    <a:lnTo>
                      <a:pt x="115" y="94"/>
                    </a:lnTo>
                    <a:lnTo>
                      <a:pt x="117" y="96"/>
                    </a:lnTo>
                    <a:lnTo>
                      <a:pt x="117" y="99"/>
                    </a:lnTo>
                    <a:lnTo>
                      <a:pt x="117" y="104"/>
                    </a:lnTo>
                    <a:lnTo>
                      <a:pt x="117" y="106"/>
                    </a:lnTo>
                    <a:lnTo>
                      <a:pt x="117" y="109"/>
                    </a:lnTo>
                    <a:lnTo>
                      <a:pt x="117" y="116"/>
                    </a:lnTo>
                    <a:lnTo>
                      <a:pt x="117" y="118"/>
                    </a:lnTo>
                    <a:lnTo>
                      <a:pt x="117" y="119"/>
                    </a:lnTo>
                    <a:lnTo>
                      <a:pt x="117" y="121"/>
                    </a:lnTo>
                    <a:lnTo>
                      <a:pt x="117" y="123"/>
                    </a:lnTo>
                    <a:lnTo>
                      <a:pt x="117" y="125"/>
                    </a:lnTo>
                    <a:lnTo>
                      <a:pt x="117" y="127"/>
                    </a:lnTo>
                    <a:lnTo>
                      <a:pt x="120" y="127"/>
                    </a:lnTo>
                    <a:lnTo>
                      <a:pt x="120" y="130"/>
                    </a:lnTo>
                    <a:lnTo>
                      <a:pt x="122" y="131"/>
                    </a:lnTo>
                    <a:lnTo>
                      <a:pt x="122" y="135"/>
                    </a:lnTo>
                    <a:lnTo>
                      <a:pt x="80" y="135"/>
                    </a:lnTo>
                    <a:lnTo>
                      <a:pt x="77" y="133"/>
                    </a:lnTo>
                    <a:lnTo>
                      <a:pt x="77" y="127"/>
                    </a:lnTo>
                    <a:lnTo>
                      <a:pt x="77" y="123"/>
                    </a:lnTo>
                    <a:lnTo>
                      <a:pt x="77" y="119"/>
                    </a:lnTo>
                    <a:lnTo>
                      <a:pt x="77" y="118"/>
                    </a:lnTo>
                    <a:lnTo>
                      <a:pt x="77" y="113"/>
                    </a:lnTo>
                    <a:lnTo>
                      <a:pt x="75" y="109"/>
                    </a:lnTo>
                    <a:lnTo>
                      <a:pt x="75" y="107"/>
                    </a:lnTo>
                    <a:lnTo>
                      <a:pt x="75" y="104"/>
                    </a:lnTo>
                    <a:lnTo>
                      <a:pt x="75" y="102"/>
                    </a:lnTo>
                    <a:lnTo>
                      <a:pt x="75" y="99"/>
                    </a:lnTo>
                    <a:lnTo>
                      <a:pt x="75" y="97"/>
                    </a:lnTo>
                    <a:lnTo>
                      <a:pt x="75" y="96"/>
                    </a:lnTo>
                    <a:lnTo>
                      <a:pt x="72" y="94"/>
                    </a:lnTo>
                    <a:lnTo>
                      <a:pt x="71" y="92"/>
                    </a:lnTo>
                    <a:lnTo>
                      <a:pt x="69" y="92"/>
                    </a:lnTo>
                    <a:lnTo>
                      <a:pt x="69" y="90"/>
                    </a:lnTo>
                    <a:lnTo>
                      <a:pt x="66" y="90"/>
                    </a:lnTo>
                    <a:lnTo>
                      <a:pt x="64" y="90"/>
                    </a:lnTo>
                    <a:lnTo>
                      <a:pt x="62" y="90"/>
                    </a:lnTo>
                    <a:lnTo>
                      <a:pt x="60" y="90"/>
                    </a:lnTo>
                    <a:lnTo>
                      <a:pt x="58" y="90"/>
                    </a:lnTo>
                    <a:lnTo>
                      <a:pt x="55" y="90"/>
                    </a:lnTo>
                    <a:lnTo>
                      <a:pt x="53" y="90"/>
                    </a:lnTo>
                    <a:lnTo>
                      <a:pt x="51" y="90"/>
                    </a:lnTo>
                    <a:lnTo>
                      <a:pt x="48" y="90"/>
                    </a:lnTo>
                    <a:lnTo>
                      <a:pt x="47" y="90"/>
                    </a:lnTo>
                    <a:lnTo>
                      <a:pt x="45" y="90"/>
                    </a:lnTo>
                    <a:lnTo>
                      <a:pt x="45" y="135"/>
                    </a:lnTo>
                    <a:lnTo>
                      <a:pt x="0" y="135"/>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58392" name="Freeform 42"/>
              <p:cNvSpPr>
                <a:spLocks/>
              </p:cNvSpPr>
              <p:nvPr/>
            </p:nvSpPr>
            <p:spPr bwMode="auto">
              <a:xfrm>
                <a:off x="4697" y="2006"/>
                <a:ext cx="43" cy="63"/>
              </a:xfrm>
              <a:custGeom>
                <a:avLst/>
                <a:gdLst>
                  <a:gd name="T0" fmla="*/ 0 w 105"/>
                  <a:gd name="T1" fmla="*/ 0 h 133"/>
                  <a:gd name="T2" fmla="*/ 42 w 105"/>
                  <a:gd name="T3" fmla="*/ 0 h 133"/>
                  <a:gd name="T4" fmla="*/ 42 w 105"/>
                  <a:gd name="T5" fmla="*/ 16 h 133"/>
                  <a:gd name="T6" fmla="*/ 17 w 105"/>
                  <a:gd name="T7" fmla="*/ 16 h 133"/>
                  <a:gd name="T8" fmla="*/ 17 w 105"/>
                  <a:gd name="T9" fmla="*/ 23 h 133"/>
                  <a:gd name="T10" fmla="*/ 38 w 105"/>
                  <a:gd name="T11" fmla="*/ 23 h 133"/>
                  <a:gd name="T12" fmla="*/ 38 w 105"/>
                  <a:gd name="T13" fmla="*/ 38 h 133"/>
                  <a:gd name="T14" fmla="*/ 17 w 105"/>
                  <a:gd name="T15" fmla="*/ 38 h 133"/>
                  <a:gd name="T16" fmla="*/ 17 w 105"/>
                  <a:gd name="T17" fmla="*/ 48 h 133"/>
                  <a:gd name="T18" fmla="*/ 43 w 105"/>
                  <a:gd name="T19" fmla="*/ 48 h 133"/>
                  <a:gd name="T20" fmla="*/ 43 w 105"/>
                  <a:gd name="T21" fmla="*/ 63 h 133"/>
                  <a:gd name="T22" fmla="*/ 0 w 105"/>
                  <a:gd name="T23" fmla="*/ 63 h 133"/>
                  <a:gd name="T24" fmla="*/ 0 w 105"/>
                  <a:gd name="T25" fmla="*/ 0 h 13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05" h="133">
                    <a:moveTo>
                      <a:pt x="0" y="0"/>
                    </a:moveTo>
                    <a:lnTo>
                      <a:pt x="103" y="0"/>
                    </a:lnTo>
                    <a:lnTo>
                      <a:pt x="103" y="33"/>
                    </a:lnTo>
                    <a:lnTo>
                      <a:pt x="41" y="33"/>
                    </a:lnTo>
                    <a:lnTo>
                      <a:pt x="41" y="48"/>
                    </a:lnTo>
                    <a:lnTo>
                      <a:pt x="92" y="48"/>
                    </a:lnTo>
                    <a:lnTo>
                      <a:pt x="92" y="81"/>
                    </a:lnTo>
                    <a:lnTo>
                      <a:pt x="41" y="81"/>
                    </a:lnTo>
                    <a:lnTo>
                      <a:pt x="41" y="102"/>
                    </a:lnTo>
                    <a:lnTo>
                      <a:pt x="105" y="102"/>
                    </a:lnTo>
                    <a:lnTo>
                      <a:pt x="105" y="133"/>
                    </a:lnTo>
                    <a:lnTo>
                      <a:pt x="0" y="13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58393" name="Freeform 43"/>
              <p:cNvSpPr>
                <a:spLocks/>
              </p:cNvSpPr>
              <p:nvPr/>
            </p:nvSpPr>
            <p:spPr bwMode="auto">
              <a:xfrm>
                <a:off x="4637" y="2004"/>
                <a:ext cx="52" cy="67"/>
              </a:xfrm>
              <a:custGeom>
                <a:avLst/>
                <a:gdLst>
                  <a:gd name="T0" fmla="*/ 29 w 128"/>
                  <a:gd name="T1" fmla="*/ 31 h 140"/>
                  <a:gd name="T2" fmla="*/ 52 w 128"/>
                  <a:gd name="T3" fmla="*/ 66 h 140"/>
                  <a:gd name="T4" fmla="*/ 40 w 128"/>
                  <a:gd name="T5" fmla="*/ 60 h 140"/>
                  <a:gd name="T6" fmla="*/ 39 w 128"/>
                  <a:gd name="T7" fmla="*/ 61 h 140"/>
                  <a:gd name="T8" fmla="*/ 39 w 128"/>
                  <a:gd name="T9" fmla="*/ 62 h 140"/>
                  <a:gd name="T10" fmla="*/ 38 w 128"/>
                  <a:gd name="T11" fmla="*/ 64 h 140"/>
                  <a:gd name="T12" fmla="*/ 37 w 128"/>
                  <a:gd name="T13" fmla="*/ 64 h 140"/>
                  <a:gd name="T14" fmla="*/ 35 w 128"/>
                  <a:gd name="T15" fmla="*/ 65 h 140"/>
                  <a:gd name="T16" fmla="*/ 33 w 128"/>
                  <a:gd name="T17" fmla="*/ 66 h 140"/>
                  <a:gd name="T18" fmla="*/ 30 w 128"/>
                  <a:gd name="T19" fmla="*/ 67 h 140"/>
                  <a:gd name="T20" fmla="*/ 28 w 128"/>
                  <a:gd name="T21" fmla="*/ 67 h 140"/>
                  <a:gd name="T22" fmla="*/ 25 w 128"/>
                  <a:gd name="T23" fmla="*/ 67 h 140"/>
                  <a:gd name="T24" fmla="*/ 17 w 128"/>
                  <a:gd name="T25" fmla="*/ 65 h 140"/>
                  <a:gd name="T26" fmla="*/ 8 w 128"/>
                  <a:gd name="T27" fmla="*/ 59 h 140"/>
                  <a:gd name="T28" fmla="*/ 3 w 128"/>
                  <a:gd name="T29" fmla="*/ 49 h 140"/>
                  <a:gd name="T30" fmla="*/ 0 w 128"/>
                  <a:gd name="T31" fmla="*/ 37 h 140"/>
                  <a:gd name="T32" fmla="*/ 1 w 128"/>
                  <a:gd name="T33" fmla="*/ 25 h 140"/>
                  <a:gd name="T34" fmla="*/ 5 w 128"/>
                  <a:gd name="T35" fmla="*/ 13 h 140"/>
                  <a:gd name="T36" fmla="*/ 13 w 128"/>
                  <a:gd name="T37" fmla="*/ 5 h 140"/>
                  <a:gd name="T38" fmla="*/ 27 w 128"/>
                  <a:gd name="T39" fmla="*/ 0 h 140"/>
                  <a:gd name="T40" fmla="*/ 28 w 128"/>
                  <a:gd name="T41" fmla="*/ 0 h 140"/>
                  <a:gd name="T42" fmla="*/ 34 w 128"/>
                  <a:gd name="T43" fmla="*/ 1 h 140"/>
                  <a:gd name="T44" fmla="*/ 39 w 128"/>
                  <a:gd name="T45" fmla="*/ 3 h 140"/>
                  <a:gd name="T46" fmla="*/ 43 w 128"/>
                  <a:gd name="T47" fmla="*/ 6 h 140"/>
                  <a:gd name="T48" fmla="*/ 47 w 128"/>
                  <a:gd name="T49" fmla="*/ 10 h 140"/>
                  <a:gd name="T50" fmla="*/ 49 w 128"/>
                  <a:gd name="T51" fmla="*/ 13 h 140"/>
                  <a:gd name="T52" fmla="*/ 50 w 128"/>
                  <a:gd name="T53" fmla="*/ 17 h 140"/>
                  <a:gd name="T54" fmla="*/ 51 w 128"/>
                  <a:gd name="T55" fmla="*/ 21 h 140"/>
                  <a:gd name="T56" fmla="*/ 35 w 128"/>
                  <a:gd name="T57" fmla="*/ 24 h 140"/>
                  <a:gd name="T58" fmla="*/ 35 w 128"/>
                  <a:gd name="T59" fmla="*/ 24 h 140"/>
                  <a:gd name="T60" fmla="*/ 34 w 128"/>
                  <a:gd name="T61" fmla="*/ 22 h 140"/>
                  <a:gd name="T62" fmla="*/ 33 w 128"/>
                  <a:gd name="T63" fmla="*/ 20 h 140"/>
                  <a:gd name="T64" fmla="*/ 33 w 128"/>
                  <a:gd name="T65" fmla="*/ 19 h 140"/>
                  <a:gd name="T66" fmla="*/ 31 w 128"/>
                  <a:gd name="T67" fmla="*/ 18 h 140"/>
                  <a:gd name="T68" fmla="*/ 30 w 128"/>
                  <a:gd name="T69" fmla="*/ 17 h 140"/>
                  <a:gd name="T70" fmla="*/ 29 w 128"/>
                  <a:gd name="T71" fmla="*/ 16 h 140"/>
                  <a:gd name="T72" fmla="*/ 28 w 128"/>
                  <a:gd name="T73" fmla="*/ 16 h 140"/>
                  <a:gd name="T74" fmla="*/ 27 w 128"/>
                  <a:gd name="T75" fmla="*/ 16 h 140"/>
                  <a:gd name="T76" fmla="*/ 24 w 128"/>
                  <a:gd name="T77" fmla="*/ 17 h 140"/>
                  <a:gd name="T78" fmla="*/ 20 w 128"/>
                  <a:gd name="T79" fmla="*/ 21 h 140"/>
                  <a:gd name="T80" fmla="*/ 18 w 128"/>
                  <a:gd name="T81" fmla="*/ 25 h 140"/>
                  <a:gd name="T82" fmla="*/ 17 w 128"/>
                  <a:gd name="T83" fmla="*/ 32 h 140"/>
                  <a:gd name="T84" fmla="*/ 17 w 128"/>
                  <a:gd name="T85" fmla="*/ 39 h 140"/>
                  <a:gd name="T86" fmla="*/ 19 w 128"/>
                  <a:gd name="T87" fmla="*/ 45 h 140"/>
                  <a:gd name="T88" fmla="*/ 22 w 128"/>
                  <a:gd name="T89" fmla="*/ 49 h 140"/>
                  <a:gd name="T90" fmla="*/ 27 w 128"/>
                  <a:gd name="T91" fmla="*/ 51 h 140"/>
                  <a:gd name="T92" fmla="*/ 27 w 128"/>
                  <a:gd name="T93" fmla="*/ 51 h 140"/>
                  <a:gd name="T94" fmla="*/ 29 w 128"/>
                  <a:gd name="T95" fmla="*/ 51 h 140"/>
                  <a:gd name="T96" fmla="*/ 30 w 128"/>
                  <a:gd name="T97" fmla="*/ 51 h 140"/>
                  <a:gd name="T98" fmla="*/ 31 w 128"/>
                  <a:gd name="T99" fmla="*/ 50 h 140"/>
                  <a:gd name="T100" fmla="*/ 33 w 128"/>
                  <a:gd name="T101" fmla="*/ 49 h 140"/>
                  <a:gd name="T102" fmla="*/ 34 w 128"/>
                  <a:gd name="T103" fmla="*/ 48 h 140"/>
                  <a:gd name="T104" fmla="*/ 35 w 128"/>
                  <a:gd name="T105" fmla="*/ 47 h 140"/>
                  <a:gd name="T106" fmla="*/ 36 w 128"/>
                  <a:gd name="T107" fmla="*/ 45 h 140"/>
                  <a:gd name="T108" fmla="*/ 29 w 128"/>
                  <a:gd name="T109" fmla="*/ 45 h 14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8" h="140">
                    <a:moveTo>
                      <a:pt x="71" y="93"/>
                    </a:moveTo>
                    <a:lnTo>
                      <a:pt x="71" y="64"/>
                    </a:lnTo>
                    <a:lnTo>
                      <a:pt x="128" y="64"/>
                    </a:lnTo>
                    <a:lnTo>
                      <a:pt x="128" y="138"/>
                    </a:lnTo>
                    <a:lnTo>
                      <a:pt x="101" y="138"/>
                    </a:lnTo>
                    <a:lnTo>
                      <a:pt x="99" y="126"/>
                    </a:lnTo>
                    <a:lnTo>
                      <a:pt x="97" y="128"/>
                    </a:lnTo>
                    <a:lnTo>
                      <a:pt x="95" y="130"/>
                    </a:lnTo>
                    <a:lnTo>
                      <a:pt x="93" y="133"/>
                    </a:lnTo>
                    <a:lnTo>
                      <a:pt x="91" y="134"/>
                    </a:lnTo>
                    <a:lnTo>
                      <a:pt x="88" y="134"/>
                    </a:lnTo>
                    <a:lnTo>
                      <a:pt x="86" y="136"/>
                    </a:lnTo>
                    <a:lnTo>
                      <a:pt x="84" y="136"/>
                    </a:lnTo>
                    <a:lnTo>
                      <a:pt x="82" y="138"/>
                    </a:lnTo>
                    <a:lnTo>
                      <a:pt x="80" y="138"/>
                    </a:lnTo>
                    <a:lnTo>
                      <a:pt x="75" y="140"/>
                    </a:lnTo>
                    <a:lnTo>
                      <a:pt x="72" y="140"/>
                    </a:lnTo>
                    <a:lnTo>
                      <a:pt x="69" y="140"/>
                    </a:lnTo>
                    <a:lnTo>
                      <a:pt x="61" y="140"/>
                    </a:lnTo>
                    <a:lnTo>
                      <a:pt x="55" y="140"/>
                    </a:lnTo>
                    <a:lnTo>
                      <a:pt x="42" y="136"/>
                    </a:lnTo>
                    <a:lnTo>
                      <a:pt x="29" y="133"/>
                    </a:lnTo>
                    <a:lnTo>
                      <a:pt x="20" y="124"/>
                    </a:lnTo>
                    <a:lnTo>
                      <a:pt x="13" y="114"/>
                    </a:lnTo>
                    <a:lnTo>
                      <a:pt x="7" y="102"/>
                    </a:lnTo>
                    <a:lnTo>
                      <a:pt x="2" y="91"/>
                    </a:lnTo>
                    <a:lnTo>
                      <a:pt x="0" y="77"/>
                    </a:lnTo>
                    <a:lnTo>
                      <a:pt x="0" y="65"/>
                    </a:lnTo>
                    <a:lnTo>
                      <a:pt x="2" y="52"/>
                    </a:lnTo>
                    <a:lnTo>
                      <a:pt x="7" y="40"/>
                    </a:lnTo>
                    <a:lnTo>
                      <a:pt x="13" y="28"/>
                    </a:lnTo>
                    <a:lnTo>
                      <a:pt x="20" y="19"/>
                    </a:lnTo>
                    <a:lnTo>
                      <a:pt x="31" y="10"/>
                    </a:lnTo>
                    <a:lnTo>
                      <a:pt x="42" y="5"/>
                    </a:lnTo>
                    <a:lnTo>
                      <a:pt x="66" y="0"/>
                    </a:lnTo>
                    <a:lnTo>
                      <a:pt x="69" y="0"/>
                    </a:lnTo>
                    <a:lnTo>
                      <a:pt x="77" y="0"/>
                    </a:lnTo>
                    <a:lnTo>
                      <a:pt x="84" y="3"/>
                    </a:lnTo>
                    <a:lnTo>
                      <a:pt x="91" y="5"/>
                    </a:lnTo>
                    <a:lnTo>
                      <a:pt x="95" y="6"/>
                    </a:lnTo>
                    <a:lnTo>
                      <a:pt x="101" y="10"/>
                    </a:lnTo>
                    <a:lnTo>
                      <a:pt x="106" y="12"/>
                    </a:lnTo>
                    <a:lnTo>
                      <a:pt x="111" y="16"/>
                    </a:lnTo>
                    <a:lnTo>
                      <a:pt x="115" y="20"/>
                    </a:lnTo>
                    <a:lnTo>
                      <a:pt x="117" y="24"/>
                    </a:lnTo>
                    <a:lnTo>
                      <a:pt x="120" y="28"/>
                    </a:lnTo>
                    <a:lnTo>
                      <a:pt x="122" y="32"/>
                    </a:lnTo>
                    <a:lnTo>
                      <a:pt x="123" y="36"/>
                    </a:lnTo>
                    <a:lnTo>
                      <a:pt x="123" y="40"/>
                    </a:lnTo>
                    <a:lnTo>
                      <a:pt x="126" y="43"/>
                    </a:lnTo>
                    <a:lnTo>
                      <a:pt x="126" y="50"/>
                    </a:lnTo>
                    <a:lnTo>
                      <a:pt x="86" y="50"/>
                    </a:lnTo>
                    <a:lnTo>
                      <a:pt x="86" y="48"/>
                    </a:lnTo>
                    <a:lnTo>
                      <a:pt x="84" y="46"/>
                    </a:lnTo>
                    <a:lnTo>
                      <a:pt x="84" y="43"/>
                    </a:lnTo>
                    <a:lnTo>
                      <a:pt x="82" y="42"/>
                    </a:lnTo>
                    <a:lnTo>
                      <a:pt x="82" y="40"/>
                    </a:lnTo>
                    <a:lnTo>
                      <a:pt x="80" y="40"/>
                    </a:lnTo>
                    <a:lnTo>
                      <a:pt x="80" y="38"/>
                    </a:lnTo>
                    <a:lnTo>
                      <a:pt x="77" y="38"/>
                    </a:lnTo>
                    <a:lnTo>
                      <a:pt x="77" y="36"/>
                    </a:lnTo>
                    <a:lnTo>
                      <a:pt x="75" y="36"/>
                    </a:lnTo>
                    <a:lnTo>
                      <a:pt x="72" y="36"/>
                    </a:lnTo>
                    <a:lnTo>
                      <a:pt x="71" y="34"/>
                    </a:lnTo>
                    <a:lnTo>
                      <a:pt x="69" y="34"/>
                    </a:lnTo>
                    <a:lnTo>
                      <a:pt x="66" y="34"/>
                    </a:lnTo>
                    <a:lnTo>
                      <a:pt x="61" y="34"/>
                    </a:lnTo>
                    <a:lnTo>
                      <a:pt x="58" y="36"/>
                    </a:lnTo>
                    <a:lnTo>
                      <a:pt x="53" y="40"/>
                    </a:lnTo>
                    <a:lnTo>
                      <a:pt x="50" y="43"/>
                    </a:lnTo>
                    <a:lnTo>
                      <a:pt x="47" y="48"/>
                    </a:lnTo>
                    <a:lnTo>
                      <a:pt x="44" y="53"/>
                    </a:lnTo>
                    <a:lnTo>
                      <a:pt x="42" y="62"/>
                    </a:lnTo>
                    <a:lnTo>
                      <a:pt x="42" y="67"/>
                    </a:lnTo>
                    <a:lnTo>
                      <a:pt x="42" y="73"/>
                    </a:lnTo>
                    <a:lnTo>
                      <a:pt x="42" y="81"/>
                    </a:lnTo>
                    <a:lnTo>
                      <a:pt x="44" y="86"/>
                    </a:lnTo>
                    <a:lnTo>
                      <a:pt x="47" y="93"/>
                    </a:lnTo>
                    <a:lnTo>
                      <a:pt x="48" y="99"/>
                    </a:lnTo>
                    <a:lnTo>
                      <a:pt x="53" y="102"/>
                    </a:lnTo>
                    <a:lnTo>
                      <a:pt x="58" y="105"/>
                    </a:lnTo>
                    <a:lnTo>
                      <a:pt x="66" y="107"/>
                    </a:lnTo>
                    <a:lnTo>
                      <a:pt x="69" y="107"/>
                    </a:lnTo>
                    <a:lnTo>
                      <a:pt x="71" y="107"/>
                    </a:lnTo>
                    <a:lnTo>
                      <a:pt x="72" y="107"/>
                    </a:lnTo>
                    <a:lnTo>
                      <a:pt x="75" y="107"/>
                    </a:lnTo>
                    <a:lnTo>
                      <a:pt x="77" y="105"/>
                    </a:lnTo>
                    <a:lnTo>
                      <a:pt x="80" y="105"/>
                    </a:lnTo>
                    <a:lnTo>
                      <a:pt x="82" y="102"/>
                    </a:lnTo>
                    <a:lnTo>
                      <a:pt x="84" y="100"/>
                    </a:lnTo>
                    <a:lnTo>
                      <a:pt x="86" y="99"/>
                    </a:lnTo>
                    <a:lnTo>
                      <a:pt x="86" y="97"/>
                    </a:lnTo>
                    <a:lnTo>
                      <a:pt x="88" y="95"/>
                    </a:lnTo>
                    <a:lnTo>
                      <a:pt x="88" y="93"/>
                    </a:lnTo>
                    <a:lnTo>
                      <a:pt x="71" y="9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58394" name="Freeform 44"/>
              <p:cNvSpPr>
                <a:spLocks/>
              </p:cNvSpPr>
              <p:nvPr/>
            </p:nvSpPr>
            <p:spPr bwMode="auto">
              <a:xfrm>
                <a:off x="4582" y="2005"/>
                <a:ext cx="48" cy="64"/>
              </a:xfrm>
              <a:custGeom>
                <a:avLst/>
                <a:gdLst>
                  <a:gd name="T0" fmla="*/ 0 w 122"/>
                  <a:gd name="T1" fmla="*/ 0 h 135"/>
                  <a:gd name="T2" fmla="*/ 16 w 122"/>
                  <a:gd name="T3" fmla="*/ 0 h 135"/>
                  <a:gd name="T4" fmla="*/ 32 w 122"/>
                  <a:gd name="T5" fmla="*/ 33 h 135"/>
                  <a:gd name="T6" fmla="*/ 32 w 122"/>
                  <a:gd name="T7" fmla="*/ 23 h 135"/>
                  <a:gd name="T8" fmla="*/ 32 w 122"/>
                  <a:gd name="T9" fmla="*/ 0 h 135"/>
                  <a:gd name="T10" fmla="*/ 48 w 122"/>
                  <a:gd name="T11" fmla="*/ 0 h 135"/>
                  <a:gd name="T12" fmla="*/ 48 w 122"/>
                  <a:gd name="T13" fmla="*/ 64 h 135"/>
                  <a:gd name="T14" fmla="*/ 32 w 122"/>
                  <a:gd name="T15" fmla="*/ 64 h 135"/>
                  <a:gd name="T16" fmla="*/ 16 w 122"/>
                  <a:gd name="T17" fmla="*/ 30 h 135"/>
                  <a:gd name="T18" fmla="*/ 16 w 122"/>
                  <a:gd name="T19" fmla="*/ 40 h 135"/>
                  <a:gd name="T20" fmla="*/ 16 w 122"/>
                  <a:gd name="T21" fmla="*/ 64 h 135"/>
                  <a:gd name="T22" fmla="*/ 0 w 122"/>
                  <a:gd name="T23" fmla="*/ 64 h 135"/>
                  <a:gd name="T24" fmla="*/ 0 w 122"/>
                  <a:gd name="T25" fmla="*/ 0 h 13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22" h="135">
                    <a:moveTo>
                      <a:pt x="0" y="0"/>
                    </a:moveTo>
                    <a:lnTo>
                      <a:pt x="40" y="0"/>
                    </a:lnTo>
                    <a:lnTo>
                      <a:pt x="82" y="70"/>
                    </a:lnTo>
                    <a:lnTo>
                      <a:pt x="82" y="49"/>
                    </a:lnTo>
                    <a:lnTo>
                      <a:pt x="82" y="0"/>
                    </a:lnTo>
                    <a:lnTo>
                      <a:pt x="122" y="0"/>
                    </a:lnTo>
                    <a:lnTo>
                      <a:pt x="122" y="135"/>
                    </a:lnTo>
                    <a:lnTo>
                      <a:pt x="82" y="135"/>
                    </a:lnTo>
                    <a:lnTo>
                      <a:pt x="40" y="64"/>
                    </a:lnTo>
                    <a:lnTo>
                      <a:pt x="40" y="85"/>
                    </a:lnTo>
                    <a:lnTo>
                      <a:pt x="40" y="135"/>
                    </a:lnTo>
                    <a:lnTo>
                      <a:pt x="0" y="135"/>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58395" name="Freeform 45"/>
              <p:cNvSpPr>
                <a:spLocks/>
              </p:cNvSpPr>
              <p:nvPr/>
            </p:nvSpPr>
            <p:spPr bwMode="auto">
              <a:xfrm>
                <a:off x="4524" y="2005"/>
                <a:ext cx="53" cy="64"/>
              </a:xfrm>
              <a:custGeom>
                <a:avLst/>
                <a:gdLst>
                  <a:gd name="T0" fmla="*/ 18 w 134"/>
                  <a:gd name="T1" fmla="*/ 0 h 135"/>
                  <a:gd name="T2" fmla="*/ 35 w 134"/>
                  <a:gd name="T3" fmla="*/ 0 h 135"/>
                  <a:gd name="T4" fmla="*/ 53 w 134"/>
                  <a:gd name="T5" fmla="*/ 64 h 135"/>
                  <a:gd name="T6" fmla="*/ 36 w 134"/>
                  <a:gd name="T7" fmla="*/ 64 h 135"/>
                  <a:gd name="T8" fmla="*/ 34 w 134"/>
                  <a:gd name="T9" fmla="*/ 56 h 135"/>
                  <a:gd name="T10" fmla="*/ 18 w 134"/>
                  <a:gd name="T11" fmla="*/ 56 h 135"/>
                  <a:gd name="T12" fmla="*/ 17 w 134"/>
                  <a:gd name="T13" fmla="*/ 64 h 135"/>
                  <a:gd name="T14" fmla="*/ 0 w 134"/>
                  <a:gd name="T15" fmla="*/ 64 h 135"/>
                  <a:gd name="T16" fmla="*/ 18 w 134"/>
                  <a:gd name="T17" fmla="*/ 0 h 1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4" h="135">
                    <a:moveTo>
                      <a:pt x="45" y="0"/>
                    </a:moveTo>
                    <a:lnTo>
                      <a:pt x="89" y="0"/>
                    </a:lnTo>
                    <a:lnTo>
                      <a:pt x="134" y="135"/>
                    </a:lnTo>
                    <a:lnTo>
                      <a:pt x="91" y="135"/>
                    </a:lnTo>
                    <a:lnTo>
                      <a:pt x="86" y="118"/>
                    </a:lnTo>
                    <a:lnTo>
                      <a:pt x="46" y="118"/>
                    </a:lnTo>
                    <a:lnTo>
                      <a:pt x="43" y="135"/>
                    </a:lnTo>
                    <a:lnTo>
                      <a:pt x="0" y="135"/>
                    </a:lnTo>
                    <a:lnTo>
                      <a:pt x="4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58396" name="Freeform 46"/>
              <p:cNvSpPr>
                <a:spLocks/>
              </p:cNvSpPr>
              <p:nvPr/>
            </p:nvSpPr>
            <p:spPr bwMode="auto">
              <a:xfrm>
                <a:off x="4475" y="2005"/>
                <a:ext cx="47" cy="64"/>
              </a:xfrm>
              <a:custGeom>
                <a:avLst/>
                <a:gdLst>
                  <a:gd name="T0" fmla="*/ 0 w 119"/>
                  <a:gd name="T1" fmla="*/ 0 h 135"/>
                  <a:gd name="T2" fmla="*/ 20 w 119"/>
                  <a:gd name="T3" fmla="*/ 0 h 135"/>
                  <a:gd name="T4" fmla="*/ 20 w 119"/>
                  <a:gd name="T5" fmla="*/ 0 h 135"/>
                  <a:gd name="T6" fmla="*/ 21 w 119"/>
                  <a:gd name="T7" fmla="*/ 1 h 135"/>
                  <a:gd name="T8" fmla="*/ 23 w 119"/>
                  <a:gd name="T9" fmla="*/ 1 h 135"/>
                  <a:gd name="T10" fmla="*/ 24 w 119"/>
                  <a:gd name="T11" fmla="*/ 1 h 135"/>
                  <a:gd name="T12" fmla="*/ 27 w 119"/>
                  <a:gd name="T13" fmla="*/ 1 h 135"/>
                  <a:gd name="T14" fmla="*/ 29 w 119"/>
                  <a:gd name="T15" fmla="*/ 1 h 135"/>
                  <a:gd name="T16" fmla="*/ 31 w 119"/>
                  <a:gd name="T17" fmla="*/ 2 h 135"/>
                  <a:gd name="T18" fmla="*/ 34 w 119"/>
                  <a:gd name="T19" fmla="*/ 4 h 135"/>
                  <a:gd name="T20" fmla="*/ 36 w 119"/>
                  <a:gd name="T21" fmla="*/ 5 h 135"/>
                  <a:gd name="T22" fmla="*/ 38 w 119"/>
                  <a:gd name="T23" fmla="*/ 8 h 135"/>
                  <a:gd name="T24" fmla="*/ 40 w 119"/>
                  <a:gd name="T25" fmla="*/ 9 h 135"/>
                  <a:gd name="T26" fmla="*/ 41 w 119"/>
                  <a:gd name="T27" fmla="*/ 12 h 135"/>
                  <a:gd name="T28" fmla="*/ 43 w 119"/>
                  <a:gd name="T29" fmla="*/ 15 h 135"/>
                  <a:gd name="T30" fmla="*/ 45 w 119"/>
                  <a:gd name="T31" fmla="*/ 18 h 135"/>
                  <a:gd name="T32" fmla="*/ 45 w 119"/>
                  <a:gd name="T33" fmla="*/ 20 h 135"/>
                  <a:gd name="T34" fmla="*/ 46 w 119"/>
                  <a:gd name="T35" fmla="*/ 24 h 135"/>
                  <a:gd name="T36" fmla="*/ 47 w 119"/>
                  <a:gd name="T37" fmla="*/ 30 h 135"/>
                  <a:gd name="T38" fmla="*/ 47 w 119"/>
                  <a:gd name="T39" fmla="*/ 30 h 135"/>
                  <a:gd name="T40" fmla="*/ 47 w 119"/>
                  <a:gd name="T41" fmla="*/ 33 h 135"/>
                  <a:gd name="T42" fmla="*/ 47 w 119"/>
                  <a:gd name="T43" fmla="*/ 37 h 135"/>
                  <a:gd name="T44" fmla="*/ 46 w 119"/>
                  <a:gd name="T45" fmla="*/ 40 h 135"/>
                  <a:gd name="T46" fmla="*/ 45 w 119"/>
                  <a:gd name="T47" fmla="*/ 45 h 135"/>
                  <a:gd name="T48" fmla="*/ 45 w 119"/>
                  <a:gd name="T49" fmla="*/ 47 h 135"/>
                  <a:gd name="T50" fmla="*/ 43 w 119"/>
                  <a:gd name="T51" fmla="*/ 51 h 135"/>
                  <a:gd name="T52" fmla="*/ 43 w 119"/>
                  <a:gd name="T53" fmla="*/ 53 h 135"/>
                  <a:gd name="T54" fmla="*/ 41 w 119"/>
                  <a:gd name="T55" fmla="*/ 56 h 135"/>
                  <a:gd name="T56" fmla="*/ 39 w 119"/>
                  <a:gd name="T57" fmla="*/ 57 h 135"/>
                  <a:gd name="T58" fmla="*/ 37 w 119"/>
                  <a:gd name="T59" fmla="*/ 59 h 135"/>
                  <a:gd name="T60" fmla="*/ 35 w 119"/>
                  <a:gd name="T61" fmla="*/ 60 h 135"/>
                  <a:gd name="T62" fmla="*/ 33 w 119"/>
                  <a:gd name="T63" fmla="*/ 62 h 135"/>
                  <a:gd name="T64" fmla="*/ 30 w 119"/>
                  <a:gd name="T65" fmla="*/ 62 h 135"/>
                  <a:gd name="T66" fmla="*/ 28 w 119"/>
                  <a:gd name="T67" fmla="*/ 63 h 135"/>
                  <a:gd name="T68" fmla="*/ 25 w 119"/>
                  <a:gd name="T69" fmla="*/ 63 h 135"/>
                  <a:gd name="T70" fmla="*/ 21 w 119"/>
                  <a:gd name="T71" fmla="*/ 64 h 135"/>
                  <a:gd name="T72" fmla="*/ 0 w 119"/>
                  <a:gd name="T73" fmla="*/ 64 h 135"/>
                  <a:gd name="T74" fmla="*/ 0 w 119"/>
                  <a:gd name="T75" fmla="*/ 0 h 13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19" h="135">
                    <a:moveTo>
                      <a:pt x="0" y="0"/>
                    </a:moveTo>
                    <a:lnTo>
                      <a:pt x="51" y="0"/>
                    </a:lnTo>
                    <a:lnTo>
                      <a:pt x="52" y="2"/>
                    </a:lnTo>
                    <a:lnTo>
                      <a:pt x="57" y="2"/>
                    </a:lnTo>
                    <a:lnTo>
                      <a:pt x="62" y="2"/>
                    </a:lnTo>
                    <a:lnTo>
                      <a:pt x="68" y="2"/>
                    </a:lnTo>
                    <a:lnTo>
                      <a:pt x="73" y="3"/>
                    </a:lnTo>
                    <a:lnTo>
                      <a:pt x="79" y="5"/>
                    </a:lnTo>
                    <a:lnTo>
                      <a:pt x="86" y="9"/>
                    </a:lnTo>
                    <a:lnTo>
                      <a:pt x="90" y="11"/>
                    </a:lnTo>
                    <a:lnTo>
                      <a:pt x="97" y="16"/>
                    </a:lnTo>
                    <a:lnTo>
                      <a:pt x="102" y="19"/>
                    </a:lnTo>
                    <a:lnTo>
                      <a:pt x="105" y="25"/>
                    </a:lnTo>
                    <a:lnTo>
                      <a:pt x="108" y="31"/>
                    </a:lnTo>
                    <a:lnTo>
                      <a:pt x="113" y="37"/>
                    </a:lnTo>
                    <a:lnTo>
                      <a:pt x="115" y="43"/>
                    </a:lnTo>
                    <a:lnTo>
                      <a:pt x="116" y="50"/>
                    </a:lnTo>
                    <a:lnTo>
                      <a:pt x="119" y="64"/>
                    </a:lnTo>
                    <a:lnTo>
                      <a:pt x="119" y="70"/>
                    </a:lnTo>
                    <a:lnTo>
                      <a:pt x="119" y="78"/>
                    </a:lnTo>
                    <a:lnTo>
                      <a:pt x="116" y="85"/>
                    </a:lnTo>
                    <a:lnTo>
                      <a:pt x="115" y="94"/>
                    </a:lnTo>
                    <a:lnTo>
                      <a:pt x="113" y="99"/>
                    </a:lnTo>
                    <a:lnTo>
                      <a:pt x="110" y="107"/>
                    </a:lnTo>
                    <a:lnTo>
                      <a:pt x="108" y="111"/>
                    </a:lnTo>
                    <a:lnTo>
                      <a:pt x="104" y="118"/>
                    </a:lnTo>
                    <a:lnTo>
                      <a:pt x="99" y="121"/>
                    </a:lnTo>
                    <a:lnTo>
                      <a:pt x="94" y="125"/>
                    </a:lnTo>
                    <a:lnTo>
                      <a:pt x="88" y="127"/>
                    </a:lnTo>
                    <a:lnTo>
                      <a:pt x="83" y="130"/>
                    </a:lnTo>
                    <a:lnTo>
                      <a:pt x="77" y="131"/>
                    </a:lnTo>
                    <a:lnTo>
                      <a:pt x="70" y="133"/>
                    </a:lnTo>
                    <a:lnTo>
                      <a:pt x="64" y="133"/>
                    </a:lnTo>
                    <a:lnTo>
                      <a:pt x="52" y="135"/>
                    </a:lnTo>
                    <a:lnTo>
                      <a:pt x="0" y="135"/>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58397" name="Freeform 47"/>
              <p:cNvSpPr>
                <a:spLocks/>
              </p:cNvSpPr>
              <p:nvPr/>
            </p:nvSpPr>
            <p:spPr bwMode="auto">
              <a:xfrm>
                <a:off x="4762" y="2021"/>
                <a:ext cx="14" cy="12"/>
              </a:xfrm>
              <a:custGeom>
                <a:avLst/>
                <a:gdLst>
                  <a:gd name="T0" fmla="*/ 0 w 35"/>
                  <a:gd name="T1" fmla="*/ 0 h 24"/>
                  <a:gd name="T2" fmla="*/ 0 w 35"/>
                  <a:gd name="T3" fmla="*/ 12 h 24"/>
                  <a:gd name="T4" fmla="*/ 10 w 35"/>
                  <a:gd name="T5" fmla="*/ 12 h 24"/>
                  <a:gd name="T6" fmla="*/ 10 w 35"/>
                  <a:gd name="T7" fmla="*/ 12 h 24"/>
                  <a:gd name="T8" fmla="*/ 11 w 35"/>
                  <a:gd name="T9" fmla="*/ 12 h 24"/>
                  <a:gd name="T10" fmla="*/ 12 w 35"/>
                  <a:gd name="T11" fmla="*/ 11 h 24"/>
                  <a:gd name="T12" fmla="*/ 12 w 35"/>
                  <a:gd name="T13" fmla="*/ 11 h 24"/>
                  <a:gd name="T14" fmla="*/ 13 w 35"/>
                  <a:gd name="T15" fmla="*/ 10 h 24"/>
                  <a:gd name="T16" fmla="*/ 13 w 35"/>
                  <a:gd name="T17" fmla="*/ 9 h 24"/>
                  <a:gd name="T18" fmla="*/ 14 w 35"/>
                  <a:gd name="T19" fmla="*/ 8 h 24"/>
                  <a:gd name="T20" fmla="*/ 14 w 35"/>
                  <a:gd name="T21" fmla="*/ 7 h 24"/>
                  <a:gd name="T22" fmla="*/ 14 w 35"/>
                  <a:gd name="T23" fmla="*/ 6 h 24"/>
                  <a:gd name="T24" fmla="*/ 14 w 35"/>
                  <a:gd name="T25" fmla="*/ 5 h 24"/>
                  <a:gd name="T26" fmla="*/ 14 w 35"/>
                  <a:gd name="T27" fmla="*/ 4 h 24"/>
                  <a:gd name="T28" fmla="*/ 14 w 35"/>
                  <a:gd name="T29" fmla="*/ 3 h 24"/>
                  <a:gd name="T30" fmla="*/ 13 w 35"/>
                  <a:gd name="T31" fmla="*/ 2 h 24"/>
                  <a:gd name="T32" fmla="*/ 13 w 35"/>
                  <a:gd name="T33" fmla="*/ 1 h 24"/>
                  <a:gd name="T34" fmla="*/ 12 w 35"/>
                  <a:gd name="T35" fmla="*/ 1 h 24"/>
                  <a:gd name="T36" fmla="*/ 11 w 35"/>
                  <a:gd name="T37" fmla="*/ 0 h 24"/>
                  <a:gd name="T38" fmla="*/ 9 w 35"/>
                  <a:gd name="T39" fmla="*/ 0 h 24"/>
                  <a:gd name="T40" fmla="*/ 0 w 35"/>
                  <a:gd name="T41" fmla="*/ 0 h 2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5" h="24">
                    <a:moveTo>
                      <a:pt x="0" y="0"/>
                    </a:moveTo>
                    <a:lnTo>
                      <a:pt x="0" y="24"/>
                    </a:lnTo>
                    <a:lnTo>
                      <a:pt x="24" y="24"/>
                    </a:lnTo>
                    <a:lnTo>
                      <a:pt x="27" y="24"/>
                    </a:lnTo>
                    <a:lnTo>
                      <a:pt x="29" y="21"/>
                    </a:lnTo>
                    <a:lnTo>
                      <a:pt x="30" y="21"/>
                    </a:lnTo>
                    <a:lnTo>
                      <a:pt x="33" y="19"/>
                    </a:lnTo>
                    <a:lnTo>
                      <a:pt x="33" y="17"/>
                    </a:lnTo>
                    <a:lnTo>
                      <a:pt x="35" y="15"/>
                    </a:lnTo>
                    <a:lnTo>
                      <a:pt x="35" y="14"/>
                    </a:lnTo>
                    <a:lnTo>
                      <a:pt x="35" y="12"/>
                    </a:lnTo>
                    <a:lnTo>
                      <a:pt x="35" y="10"/>
                    </a:lnTo>
                    <a:lnTo>
                      <a:pt x="35" y="8"/>
                    </a:lnTo>
                    <a:lnTo>
                      <a:pt x="35" y="5"/>
                    </a:lnTo>
                    <a:lnTo>
                      <a:pt x="33" y="4"/>
                    </a:lnTo>
                    <a:lnTo>
                      <a:pt x="33" y="2"/>
                    </a:lnTo>
                    <a:lnTo>
                      <a:pt x="30" y="2"/>
                    </a:lnTo>
                    <a:lnTo>
                      <a:pt x="27" y="0"/>
                    </a:lnTo>
                    <a:lnTo>
                      <a:pt x="22"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58398" name="Freeform 48"/>
              <p:cNvSpPr>
                <a:spLocks/>
              </p:cNvSpPr>
              <p:nvPr/>
            </p:nvSpPr>
            <p:spPr bwMode="auto">
              <a:xfrm>
                <a:off x="4545" y="2027"/>
                <a:ext cx="11" cy="21"/>
              </a:xfrm>
              <a:custGeom>
                <a:avLst/>
                <a:gdLst>
                  <a:gd name="T0" fmla="*/ 0 w 27"/>
                  <a:gd name="T1" fmla="*/ 21 h 43"/>
                  <a:gd name="T2" fmla="*/ 11 w 27"/>
                  <a:gd name="T3" fmla="*/ 21 h 43"/>
                  <a:gd name="T4" fmla="*/ 6 w 27"/>
                  <a:gd name="T5" fmla="*/ 0 h 43"/>
                  <a:gd name="T6" fmla="*/ 0 w 27"/>
                  <a:gd name="T7" fmla="*/ 21 h 4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7" h="43">
                    <a:moveTo>
                      <a:pt x="0" y="43"/>
                    </a:moveTo>
                    <a:lnTo>
                      <a:pt x="27" y="43"/>
                    </a:lnTo>
                    <a:lnTo>
                      <a:pt x="14" y="0"/>
                    </a:lnTo>
                    <a:lnTo>
                      <a:pt x="0" y="43"/>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58399" name="Freeform 49"/>
              <p:cNvSpPr>
                <a:spLocks/>
              </p:cNvSpPr>
              <p:nvPr/>
            </p:nvSpPr>
            <p:spPr bwMode="auto">
              <a:xfrm>
                <a:off x="4491" y="2021"/>
                <a:ext cx="15" cy="34"/>
              </a:xfrm>
              <a:custGeom>
                <a:avLst/>
                <a:gdLst>
                  <a:gd name="T0" fmla="*/ 0 w 37"/>
                  <a:gd name="T1" fmla="*/ 0 h 71"/>
                  <a:gd name="T2" fmla="*/ 0 w 37"/>
                  <a:gd name="T3" fmla="*/ 34 h 71"/>
                  <a:gd name="T4" fmla="*/ 0 w 37"/>
                  <a:gd name="T5" fmla="*/ 34 h 71"/>
                  <a:gd name="T6" fmla="*/ 0 w 37"/>
                  <a:gd name="T7" fmla="*/ 34 h 71"/>
                  <a:gd name="T8" fmla="*/ 2 w 37"/>
                  <a:gd name="T9" fmla="*/ 34 h 71"/>
                  <a:gd name="T10" fmla="*/ 4 w 37"/>
                  <a:gd name="T11" fmla="*/ 34 h 71"/>
                  <a:gd name="T12" fmla="*/ 5 w 37"/>
                  <a:gd name="T13" fmla="*/ 33 h 71"/>
                  <a:gd name="T14" fmla="*/ 7 w 37"/>
                  <a:gd name="T15" fmla="*/ 33 h 71"/>
                  <a:gd name="T16" fmla="*/ 8 w 37"/>
                  <a:gd name="T17" fmla="*/ 32 h 71"/>
                  <a:gd name="T18" fmla="*/ 9 w 37"/>
                  <a:gd name="T19" fmla="*/ 32 h 71"/>
                  <a:gd name="T20" fmla="*/ 10 w 37"/>
                  <a:gd name="T21" fmla="*/ 31 h 71"/>
                  <a:gd name="T22" fmla="*/ 11 w 37"/>
                  <a:gd name="T23" fmla="*/ 30 h 71"/>
                  <a:gd name="T24" fmla="*/ 12 w 37"/>
                  <a:gd name="T25" fmla="*/ 29 h 71"/>
                  <a:gd name="T26" fmla="*/ 13 w 37"/>
                  <a:gd name="T27" fmla="*/ 27 h 71"/>
                  <a:gd name="T28" fmla="*/ 13 w 37"/>
                  <a:gd name="T29" fmla="*/ 25 h 71"/>
                  <a:gd name="T30" fmla="*/ 14 w 37"/>
                  <a:gd name="T31" fmla="*/ 24 h 71"/>
                  <a:gd name="T32" fmla="*/ 14 w 37"/>
                  <a:gd name="T33" fmla="*/ 22 h 71"/>
                  <a:gd name="T34" fmla="*/ 15 w 37"/>
                  <a:gd name="T35" fmla="*/ 20 h 71"/>
                  <a:gd name="T36" fmla="*/ 15 w 37"/>
                  <a:gd name="T37" fmla="*/ 16 h 71"/>
                  <a:gd name="T38" fmla="*/ 15 w 37"/>
                  <a:gd name="T39" fmla="*/ 16 h 71"/>
                  <a:gd name="T40" fmla="*/ 15 w 37"/>
                  <a:gd name="T41" fmla="*/ 15 h 71"/>
                  <a:gd name="T42" fmla="*/ 15 w 37"/>
                  <a:gd name="T43" fmla="*/ 12 h 71"/>
                  <a:gd name="T44" fmla="*/ 14 w 37"/>
                  <a:gd name="T45" fmla="*/ 9 h 71"/>
                  <a:gd name="T46" fmla="*/ 14 w 37"/>
                  <a:gd name="T47" fmla="*/ 8 h 71"/>
                  <a:gd name="T48" fmla="*/ 13 w 37"/>
                  <a:gd name="T49" fmla="*/ 7 h 71"/>
                  <a:gd name="T50" fmla="*/ 13 w 37"/>
                  <a:gd name="T51" fmla="*/ 5 h 71"/>
                  <a:gd name="T52" fmla="*/ 12 w 37"/>
                  <a:gd name="T53" fmla="*/ 3 h 71"/>
                  <a:gd name="T54" fmla="*/ 11 w 37"/>
                  <a:gd name="T55" fmla="*/ 3 h 71"/>
                  <a:gd name="T56" fmla="*/ 10 w 37"/>
                  <a:gd name="T57" fmla="*/ 2 h 71"/>
                  <a:gd name="T58" fmla="*/ 9 w 37"/>
                  <a:gd name="T59" fmla="*/ 1 h 71"/>
                  <a:gd name="T60" fmla="*/ 8 w 37"/>
                  <a:gd name="T61" fmla="*/ 1 h 71"/>
                  <a:gd name="T62" fmla="*/ 7 w 37"/>
                  <a:gd name="T63" fmla="*/ 0 h 71"/>
                  <a:gd name="T64" fmla="*/ 5 w 37"/>
                  <a:gd name="T65" fmla="*/ 0 h 71"/>
                  <a:gd name="T66" fmla="*/ 4 w 37"/>
                  <a:gd name="T67" fmla="*/ 0 h 71"/>
                  <a:gd name="T68" fmla="*/ 2 w 37"/>
                  <a:gd name="T69" fmla="*/ 0 h 71"/>
                  <a:gd name="T70" fmla="*/ 0 w 37"/>
                  <a:gd name="T71" fmla="*/ 0 h 7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7" h="71">
                    <a:moveTo>
                      <a:pt x="0" y="0"/>
                    </a:moveTo>
                    <a:lnTo>
                      <a:pt x="0" y="71"/>
                    </a:lnTo>
                    <a:lnTo>
                      <a:pt x="1" y="71"/>
                    </a:lnTo>
                    <a:lnTo>
                      <a:pt x="6" y="71"/>
                    </a:lnTo>
                    <a:lnTo>
                      <a:pt x="11" y="71"/>
                    </a:lnTo>
                    <a:lnTo>
                      <a:pt x="12" y="69"/>
                    </a:lnTo>
                    <a:lnTo>
                      <a:pt x="17" y="69"/>
                    </a:lnTo>
                    <a:lnTo>
                      <a:pt x="19" y="66"/>
                    </a:lnTo>
                    <a:lnTo>
                      <a:pt x="22" y="66"/>
                    </a:lnTo>
                    <a:lnTo>
                      <a:pt x="25" y="64"/>
                    </a:lnTo>
                    <a:lnTo>
                      <a:pt x="28" y="63"/>
                    </a:lnTo>
                    <a:lnTo>
                      <a:pt x="30" y="61"/>
                    </a:lnTo>
                    <a:lnTo>
                      <a:pt x="33" y="57"/>
                    </a:lnTo>
                    <a:lnTo>
                      <a:pt x="33" y="52"/>
                    </a:lnTo>
                    <a:lnTo>
                      <a:pt x="35" y="50"/>
                    </a:lnTo>
                    <a:lnTo>
                      <a:pt x="35" y="45"/>
                    </a:lnTo>
                    <a:lnTo>
                      <a:pt x="37" y="41"/>
                    </a:lnTo>
                    <a:lnTo>
                      <a:pt x="37" y="33"/>
                    </a:lnTo>
                    <a:lnTo>
                      <a:pt x="37" y="31"/>
                    </a:lnTo>
                    <a:lnTo>
                      <a:pt x="37" y="26"/>
                    </a:lnTo>
                    <a:lnTo>
                      <a:pt x="35" y="19"/>
                    </a:lnTo>
                    <a:lnTo>
                      <a:pt x="35" y="16"/>
                    </a:lnTo>
                    <a:lnTo>
                      <a:pt x="33" y="14"/>
                    </a:lnTo>
                    <a:lnTo>
                      <a:pt x="33" y="10"/>
                    </a:lnTo>
                    <a:lnTo>
                      <a:pt x="30" y="7"/>
                    </a:lnTo>
                    <a:lnTo>
                      <a:pt x="28" y="6"/>
                    </a:lnTo>
                    <a:lnTo>
                      <a:pt x="25" y="4"/>
                    </a:lnTo>
                    <a:lnTo>
                      <a:pt x="22" y="2"/>
                    </a:lnTo>
                    <a:lnTo>
                      <a:pt x="19" y="2"/>
                    </a:lnTo>
                    <a:lnTo>
                      <a:pt x="17" y="0"/>
                    </a:lnTo>
                    <a:lnTo>
                      <a:pt x="12" y="0"/>
                    </a:lnTo>
                    <a:lnTo>
                      <a:pt x="11" y="0"/>
                    </a:lnTo>
                    <a:lnTo>
                      <a:pt x="6"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58400" name="Freeform 50"/>
              <p:cNvSpPr>
                <a:spLocks/>
              </p:cNvSpPr>
              <p:nvPr/>
            </p:nvSpPr>
            <p:spPr bwMode="auto">
              <a:xfrm>
                <a:off x="4848" y="2222"/>
                <a:ext cx="30" cy="42"/>
              </a:xfrm>
              <a:custGeom>
                <a:avLst/>
                <a:gdLst>
                  <a:gd name="T0" fmla="*/ 0 w 74"/>
                  <a:gd name="T1" fmla="*/ 42 h 87"/>
                  <a:gd name="T2" fmla="*/ 0 w 74"/>
                  <a:gd name="T3" fmla="*/ 0 h 87"/>
                  <a:gd name="T4" fmla="*/ 29 w 74"/>
                  <a:gd name="T5" fmla="*/ 0 h 87"/>
                  <a:gd name="T6" fmla="*/ 29 w 74"/>
                  <a:gd name="T7" fmla="*/ 8 h 87"/>
                  <a:gd name="T8" fmla="*/ 9 w 74"/>
                  <a:gd name="T9" fmla="*/ 8 h 87"/>
                  <a:gd name="T10" fmla="*/ 9 w 74"/>
                  <a:gd name="T11" fmla="*/ 17 h 87"/>
                  <a:gd name="T12" fmla="*/ 27 w 74"/>
                  <a:gd name="T13" fmla="*/ 17 h 87"/>
                  <a:gd name="T14" fmla="*/ 27 w 74"/>
                  <a:gd name="T15" fmla="*/ 24 h 87"/>
                  <a:gd name="T16" fmla="*/ 9 w 74"/>
                  <a:gd name="T17" fmla="*/ 24 h 87"/>
                  <a:gd name="T18" fmla="*/ 9 w 74"/>
                  <a:gd name="T19" fmla="*/ 35 h 87"/>
                  <a:gd name="T20" fmla="*/ 30 w 74"/>
                  <a:gd name="T21" fmla="*/ 35 h 87"/>
                  <a:gd name="T22" fmla="*/ 30 w 74"/>
                  <a:gd name="T23" fmla="*/ 42 h 87"/>
                  <a:gd name="T24" fmla="*/ 0 w 74"/>
                  <a:gd name="T25" fmla="*/ 42 h 8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4" h="87">
                    <a:moveTo>
                      <a:pt x="0" y="87"/>
                    </a:moveTo>
                    <a:lnTo>
                      <a:pt x="0" y="0"/>
                    </a:lnTo>
                    <a:lnTo>
                      <a:pt x="72" y="0"/>
                    </a:lnTo>
                    <a:lnTo>
                      <a:pt x="72" y="16"/>
                    </a:lnTo>
                    <a:lnTo>
                      <a:pt x="21" y="16"/>
                    </a:lnTo>
                    <a:lnTo>
                      <a:pt x="21" y="36"/>
                    </a:lnTo>
                    <a:lnTo>
                      <a:pt x="67" y="36"/>
                    </a:lnTo>
                    <a:lnTo>
                      <a:pt x="67" y="50"/>
                    </a:lnTo>
                    <a:lnTo>
                      <a:pt x="21" y="50"/>
                    </a:lnTo>
                    <a:lnTo>
                      <a:pt x="21" y="73"/>
                    </a:lnTo>
                    <a:lnTo>
                      <a:pt x="74" y="73"/>
                    </a:lnTo>
                    <a:lnTo>
                      <a:pt x="74" y="87"/>
                    </a:lnTo>
                    <a:lnTo>
                      <a:pt x="0" y="8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58401" name="Freeform 51"/>
              <p:cNvSpPr>
                <a:spLocks/>
              </p:cNvSpPr>
              <p:nvPr/>
            </p:nvSpPr>
            <p:spPr bwMode="auto">
              <a:xfrm>
                <a:off x="4809" y="2222"/>
                <a:ext cx="34" cy="42"/>
              </a:xfrm>
              <a:custGeom>
                <a:avLst/>
                <a:gdLst>
                  <a:gd name="T0" fmla="*/ 14 w 83"/>
                  <a:gd name="T1" fmla="*/ 42 h 87"/>
                  <a:gd name="T2" fmla="*/ 0 w 83"/>
                  <a:gd name="T3" fmla="*/ 0 h 87"/>
                  <a:gd name="T4" fmla="*/ 9 w 83"/>
                  <a:gd name="T5" fmla="*/ 0 h 87"/>
                  <a:gd name="T6" fmla="*/ 17 w 83"/>
                  <a:gd name="T7" fmla="*/ 32 h 87"/>
                  <a:gd name="T8" fmla="*/ 25 w 83"/>
                  <a:gd name="T9" fmla="*/ 0 h 87"/>
                  <a:gd name="T10" fmla="*/ 34 w 83"/>
                  <a:gd name="T11" fmla="*/ 0 h 87"/>
                  <a:gd name="T12" fmla="*/ 21 w 83"/>
                  <a:gd name="T13" fmla="*/ 42 h 87"/>
                  <a:gd name="T14" fmla="*/ 14 w 83"/>
                  <a:gd name="T15" fmla="*/ 42 h 8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3" h="87">
                    <a:moveTo>
                      <a:pt x="33" y="87"/>
                    </a:moveTo>
                    <a:lnTo>
                      <a:pt x="0" y="0"/>
                    </a:lnTo>
                    <a:lnTo>
                      <a:pt x="22" y="0"/>
                    </a:lnTo>
                    <a:lnTo>
                      <a:pt x="41" y="66"/>
                    </a:lnTo>
                    <a:lnTo>
                      <a:pt x="62" y="0"/>
                    </a:lnTo>
                    <a:lnTo>
                      <a:pt x="83" y="0"/>
                    </a:lnTo>
                    <a:lnTo>
                      <a:pt x="51" y="87"/>
                    </a:lnTo>
                    <a:lnTo>
                      <a:pt x="33" y="8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58402" name="Freeform 52"/>
              <p:cNvSpPr>
                <a:spLocks/>
              </p:cNvSpPr>
              <p:nvPr/>
            </p:nvSpPr>
            <p:spPr bwMode="auto">
              <a:xfrm>
                <a:off x="4768" y="2222"/>
                <a:ext cx="39" cy="44"/>
              </a:xfrm>
              <a:custGeom>
                <a:avLst/>
                <a:gdLst>
                  <a:gd name="T0" fmla="*/ 0 w 94"/>
                  <a:gd name="T1" fmla="*/ 24 h 90"/>
                  <a:gd name="T2" fmla="*/ 0 w 94"/>
                  <a:gd name="T3" fmla="*/ 21 h 90"/>
                  <a:gd name="T4" fmla="*/ 1 w 94"/>
                  <a:gd name="T5" fmla="*/ 16 h 90"/>
                  <a:gd name="T6" fmla="*/ 2 w 94"/>
                  <a:gd name="T7" fmla="*/ 12 h 90"/>
                  <a:gd name="T8" fmla="*/ 3 w 94"/>
                  <a:gd name="T9" fmla="*/ 8 h 90"/>
                  <a:gd name="T10" fmla="*/ 6 w 94"/>
                  <a:gd name="T11" fmla="*/ 5 h 90"/>
                  <a:gd name="T12" fmla="*/ 10 w 94"/>
                  <a:gd name="T13" fmla="*/ 2 h 90"/>
                  <a:gd name="T14" fmla="*/ 14 w 94"/>
                  <a:gd name="T15" fmla="*/ 1 h 90"/>
                  <a:gd name="T16" fmla="*/ 19 w 94"/>
                  <a:gd name="T17" fmla="*/ 0 h 90"/>
                  <a:gd name="T18" fmla="*/ 21 w 94"/>
                  <a:gd name="T19" fmla="*/ 0 h 90"/>
                  <a:gd name="T20" fmla="*/ 24 w 94"/>
                  <a:gd name="T21" fmla="*/ 1 h 90"/>
                  <a:gd name="T22" fmla="*/ 28 w 94"/>
                  <a:gd name="T23" fmla="*/ 2 h 90"/>
                  <a:gd name="T24" fmla="*/ 31 w 94"/>
                  <a:gd name="T25" fmla="*/ 4 h 90"/>
                  <a:gd name="T26" fmla="*/ 35 w 94"/>
                  <a:gd name="T27" fmla="*/ 7 h 90"/>
                  <a:gd name="T28" fmla="*/ 37 w 94"/>
                  <a:gd name="T29" fmla="*/ 10 h 90"/>
                  <a:gd name="T30" fmla="*/ 38 w 94"/>
                  <a:gd name="T31" fmla="*/ 15 h 90"/>
                  <a:gd name="T32" fmla="*/ 39 w 94"/>
                  <a:gd name="T33" fmla="*/ 20 h 90"/>
                  <a:gd name="T34" fmla="*/ 39 w 94"/>
                  <a:gd name="T35" fmla="*/ 23 h 90"/>
                  <a:gd name="T36" fmla="*/ 39 w 94"/>
                  <a:gd name="T37" fmla="*/ 26 h 90"/>
                  <a:gd name="T38" fmla="*/ 38 w 94"/>
                  <a:gd name="T39" fmla="*/ 29 h 90"/>
                  <a:gd name="T40" fmla="*/ 37 w 94"/>
                  <a:gd name="T41" fmla="*/ 33 h 90"/>
                  <a:gd name="T42" fmla="*/ 35 w 94"/>
                  <a:gd name="T43" fmla="*/ 36 h 90"/>
                  <a:gd name="T44" fmla="*/ 32 w 94"/>
                  <a:gd name="T45" fmla="*/ 40 h 90"/>
                  <a:gd name="T46" fmla="*/ 29 w 94"/>
                  <a:gd name="T47" fmla="*/ 42 h 90"/>
                  <a:gd name="T48" fmla="*/ 26 w 94"/>
                  <a:gd name="T49" fmla="*/ 44 h 90"/>
                  <a:gd name="T50" fmla="*/ 19 w 94"/>
                  <a:gd name="T51" fmla="*/ 44 h 90"/>
                  <a:gd name="T52" fmla="*/ 17 w 94"/>
                  <a:gd name="T53" fmla="*/ 44 h 90"/>
                  <a:gd name="T54" fmla="*/ 12 w 94"/>
                  <a:gd name="T55" fmla="*/ 44 h 90"/>
                  <a:gd name="T56" fmla="*/ 9 w 94"/>
                  <a:gd name="T57" fmla="*/ 42 h 90"/>
                  <a:gd name="T58" fmla="*/ 6 w 94"/>
                  <a:gd name="T59" fmla="*/ 39 h 90"/>
                  <a:gd name="T60" fmla="*/ 5 w 94"/>
                  <a:gd name="T61" fmla="*/ 36 h 90"/>
                  <a:gd name="T62" fmla="*/ 2 w 94"/>
                  <a:gd name="T63" fmla="*/ 33 h 90"/>
                  <a:gd name="T64" fmla="*/ 1 w 94"/>
                  <a:gd name="T65" fmla="*/ 29 h 90"/>
                  <a:gd name="T66" fmla="*/ 1 w 94"/>
                  <a:gd name="T67" fmla="*/ 26 h 9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94" h="90">
                    <a:moveTo>
                      <a:pt x="0" y="50"/>
                    </a:moveTo>
                    <a:lnTo>
                      <a:pt x="0" y="50"/>
                    </a:lnTo>
                    <a:lnTo>
                      <a:pt x="0" y="47"/>
                    </a:lnTo>
                    <a:lnTo>
                      <a:pt x="0" y="42"/>
                    </a:lnTo>
                    <a:lnTo>
                      <a:pt x="2" y="38"/>
                    </a:lnTo>
                    <a:lnTo>
                      <a:pt x="2" y="33"/>
                    </a:lnTo>
                    <a:lnTo>
                      <a:pt x="4" y="28"/>
                    </a:lnTo>
                    <a:lnTo>
                      <a:pt x="4" y="24"/>
                    </a:lnTo>
                    <a:lnTo>
                      <a:pt x="6" y="21"/>
                    </a:lnTo>
                    <a:lnTo>
                      <a:pt x="8" y="16"/>
                    </a:lnTo>
                    <a:lnTo>
                      <a:pt x="13" y="14"/>
                    </a:lnTo>
                    <a:lnTo>
                      <a:pt x="14" y="11"/>
                    </a:lnTo>
                    <a:lnTo>
                      <a:pt x="19" y="9"/>
                    </a:lnTo>
                    <a:lnTo>
                      <a:pt x="24" y="4"/>
                    </a:lnTo>
                    <a:lnTo>
                      <a:pt x="29" y="2"/>
                    </a:lnTo>
                    <a:lnTo>
                      <a:pt x="33" y="2"/>
                    </a:lnTo>
                    <a:lnTo>
                      <a:pt x="40" y="0"/>
                    </a:lnTo>
                    <a:lnTo>
                      <a:pt x="46" y="0"/>
                    </a:lnTo>
                    <a:lnTo>
                      <a:pt x="51" y="0"/>
                    </a:lnTo>
                    <a:lnTo>
                      <a:pt x="54" y="0"/>
                    </a:lnTo>
                    <a:lnTo>
                      <a:pt x="59" y="2"/>
                    </a:lnTo>
                    <a:lnTo>
                      <a:pt x="64" y="2"/>
                    </a:lnTo>
                    <a:lnTo>
                      <a:pt x="68" y="4"/>
                    </a:lnTo>
                    <a:lnTo>
                      <a:pt x="70" y="7"/>
                    </a:lnTo>
                    <a:lnTo>
                      <a:pt x="75" y="9"/>
                    </a:lnTo>
                    <a:lnTo>
                      <a:pt x="79" y="11"/>
                    </a:lnTo>
                    <a:lnTo>
                      <a:pt x="84" y="14"/>
                    </a:lnTo>
                    <a:lnTo>
                      <a:pt x="86" y="16"/>
                    </a:lnTo>
                    <a:lnTo>
                      <a:pt x="88" y="21"/>
                    </a:lnTo>
                    <a:lnTo>
                      <a:pt x="91" y="24"/>
                    </a:lnTo>
                    <a:lnTo>
                      <a:pt x="92" y="30"/>
                    </a:lnTo>
                    <a:lnTo>
                      <a:pt x="94" y="33"/>
                    </a:lnTo>
                    <a:lnTo>
                      <a:pt x="94" y="40"/>
                    </a:lnTo>
                    <a:lnTo>
                      <a:pt x="94" y="47"/>
                    </a:lnTo>
                    <a:lnTo>
                      <a:pt x="94" y="50"/>
                    </a:lnTo>
                    <a:lnTo>
                      <a:pt x="94" y="54"/>
                    </a:lnTo>
                    <a:lnTo>
                      <a:pt x="92" y="55"/>
                    </a:lnTo>
                    <a:lnTo>
                      <a:pt x="92" y="59"/>
                    </a:lnTo>
                    <a:lnTo>
                      <a:pt x="91" y="64"/>
                    </a:lnTo>
                    <a:lnTo>
                      <a:pt x="88" y="68"/>
                    </a:lnTo>
                    <a:lnTo>
                      <a:pt x="86" y="71"/>
                    </a:lnTo>
                    <a:lnTo>
                      <a:pt x="84" y="73"/>
                    </a:lnTo>
                    <a:lnTo>
                      <a:pt x="81" y="77"/>
                    </a:lnTo>
                    <a:lnTo>
                      <a:pt x="78" y="81"/>
                    </a:lnTo>
                    <a:lnTo>
                      <a:pt x="75" y="83"/>
                    </a:lnTo>
                    <a:lnTo>
                      <a:pt x="70" y="85"/>
                    </a:lnTo>
                    <a:lnTo>
                      <a:pt x="67" y="87"/>
                    </a:lnTo>
                    <a:lnTo>
                      <a:pt x="62" y="89"/>
                    </a:lnTo>
                    <a:lnTo>
                      <a:pt x="54" y="89"/>
                    </a:lnTo>
                    <a:lnTo>
                      <a:pt x="46" y="90"/>
                    </a:lnTo>
                    <a:lnTo>
                      <a:pt x="41" y="90"/>
                    </a:lnTo>
                    <a:lnTo>
                      <a:pt x="37" y="89"/>
                    </a:lnTo>
                    <a:lnTo>
                      <a:pt x="30" y="89"/>
                    </a:lnTo>
                    <a:lnTo>
                      <a:pt x="27" y="87"/>
                    </a:lnTo>
                    <a:lnTo>
                      <a:pt x="22" y="85"/>
                    </a:lnTo>
                    <a:lnTo>
                      <a:pt x="17" y="83"/>
                    </a:lnTo>
                    <a:lnTo>
                      <a:pt x="14" y="79"/>
                    </a:lnTo>
                    <a:lnTo>
                      <a:pt x="13" y="77"/>
                    </a:lnTo>
                    <a:lnTo>
                      <a:pt x="11" y="73"/>
                    </a:lnTo>
                    <a:lnTo>
                      <a:pt x="6" y="71"/>
                    </a:lnTo>
                    <a:lnTo>
                      <a:pt x="6" y="68"/>
                    </a:lnTo>
                    <a:lnTo>
                      <a:pt x="4" y="64"/>
                    </a:lnTo>
                    <a:lnTo>
                      <a:pt x="2" y="59"/>
                    </a:lnTo>
                    <a:lnTo>
                      <a:pt x="2" y="57"/>
                    </a:lnTo>
                    <a:lnTo>
                      <a:pt x="2" y="54"/>
                    </a:lnTo>
                    <a:lnTo>
                      <a:pt x="0" y="5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58403" name="Freeform 53"/>
              <p:cNvSpPr>
                <a:spLocks/>
              </p:cNvSpPr>
              <p:nvPr/>
            </p:nvSpPr>
            <p:spPr bwMode="auto">
              <a:xfrm>
                <a:off x="4733" y="2222"/>
                <a:ext cx="31" cy="42"/>
              </a:xfrm>
              <a:custGeom>
                <a:avLst/>
                <a:gdLst>
                  <a:gd name="T0" fmla="*/ 19 w 76"/>
                  <a:gd name="T1" fmla="*/ 42 h 87"/>
                  <a:gd name="T2" fmla="*/ 0 w 76"/>
                  <a:gd name="T3" fmla="*/ 42 h 87"/>
                  <a:gd name="T4" fmla="*/ 0 w 76"/>
                  <a:gd name="T5" fmla="*/ 0 h 87"/>
                  <a:gd name="T6" fmla="*/ 17 w 76"/>
                  <a:gd name="T7" fmla="*/ 0 h 87"/>
                  <a:gd name="T8" fmla="*/ 17 w 76"/>
                  <a:gd name="T9" fmla="*/ 0 h 87"/>
                  <a:gd name="T10" fmla="*/ 19 w 76"/>
                  <a:gd name="T11" fmla="*/ 0 h 87"/>
                  <a:gd name="T12" fmla="*/ 20 w 76"/>
                  <a:gd name="T13" fmla="*/ 1 h 87"/>
                  <a:gd name="T14" fmla="*/ 22 w 76"/>
                  <a:gd name="T15" fmla="*/ 1 h 87"/>
                  <a:gd name="T16" fmla="*/ 24 w 76"/>
                  <a:gd name="T17" fmla="*/ 2 h 87"/>
                  <a:gd name="T18" fmla="*/ 26 w 76"/>
                  <a:gd name="T19" fmla="*/ 3 h 87"/>
                  <a:gd name="T20" fmla="*/ 27 w 76"/>
                  <a:gd name="T21" fmla="*/ 5 h 87"/>
                  <a:gd name="T22" fmla="*/ 28 w 76"/>
                  <a:gd name="T23" fmla="*/ 6 h 87"/>
                  <a:gd name="T24" fmla="*/ 29 w 76"/>
                  <a:gd name="T25" fmla="*/ 7 h 87"/>
                  <a:gd name="T26" fmla="*/ 30 w 76"/>
                  <a:gd name="T27" fmla="*/ 9 h 87"/>
                  <a:gd name="T28" fmla="*/ 30 w 76"/>
                  <a:gd name="T29" fmla="*/ 11 h 87"/>
                  <a:gd name="T30" fmla="*/ 30 w 76"/>
                  <a:gd name="T31" fmla="*/ 12 h 87"/>
                  <a:gd name="T32" fmla="*/ 30 w 76"/>
                  <a:gd name="T33" fmla="*/ 14 h 87"/>
                  <a:gd name="T34" fmla="*/ 30 w 76"/>
                  <a:gd name="T35" fmla="*/ 15 h 87"/>
                  <a:gd name="T36" fmla="*/ 29 w 76"/>
                  <a:gd name="T37" fmla="*/ 16 h 87"/>
                  <a:gd name="T38" fmla="*/ 28 w 76"/>
                  <a:gd name="T39" fmla="*/ 18 h 87"/>
                  <a:gd name="T40" fmla="*/ 26 w 76"/>
                  <a:gd name="T41" fmla="*/ 20 h 87"/>
                  <a:gd name="T42" fmla="*/ 26 w 76"/>
                  <a:gd name="T43" fmla="*/ 20 h 87"/>
                  <a:gd name="T44" fmla="*/ 27 w 76"/>
                  <a:gd name="T45" fmla="*/ 21 h 87"/>
                  <a:gd name="T46" fmla="*/ 29 w 76"/>
                  <a:gd name="T47" fmla="*/ 22 h 87"/>
                  <a:gd name="T48" fmla="*/ 30 w 76"/>
                  <a:gd name="T49" fmla="*/ 24 h 87"/>
                  <a:gd name="T50" fmla="*/ 31 w 76"/>
                  <a:gd name="T51" fmla="*/ 26 h 87"/>
                  <a:gd name="T52" fmla="*/ 31 w 76"/>
                  <a:gd name="T53" fmla="*/ 27 h 87"/>
                  <a:gd name="T54" fmla="*/ 31 w 76"/>
                  <a:gd name="T55" fmla="*/ 28 h 87"/>
                  <a:gd name="T56" fmla="*/ 31 w 76"/>
                  <a:gd name="T57" fmla="*/ 31 h 87"/>
                  <a:gd name="T58" fmla="*/ 31 w 76"/>
                  <a:gd name="T59" fmla="*/ 33 h 87"/>
                  <a:gd name="T60" fmla="*/ 31 w 76"/>
                  <a:gd name="T61" fmla="*/ 34 h 87"/>
                  <a:gd name="T62" fmla="*/ 30 w 76"/>
                  <a:gd name="T63" fmla="*/ 35 h 87"/>
                  <a:gd name="T64" fmla="*/ 29 w 76"/>
                  <a:gd name="T65" fmla="*/ 37 h 87"/>
                  <a:gd name="T66" fmla="*/ 28 w 76"/>
                  <a:gd name="T67" fmla="*/ 38 h 87"/>
                  <a:gd name="T68" fmla="*/ 26 w 76"/>
                  <a:gd name="T69" fmla="*/ 40 h 87"/>
                  <a:gd name="T70" fmla="*/ 24 w 76"/>
                  <a:gd name="T71" fmla="*/ 41 h 87"/>
                  <a:gd name="T72" fmla="*/ 22 w 76"/>
                  <a:gd name="T73" fmla="*/ 41 h 87"/>
                  <a:gd name="T74" fmla="*/ 19 w 76"/>
                  <a:gd name="T75" fmla="*/ 42 h 8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76" h="87">
                    <a:moveTo>
                      <a:pt x="47" y="87"/>
                    </a:moveTo>
                    <a:lnTo>
                      <a:pt x="0" y="87"/>
                    </a:lnTo>
                    <a:lnTo>
                      <a:pt x="0" y="0"/>
                    </a:lnTo>
                    <a:lnTo>
                      <a:pt x="42" y="0"/>
                    </a:lnTo>
                    <a:lnTo>
                      <a:pt x="47" y="0"/>
                    </a:lnTo>
                    <a:lnTo>
                      <a:pt x="50" y="2"/>
                    </a:lnTo>
                    <a:lnTo>
                      <a:pt x="55" y="2"/>
                    </a:lnTo>
                    <a:lnTo>
                      <a:pt x="60" y="4"/>
                    </a:lnTo>
                    <a:lnTo>
                      <a:pt x="64" y="7"/>
                    </a:lnTo>
                    <a:lnTo>
                      <a:pt x="66" y="11"/>
                    </a:lnTo>
                    <a:lnTo>
                      <a:pt x="69" y="12"/>
                    </a:lnTo>
                    <a:lnTo>
                      <a:pt x="71" y="14"/>
                    </a:lnTo>
                    <a:lnTo>
                      <a:pt x="74" y="18"/>
                    </a:lnTo>
                    <a:lnTo>
                      <a:pt x="74" y="22"/>
                    </a:lnTo>
                    <a:lnTo>
                      <a:pt x="74" y="24"/>
                    </a:lnTo>
                    <a:lnTo>
                      <a:pt x="74" y="28"/>
                    </a:lnTo>
                    <a:lnTo>
                      <a:pt x="74" y="32"/>
                    </a:lnTo>
                    <a:lnTo>
                      <a:pt x="71" y="33"/>
                    </a:lnTo>
                    <a:lnTo>
                      <a:pt x="69" y="38"/>
                    </a:lnTo>
                    <a:lnTo>
                      <a:pt x="64" y="42"/>
                    </a:lnTo>
                    <a:lnTo>
                      <a:pt x="66" y="44"/>
                    </a:lnTo>
                    <a:lnTo>
                      <a:pt x="71" y="45"/>
                    </a:lnTo>
                    <a:lnTo>
                      <a:pt x="74" y="50"/>
                    </a:lnTo>
                    <a:lnTo>
                      <a:pt x="76" y="54"/>
                    </a:lnTo>
                    <a:lnTo>
                      <a:pt x="76" y="55"/>
                    </a:lnTo>
                    <a:lnTo>
                      <a:pt x="76" y="59"/>
                    </a:lnTo>
                    <a:lnTo>
                      <a:pt x="76" y="64"/>
                    </a:lnTo>
                    <a:lnTo>
                      <a:pt x="76" y="68"/>
                    </a:lnTo>
                    <a:lnTo>
                      <a:pt x="76" y="71"/>
                    </a:lnTo>
                    <a:lnTo>
                      <a:pt x="74" y="73"/>
                    </a:lnTo>
                    <a:lnTo>
                      <a:pt x="71" y="77"/>
                    </a:lnTo>
                    <a:lnTo>
                      <a:pt x="69" y="79"/>
                    </a:lnTo>
                    <a:lnTo>
                      <a:pt x="64" y="83"/>
                    </a:lnTo>
                    <a:lnTo>
                      <a:pt x="60" y="85"/>
                    </a:lnTo>
                    <a:lnTo>
                      <a:pt x="55" y="85"/>
                    </a:lnTo>
                    <a:lnTo>
                      <a:pt x="47" y="8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58404" name="Freeform 54"/>
              <p:cNvSpPr>
                <a:spLocks/>
              </p:cNvSpPr>
              <p:nvPr/>
            </p:nvSpPr>
            <p:spPr bwMode="auto">
              <a:xfrm>
                <a:off x="4692" y="2222"/>
                <a:ext cx="36" cy="42"/>
              </a:xfrm>
              <a:custGeom>
                <a:avLst/>
                <a:gdLst>
                  <a:gd name="T0" fmla="*/ 0 w 90"/>
                  <a:gd name="T1" fmla="*/ 42 h 87"/>
                  <a:gd name="T2" fmla="*/ 13 w 90"/>
                  <a:gd name="T3" fmla="*/ 0 h 87"/>
                  <a:gd name="T4" fmla="*/ 23 w 90"/>
                  <a:gd name="T5" fmla="*/ 0 h 87"/>
                  <a:gd name="T6" fmla="*/ 36 w 90"/>
                  <a:gd name="T7" fmla="*/ 42 h 87"/>
                  <a:gd name="T8" fmla="*/ 27 w 90"/>
                  <a:gd name="T9" fmla="*/ 42 h 87"/>
                  <a:gd name="T10" fmla="*/ 25 w 90"/>
                  <a:gd name="T11" fmla="*/ 33 h 87"/>
                  <a:gd name="T12" fmla="*/ 10 w 90"/>
                  <a:gd name="T13" fmla="*/ 33 h 87"/>
                  <a:gd name="T14" fmla="*/ 8 w 90"/>
                  <a:gd name="T15" fmla="*/ 42 h 87"/>
                  <a:gd name="T16" fmla="*/ 0 w 90"/>
                  <a:gd name="T17" fmla="*/ 42 h 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0" h="87">
                    <a:moveTo>
                      <a:pt x="0" y="87"/>
                    </a:moveTo>
                    <a:lnTo>
                      <a:pt x="33" y="0"/>
                    </a:lnTo>
                    <a:lnTo>
                      <a:pt x="57" y="0"/>
                    </a:lnTo>
                    <a:lnTo>
                      <a:pt x="90" y="87"/>
                    </a:lnTo>
                    <a:lnTo>
                      <a:pt x="68" y="87"/>
                    </a:lnTo>
                    <a:lnTo>
                      <a:pt x="62" y="69"/>
                    </a:lnTo>
                    <a:lnTo>
                      <a:pt x="26" y="69"/>
                    </a:lnTo>
                    <a:lnTo>
                      <a:pt x="20" y="87"/>
                    </a:lnTo>
                    <a:lnTo>
                      <a:pt x="0" y="8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58405" name="Freeform 55"/>
              <p:cNvSpPr>
                <a:spLocks/>
              </p:cNvSpPr>
              <p:nvPr/>
            </p:nvSpPr>
            <p:spPr bwMode="auto">
              <a:xfrm>
                <a:off x="4621" y="2221"/>
                <a:ext cx="36" cy="44"/>
              </a:xfrm>
              <a:custGeom>
                <a:avLst/>
                <a:gdLst>
                  <a:gd name="T0" fmla="*/ 0 w 89"/>
                  <a:gd name="T1" fmla="*/ 22 h 91"/>
                  <a:gd name="T2" fmla="*/ 1 w 89"/>
                  <a:gd name="T3" fmla="*/ 19 h 91"/>
                  <a:gd name="T4" fmla="*/ 1 w 89"/>
                  <a:gd name="T5" fmla="*/ 15 h 91"/>
                  <a:gd name="T6" fmla="*/ 3 w 89"/>
                  <a:gd name="T7" fmla="*/ 11 h 91"/>
                  <a:gd name="T8" fmla="*/ 4 w 89"/>
                  <a:gd name="T9" fmla="*/ 8 h 91"/>
                  <a:gd name="T10" fmla="*/ 8 w 89"/>
                  <a:gd name="T11" fmla="*/ 5 h 91"/>
                  <a:gd name="T12" fmla="*/ 11 w 89"/>
                  <a:gd name="T13" fmla="*/ 3 h 91"/>
                  <a:gd name="T14" fmla="*/ 15 w 89"/>
                  <a:gd name="T15" fmla="*/ 1 h 91"/>
                  <a:gd name="T16" fmla="*/ 21 w 89"/>
                  <a:gd name="T17" fmla="*/ 0 h 91"/>
                  <a:gd name="T18" fmla="*/ 22 w 89"/>
                  <a:gd name="T19" fmla="*/ 0 h 91"/>
                  <a:gd name="T20" fmla="*/ 25 w 89"/>
                  <a:gd name="T21" fmla="*/ 1 h 91"/>
                  <a:gd name="T22" fmla="*/ 28 w 89"/>
                  <a:gd name="T23" fmla="*/ 2 h 91"/>
                  <a:gd name="T24" fmla="*/ 30 w 89"/>
                  <a:gd name="T25" fmla="*/ 4 h 91"/>
                  <a:gd name="T26" fmla="*/ 33 w 89"/>
                  <a:gd name="T27" fmla="*/ 6 h 91"/>
                  <a:gd name="T28" fmla="*/ 34 w 89"/>
                  <a:gd name="T29" fmla="*/ 8 h 91"/>
                  <a:gd name="T30" fmla="*/ 36 w 89"/>
                  <a:gd name="T31" fmla="*/ 11 h 91"/>
                  <a:gd name="T32" fmla="*/ 36 w 89"/>
                  <a:gd name="T33" fmla="*/ 13 h 91"/>
                  <a:gd name="T34" fmla="*/ 28 w 89"/>
                  <a:gd name="T35" fmla="*/ 15 h 91"/>
                  <a:gd name="T36" fmla="*/ 28 w 89"/>
                  <a:gd name="T37" fmla="*/ 15 h 91"/>
                  <a:gd name="T38" fmla="*/ 28 w 89"/>
                  <a:gd name="T39" fmla="*/ 14 h 91"/>
                  <a:gd name="T40" fmla="*/ 27 w 89"/>
                  <a:gd name="T41" fmla="*/ 13 h 91"/>
                  <a:gd name="T42" fmla="*/ 27 w 89"/>
                  <a:gd name="T43" fmla="*/ 12 h 91"/>
                  <a:gd name="T44" fmla="*/ 26 w 89"/>
                  <a:gd name="T45" fmla="*/ 10 h 91"/>
                  <a:gd name="T46" fmla="*/ 25 w 89"/>
                  <a:gd name="T47" fmla="*/ 10 h 91"/>
                  <a:gd name="T48" fmla="*/ 23 w 89"/>
                  <a:gd name="T49" fmla="*/ 9 h 91"/>
                  <a:gd name="T50" fmla="*/ 21 w 89"/>
                  <a:gd name="T51" fmla="*/ 8 h 91"/>
                  <a:gd name="T52" fmla="*/ 20 w 89"/>
                  <a:gd name="T53" fmla="*/ 8 h 91"/>
                  <a:gd name="T54" fmla="*/ 18 w 89"/>
                  <a:gd name="T55" fmla="*/ 8 h 91"/>
                  <a:gd name="T56" fmla="*/ 17 w 89"/>
                  <a:gd name="T57" fmla="*/ 9 h 91"/>
                  <a:gd name="T58" fmla="*/ 15 w 89"/>
                  <a:gd name="T59" fmla="*/ 10 h 91"/>
                  <a:gd name="T60" fmla="*/ 13 w 89"/>
                  <a:gd name="T61" fmla="*/ 11 h 91"/>
                  <a:gd name="T62" fmla="*/ 11 w 89"/>
                  <a:gd name="T63" fmla="*/ 13 h 91"/>
                  <a:gd name="T64" fmla="*/ 10 w 89"/>
                  <a:gd name="T65" fmla="*/ 15 h 91"/>
                  <a:gd name="T66" fmla="*/ 10 w 89"/>
                  <a:gd name="T67" fmla="*/ 17 h 91"/>
                  <a:gd name="T68" fmla="*/ 8 w 89"/>
                  <a:gd name="T69" fmla="*/ 23 h 91"/>
                  <a:gd name="T70" fmla="*/ 8 w 89"/>
                  <a:gd name="T71" fmla="*/ 24 h 91"/>
                  <a:gd name="T72" fmla="*/ 10 w 89"/>
                  <a:gd name="T73" fmla="*/ 29 h 91"/>
                  <a:gd name="T74" fmla="*/ 12 w 89"/>
                  <a:gd name="T75" fmla="*/ 34 h 91"/>
                  <a:gd name="T76" fmla="*/ 15 w 89"/>
                  <a:gd name="T77" fmla="*/ 36 h 91"/>
                  <a:gd name="T78" fmla="*/ 19 w 89"/>
                  <a:gd name="T79" fmla="*/ 37 h 91"/>
                  <a:gd name="T80" fmla="*/ 23 w 89"/>
                  <a:gd name="T81" fmla="*/ 36 h 91"/>
                  <a:gd name="T82" fmla="*/ 26 w 89"/>
                  <a:gd name="T83" fmla="*/ 34 h 91"/>
                  <a:gd name="T84" fmla="*/ 28 w 89"/>
                  <a:gd name="T85" fmla="*/ 30 h 91"/>
                  <a:gd name="T86" fmla="*/ 21 w 89"/>
                  <a:gd name="T87" fmla="*/ 28 h 91"/>
                  <a:gd name="T88" fmla="*/ 36 w 89"/>
                  <a:gd name="T89" fmla="*/ 20 h 91"/>
                  <a:gd name="T90" fmla="*/ 32 w 89"/>
                  <a:gd name="T91" fmla="*/ 43 h 91"/>
                  <a:gd name="T92" fmla="*/ 31 w 89"/>
                  <a:gd name="T93" fmla="*/ 38 h 91"/>
                  <a:gd name="T94" fmla="*/ 27 w 89"/>
                  <a:gd name="T95" fmla="*/ 41 h 91"/>
                  <a:gd name="T96" fmla="*/ 23 w 89"/>
                  <a:gd name="T97" fmla="*/ 44 h 91"/>
                  <a:gd name="T98" fmla="*/ 17 w 89"/>
                  <a:gd name="T99" fmla="*/ 44 h 91"/>
                  <a:gd name="T100" fmla="*/ 12 w 89"/>
                  <a:gd name="T101" fmla="*/ 43 h 91"/>
                  <a:gd name="T102" fmla="*/ 8 w 89"/>
                  <a:gd name="T103" fmla="*/ 40 h 91"/>
                  <a:gd name="T104" fmla="*/ 4 w 89"/>
                  <a:gd name="T105" fmla="*/ 36 h 91"/>
                  <a:gd name="T106" fmla="*/ 1 w 89"/>
                  <a:gd name="T107" fmla="*/ 30 h 91"/>
                  <a:gd name="T108" fmla="*/ 0 w 89"/>
                  <a:gd name="T109" fmla="*/ 22 h 9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89" h="91">
                    <a:moveTo>
                      <a:pt x="0" y="46"/>
                    </a:moveTo>
                    <a:lnTo>
                      <a:pt x="0" y="46"/>
                    </a:lnTo>
                    <a:lnTo>
                      <a:pt x="0" y="44"/>
                    </a:lnTo>
                    <a:lnTo>
                      <a:pt x="3" y="40"/>
                    </a:lnTo>
                    <a:lnTo>
                      <a:pt x="3" y="35"/>
                    </a:lnTo>
                    <a:lnTo>
                      <a:pt x="3" y="30"/>
                    </a:lnTo>
                    <a:lnTo>
                      <a:pt x="5" y="26"/>
                    </a:lnTo>
                    <a:lnTo>
                      <a:pt x="8" y="23"/>
                    </a:lnTo>
                    <a:lnTo>
                      <a:pt x="10" y="20"/>
                    </a:lnTo>
                    <a:lnTo>
                      <a:pt x="11" y="16"/>
                    </a:lnTo>
                    <a:lnTo>
                      <a:pt x="16" y="13"/>
                    </a:lnTo>
                    <a:lnTo>
                      <a:pt x="19" y="11"/>
                    </a:lnTo>
                    <a:lnTo>
                      <a:pt x="24" y="9"/>
                    </a:lnTo>
                    <a:lnTo>
                      <a:pt x="27" y="6"/>
                    </a:lnTo>
                    <a:lnTo>
                      <a:pt x="32" y="4"/>
                    </a:lnTo>
                    <a:lnTo>
                      <a:pt x="36" y="2"/>
                    </a:lnTo>
                    <a:lnTo>
                      <a:pt x="43" y="2"/>
                    </a:lnTo>
                    <a:lnTo>
                      <a:pt x="51" y="0"/>
                    </a:lnTo>
                    <a:lnTo>
                      <a:pt x="54" y="0"/>
                    </a:lnTo>
                    <a:lnTo>
                      <a:pt x="59" y="2"/>
                    </a:lnTo>
                    <a:lnTo>
                      <a:pt x="61" y="2"/>
                    </a:lnTo>
                    <a:lnTo>
                      <a:pt x="65" y="4"/>
                    </a:lnTo>
                    <a:lnTo>
                      <a:pt x="70" y="4"/>
                    </a:lnTo>
                    <a:lnTo>
                      <a:pt x="72" y="6"/>
                    </a:lnTo>
                    <a:lnTo>
                      <a:pt x="73" y="9"/>
                    </a:lnTo>
                    <a:lnTo>
                      <a:pt x="78" y="11"/>
                    </a:lnTo>
                    <a:lnTo>
                      <a:pt x="81" y="13"/>
                    </a:lnTo>
                    <a:lnTo>
                      <a:pt x="83" y="14"/>
                    </a:lnTo>
                    <a:lnTo>
                      <a:pt x="85" y="16"/>
                    </a:lnTo>
                    <a:lnTo>
                      <a:pt x="88" y="18"/>
                    </a:lnTo>
                    <a:lnTo>
                      <a:pt x="88" y="23"/>
                    </a:lnTo>
                    <a:lnTo>
                      <a:pt x="89" y="24"/>
                    </a:lnTo>
                    <a:lnTo>
                      <a:pt x="89" y="26"/>
                    </a:lnTo>
                    <a:lnTo>
                      <a:pt x="89" y="30"/>
                    </a:lnTo>
                    <a:lnTo>
                      <a:pt x="70" y="30"/>
                    </a:lnTo>
                    <a:lnTo>
                      <a:pt x="70" y="28"/>
                    </a:lnTo>
                    <a:lnTo>
                      <a:pt x="70" y="26"/>
                    </a:lnTo>
                    <a:lnTo>
                      <a:pt x="67" y="26"/>
                    </a:lnTo>
                    <a:lnTo>
                      <a:pt x="67" y="24"/>
                    </a:lnTo>
                    <a:lnTo>
                      <a:pt x="65" y="23"/>
                    </a:lnTo>
                    <a:lnTo>
                      <a:pt x="65" y="20"/>
                    </a:lnTo>
                    <a:lnTo>
                      <a:pt x="62" y="20"/>
                    </a:lnTo>
                    <a:lnTo>
                      <a:pt x="61" y="20"/>
                    </a:lnTo>
                    <a:lnTo>
                      <a:pt x="59" y="18"/>
                    </a:lnTo>
                    <a:lnTo>
                      <a:pt x="56" y="18"/>
                    </a:lnTo>
                    <a:lnTo>
                      <a:pt x="54" y="18"/>
                    </a:lnTo>
                    <a:lnTo>
                      <a:pt x="51" y="16"/>
                    </a:lnTo>
                    <a:lnTo>
                      <a:pt x="49" y="16"/>
                    </a:lnTo>
                    <a:lnTo>
                      <a:pt x="48" y="16"/>
                    </a:lnTo>
                    <a:lnTo>
                      <a:pt x="45" y="16"/>
                    </a:lnTo>
                    <a:lnTo>
                      <a:pt x="43" y="18"/>
                    </a:lnTo>
                    <a:lnTo>
                      <a:pt x="41" y="18"/>
                    </a:lnTo>
                    <a:lnTo>
                      <a:pt x="38" y="18"/>
                    </a:lnTo>
                    <a:lnTo>
                      <a:pt x="36" y="20"/>
                    </a:lnTo>
                    <a:lnTo>
                      <a:pt x="34" y="20"/>
                    </a:lnTo>
                    <a:lnTo>
                      <a:pt x="32" y="23"/>
                    </a:lnTo>
                    <a:lnTo>
                      <a:pt x="30" y="24"/>
                    </a:lnTo>
                    <a:lnTo>
                      <a:pt x="27" y="26"/>
                    </a:lnTo>
                    <a:lnTo>
                      <a:pt x="25" y="28"/>
                    </a:lnTo>
                    <a:lnTo>
                      <a:pt x="25" y="30"/>
                    </a:lnTo>
                    <a:lnTo>
                      <a:pt x="24" y="34"/>
                    </a:lnTo>
                    <a:lnTo>
                      <a:pt x="24" y="35"/>
                    </a:lnTo>
                    <a:lnTo>
                      <a:pt x="21" y="40"/>
                    </a:lnTo>
                    <a:lnTo>
                      <a:pt x="21" y="47"/>
                    </a:lnTo>
                    <a:lnTo>
                      <a:pt x="21" y="49"/>
                    </a:lnTo>
                    <a:lnTo>
                      <a:pt x="24" y="56"/>
                    </a:lnTo>
                    <a:lnTo>
                      <a:pt x="24" y="61"/>
                    </a:lnTo>
                    <a:lnTo>
                      <a:pt x="27" y="66"/>
                    </a:lnTo>
                    <a:lnTo>
                      <a:pt x="30" y="70"/>
                    </a:lnTo>
                    <a:lnTo>
                      <a:pt x="34" y="73"/>
                    </a:lnTo>
                    <a:lnTo>
                      <a:pt x="38" y="75"/>
                    </a:lnTo>
                    <a:lnTo>
                      <a:pt x="43" y="75"/>
                    </a:lnTo>
                    <a:lnTo>
                      <a:pt x="48" y="77"/>
                    </a:lnTo>
                    <a:lnTo>
                      <a:pt x="51" y="77"/>
                    </a:lnTo>
                    <a:lnTo>
                      <a:pt x="56" y="75"/>
                    </a:lnTo>
                    <a:lnTo>
                      <a:pt x="61" y="75"/>
                    </a:lnTo>
                    <a:lnTo>
                      <a:pt x="65" y="71"/>
                    </a:lnTo>
                    <a:lnTo>
                      <a:pt x="67" y="70"/>
                    </a:lnTo>
                    <a:lnTo>
                      <a:pt x="70" y="63"/>
                    </a:lnTo>
                    <a:lnTo>
                      <a:pt x="72" y="57"/>
                    </a:lnTo>
                    <a:lnTo>
                      <a:pt x="51" y="57"/>
                    </a:lnTo>
                    <a:lnTo>
                      <a:pt x="51" y="42"/>
                    </a:lnTo>
                    <a:lnTo>
                      <a:pt x="89" y="42"/>
                    </a:lnTo>
                    <a:lnTo>
                      <a:pt x="89" y="89"/>
                    </a:lnTo>
                    <a:lnTo>
                      <a:pt x="78" y="89"/>
                    </a:lnTo>
                    <a:lnTo>
                      <a:pt x="76" y="79"/>
                    </a:lnTo>
                    <a:lnTo>
                      <a:pt x="72" y="81"/>
                    </a:lnTo>
                    <a:lnTo>
                      <a:pt x="67" y="85"/>
                    </a:lnTo>
                    <a:lnTo>
                      <a:pt x="61" y="89"/>
                    </a:lnTo>
                    <a:lnTo>
                      <a:pt x="56" y="91"/>
                    </a:lnTo>
                    <a:lnTo>
                      <a:pt x="49" y="91"/>
                    </a:lnTo>
                    <a:lnTo>
                      <a:pt x="43" y="91"/>
                    </a:lnTo>
                    <a:lnTo>
                      <a:pt x="36" y="91"/>
                    </a:lnTo>
                    <a:lnTo>
                      <a:pt x="30" y="89"/>
                    </a:lnTo>
                    <a:lnTo>
                      <a:pt x="25" y="87"/>
                    </a:lnTo>
                    <a:lnTo>
                      <a:pt x="19" y="83"/>
                    </a:lnTo>
                    <a:lnTo>
                      <a:pt x="14" y="79"/>
                    </a:lnTo>
                    <a:lnTo>
                      <a:pt x="10" y="75"/>
                    </a:lnTo>
                    <a:lnTo>
                      <a:pt x="8" y="70"/>
                    </a:lnTo>
                    <a:lnTo>
                      <a:pt x="3" y="63"/>
                    </a:lnTo>
                    <a:lnTo>
                      <a:pt x="3" y="57"/>
                    </a:lnTo>
                    <a:lnTo>
                      <a:pt x="0" y="4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58406" name="Freeform 56"/>
              <p:cNvSpPr>
                <a:spLocks/>
              </p:cNvSpPr>
              <p:nvPr/>
            </p:nvSpPr>
            <p:spPr bwMode="auto">
              <a:xfrm>
                <a:off x="4584" y="2222"/>
                <a:ext cx="32" cy="42"/>
              </a:xfrm>
              <a:custGeom>
                <a:avLst/>
                <a:gdLst>
                  <a:gd name="T0" fmla="*/ 0 w 78"/>
                  <a:gd name="T1" fmla="*/ 42 h 87"/>
                  <a:gd name="T2" fmla="*/ 0 w 78"/>
                  <a:gd name="T3" fmla="*/ 0 h 87"/>
                  <a:gd name="T4" fmla="*/ 8 w 78"/>
                  <a:gd name="T5" fmla="*/ 0 h 87"/>
                  <a:gd name="T6" fmla="*/ 24 w 78"/>
                  <a:gd name="T7" fmla="*/ 28 h 87"/>
                  <a:gd name="T8" fmla="*/ 24 w 78"/>
                  <a:gd name="T9" fmla="*/ 0 h 87"/>
                  <a:gd name="T10" fmla="*/ 32 w 78"/>
                  <a:gd name="T11" fmla="*/ 0 h 87"/>
                  <a:gd name="T12" fmla="*/ 32 w 78"/>
                  <a:gd name="T13" fmla="*/ 42 h 87"/>
                  <a:gd name="T14" fmla="*/ 24 w 78"/>
                  <a:gd name="T15" fmla="*/ 42 h 87"/>
                  <a:gd name="T16" fmla="*/ 9 w 78"/>
                  <a:gd name="T17" fmla="*/ 14 h 87"/>
                  <a:gd name="T18" fmla="*/ 9 w 78"/>
                  <a:gd name="T19" fmla="*/ 42 h 87"/>
                  <a:gd name="T20" fmla="*/ 0 w 78"/>
                  <a:gd name="T21" fmla="*/ 42 h 8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8" h="87">
                    <a:moveTo>
                      <a:pt x="0" y="87"/>
                    </a:moveTo>
                    <a:lnTo>
                      <a:pt x="0" y="0"/>
                    </a:lnTo>
                    <a:lnTo>
                      <a:pt x="19" y="0"/>
                    </a:lnTo>
                    <a:lnTo>
                      <a:pt x="59" y="59"/>
                    </a:lnTo>
                    <a:lnTo>
                      <a:pt x="59" y="0"/>
                    </a:lnTo>
                    <a:lnTo>
                      <a:pt x="78" y="0"/>
                    </a:lnTo>
                    <a:lnTo>
                      <a:pt x="78" y="87"/>
                    </a:lnTo>
                    <a:lnTo>
                      <a:pt x="59" y="87"/>
                    </a:lnTo>
                    <a:lnTo>
                      <a:pt x="21" y="28"/>
                    </a:lnTo>
                    <a:lnTo>
                      <a:pt x="21" y="87"/>
                    </a:lnTo>
                    <a:lnTo>
                      <a:pt x="0" y="8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58407" name="Rectangle 57"/>
              <p:cNvSpPr>
                <a:spLocks noChangeArrowheads="1"/>
              </p:cNvSpPr>
              <p:nvPr/>
            </p:nvSpPr>
            <p:spPr bwMode="auto">
              <a:xfrm>
                <a:off x="4569" y="2222"/>
                <a:ext cx="8" cy="4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AU" dirty="0">
                  <a:latin typeface="Montserrat" panose="00000500000000000000" pitchFamily="50" charset="0"/>
                </a:endParaRPr>
              </a:p>
            </p:txBody>
          </p:sp>
          <p:sp>
            <p:nvSpPr>
              <p:cNvPr id="58408" name="Freeform 58"/>
              <p:cNvSpPr>
                <a:spLocks/>
              </p:cNvSpPr>
              <p:nvPr/>
            </p:nvSpPr>
            <p:spPr bwMode="auto">
              <a:xfrm>
                <a:off x="4532" y="2222"/>
                <a:ext cx="35" cy="42"/>
              </a:xfrm>
              <a:custGeom>
                <a:avLst/>
                <a:gdLst>
                  <a:gd name="T0" fmla="*/ 0 w 86"/>
                  <a:gd name="T1" fmla="*/ 42 h 87"/>
                  <a:gd name="T2" fmla="*/ 0 w 86"/>
                  <a:gd name="T3" fmla="*/ 0 h 87"/>
                  <a:gd name="T4" fmla="*/ 8 w 86"/>
                  <a:gd name="T5" fmla="*/ 0 h 87"/>
                  <a:gd name="T6" fmla="*/ 8 w 86"/>
                  <a:gd name="T7" fmla="*/ 19 h 87"/>
                  <a:gd name="T8" fmla="*/ 23 w 86"/>
                  <a:gd name="T9" fmla="*/ 0 h 87"/>
                  <a:gd name="T10" fmla="*/ 33 w 86"/>
                  <a:gd name="T11" fmla="*/ 0 h 87"/>
                  <a:gd name="T12" fmla="*/ 17 w 86"/>
                  <a:gd name="T13" fmla="*/ 19 h 87"/>
                  <a:gd name="T14" fmla="*/ 35 w 86"/>
                  <a:gd name="T15" fmla="*/ 42 h 87"/>
                  <a:gd name="T16" fmla="*/ 24 w 86"/>
                  <a:gd name="T17" fmla="*/ 42 h 87"/>
                  <a:gd name="T18" fmla="*/ 12 w 86"/>
                  <a:gd name="T19" fmla="*/ 24 h 87"/>
                  <a:gd name="T20" fmla="*/ 8 w 86"/>
                  <a:gd name="T21" fmla="*/ 28 h 87"/>
                  <a:gd name="T22" fmla="*/ 8 w 86"/>
                  <a:gd name="T23" fmla="*/ 42 h 87"/>
                  <a:gd name="T24" fmla="*/ 0 w 86"/>
                  <a:gd name="T25" fmla="*/ 42 h 8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6" h="87">
                    <a:moveTo>
                      <a:pt x="0" y="87"/>
                    </a:moveTo>
                    <a:lnTo>
                      <a:pt x="0" y="0"/>
                    </a:lnTo>
                    <a:lnTo>
                      <a:pt x="19" y="0"/>
                    </a:lnTo>
                    <a:lnTo>
                      <a:pt x="19" y="40"/>
                    </a:lnTo>
                    <a:lnTo>
                      <a:pt x="57" y="0"/>
                    </a:lnTo>
                    <a:lnTo>
                      <a:pt x="81" y="0"/>
                    </a:lnTo>
                    <a:lnTo>
                      <a:pt x="41" y="40"/>
                    </a:lnTo>
                    <a:lnTo>
                      <a:pt x="86" y="87"/>
                    </a:lnTo>
                    <a:lnTo>
                      <a:pt x="59" y="87"/>
                    </a:lnTo>
                    <a:lnTo>
                      <a:pt x="30" y="50"/>
                    </a:lnTo>
                    <a:lnTo>
                      <a:pt x="19" y="59"/>
                    </a:lnTo>
                    <a:lnTo>
                      <a:pt x="19" y="87"/>
                    </a:lnTo>
                    <a:lnTo>
                      <a:pt x="0" y="8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58409" name="Freeform 59"/>
              <p:cNvSpPr>
                <a:spLocks/>
              </p:cNvSpPr>
              <p:nvPr/>
            </p:nvSpPr>
            <p:spPr bwMode="auto">
              <a:xfrm>
                <a:off x="4493" y="2222"/>
                <a:ext cx="33" cy="42"/>
              </a:xfrm>
              <a:custGeom>
                <a:avLst/>
                <a:gdLst>
                  <a:gd name="T0" fmla="*/ 0 w 80"/>
                  <a:gd name="T1" fmla="*/ 42 h 87"/>
                  <a:gd name="T2" fmla="*/ 0 w 80"/>
                  <a:gd name="T3" fmla="*/ 0 h 87"/>
                  <a:gd name="T4" fmla="*/ 23 w 80"/>
                  <a:gd name="T5" fmla="*/ 0 h 87"/>
                  <a:gd name="T6" fmla="*/ 23 w 80"/>
                  <a:gd name="T7" fmla="*/ 0 h 87"/>
                  <a:gd name="T8" fmla="*/ 24 w 80"/>
                  <a:gd name="T9" fmla="*/ 0 h 87"/>
                  <a:gd name="T10" fmla="*/ 26 w 80"/>
                  <a:gd name="T11" fmla="*/ 1 h 87"/>
                  <a:gd name="T12" fmla="*/ 28 w 80"/>
                  <a:gd name="T13" fmla="*/ 2 h 87"/>
                  <a:gd name="T14" fmla="*/ 28 w 80"/>
                  <a:gd name="T15" fmla="*/ 3 h 87"/>
                  <a:gd name="T16" fmla="*/ 30 w 80"/>
                  <a:gd name="T17" fmla="*/ 4 h 87"/>
                  <a:gd name="T18" fmla="*/ 31 w 80"/>
                  <a:gd name="T19" fmla="*/ 6 h 87"/>
                  <a:gd name="T20" fmla="*/ 31 w 80"/>
                  <a:gd name="T21" fmla="*/ 7 h 87"/>
                  <a:gd name="T22" fmla="*/ 32 w 80"/>
                  <a:gd name="T23" fmla="*/ 9 h 87"/>
                  <a:gd name="T24" fmla="*/ 32 w 80"/>
                  <a:gd name="T25" fmla="*/ 11 h 87"/>
                  <a:gd name="T26" fmla="*/ 32 w 80"/>
                  <a:gd name="T27" fmla="*/ 13 h 87"/>
                  <a:gd name="T28" fmla="*/ 32 w 80"/>
                  <a:gd name="T29" fmla="*/ 14 h 87"/>
                  <a:gd name="T30" fmla="*/ 31 w 80"/>
                  <a:gd name="T31" fmla="*/ 16 h 87"/>
                  <a:gd name="T32" fmla="*/ 30 w 80"/>
                  <a:gd name="T33" fmla="*/ 18 h 87"/>
                  <a:gd name="T34" fmla="*/ 29 w 80"/>
                  <a:gd name="T35" fmla="*/ 19 h 87"/>
                  <a:gd name="T36" fmla="*/ 28 w 80"/>
                  <a:gd name="T37" fmla="*/ 21 h 87"/>
                  <a:gd name="T38" fmla="*/ 26 w 80"/>
                  <a:gd name="T39" fmla="*/ 22 h 87"/>
                  <a:gd name="T40" fmla="*/ 26 w 80"/>
                  <a:gd name="T41" fmla="*/ 22 h 87"/>
                  <a:gd name="T42" fmla="*/ 26 w 80"/>
                  <a:gd name="T43" fmla="*/ 22 h 87"/>
                  <a:gd name="T44" fmla="*/ 28 w 80"/>
                  <a:gd name="T45" fmla="*/ 23 h 87"/>
                  <a:gd name="T46" fmla="*/ 29 w 80"/>
                  <a:gd name="T47" fmla="*/ 24 h 87"/>
                  <a:gd name="T48" fmla="*/ 30 w 80"/>
                  <a:gd name="T49" fmla="*/ 25 h 87"/>
                  <a:gd name="T50" fmla="*/ 30 w 80"/>
                  <a:gd name="T51" fmla="*/ 27 h 87"/>
                  <a:gd name="T52" fmla="*/ 31 w 80"/>
                  <a:gd name="T53" fmla="*/ 28 h 87"/>
                  <a:gd name="T54" fmla="*/ 31 w 80"/>
                  <a:gd name="T55" fmla="*/ 29 h 87"/>
                  <a:gd name="T56" fmla="*/ 31 w 80"/>
                  <a:gd name="T57" fmla="*/ 31 h 87"/>
                  <a:gd name="T58" fmla="*/ 31 w 80"/>
                  <a:gd name="T59" fmla="*/ 33 h 87"/>
                  <a:gd name="T60" fmla="*/ 31 w 80"/>
                  <a:gd name="T61" fmla="*/ 33 h 87"/>
                  <a:gd name="T62" fmla="*/ 31 w 80"/>
                  <a:gd name="T63" fmla="*/ 35 h 87"/>
                  <a:gd name="T64" fmla="*/ 31 w 80"/>
                  <a:gd name="T65" fmla="*/ 36 h 87"/>
                  <a:gd name="T66" fmla="*/ 31 w 80"/>
                  <a:gd name="T67" fmla="*/ 38 h 87"/>
                  <a:gd name="T68" fmla="*/ 31 w 80"/>
                  <a:gd name="T69" fmla="*/ 39 h 87"/>
                  <a:gd name="T70" fmla="*/ 32 w 80"/>
                  <a:gd name="T71" fmla="*/ 39 h 87"/>
                  <a:gd name="T72" fmla="*/ 33 w 80"/>
                  <a:gd name="T73" fmla="*/ 40 h 87"/>
                  <a:gd name="T74" fmla="*/ 33 w 80"/>
                  <a:gd name="T75" fmla="*/ 42 h 87"/>
                  <a:gd name="T76" fmla="*/ 24 w 80"/>
                  <a:gd name="T77" fmla="*/ 42 h 87"/>
                  <a:gd name="T78" fmla="*/ 24 w 80"/>
                  <a:gd name="T79" fmla="*/ 42 h 87"/>
                  <a:gd name="T80" fmla="*/ 24 w 80"/>
                  <a:gd name="T81" fmla="*/ 41 h 87"/>
                  <a:gd name="T82" fmla="*/ 23 w 80"/>
                  <a:gd name="T83" fmla="*/ 40 h 87"/>
                  <a:gd name="T84" fmla="*/ 23 w 80"/>
                  <a:gd name="T85" fmla="*/ 39 h 87"/>
                  <a:gd name="T86" fmla="*/ 23 w 80"/>
                  <a:gd name="T87" fmla="*/ 37 h 87"/>
                  <a:gd name="T88" fmla="*/ 23 w 80"/>
                  <a:gd name="T89" fmla="*/ 36 h 87"/>
                  <a:gd name="T90" fmla="*/ 23 w 80"/>
                  <a:gd name="T91" fmla="*/ 35 h 87"/>
                  <a:gd name="T92" fmla="*/ 23 w 80"/>
                  <a:gd name="T93" fmla="*/ 33 h 87"/>
                  <a:gd name="T94" fmla="*/ 23 w 80"/>
                  <a:gd name="T95" fmla="*/ 33 h 87"/>
                  <a:gd name="T96" fmla="*/ 23 w 80"/>
                  <a:gd name="T97" fmla="*/ 32 h 87"/>
                  <a:gd name="T98" fmla="*/ 23 w 80"/>
                  <a:gd name="T99" fmla="*/ 29 h 87"/>
                  <a:gd name="T100" fmla="*/ 22 w 80"/>
                  <a:gd name="T101" fmla="*/ 28 h 87"/>
                  <a:gd name="T102" fmla="*/ 22 w 80"/>
                  <a:gd name="T103" fmla="*/ 28 h 87"/>
                  <a:gd name="T104" fmla="*/ 21 w 80"/>
                  <a:gd name="T105" fmla="*/ 27 h 87"/>
                  <a:gd name="T106" fmla="*/ 20 w 80"/>
                  <a:gd name="T107" fmla="*/ 27 h 87"/>
                  <a:gd name="T108" fmla="*/ 19 w 80"/>
                  <a:gd name="T109" fmla="*/ 26 h 87"/>
                  <a:gd name="T110" fmla="*/ 17 w 80"/>
                  <a:gd name="T111" fmla="*/ 26 h 87"/>
                  <a:gd name="T112" fmla="*/ 8 w 80"/>
                  <a:gd name="T113" fmla="*/ 26 h 87"/>
                  <a:gd name="T114" fmla="*/ 8 w 80"/>
                  <a:gd name="T115" fmla="*/ 42 h 87"/>
                  <a:gd name="T116" fmla="*/ 0 w 80"/>
                  <a:gd name="T117" fmla="*/ 42 h 8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80" h="87">
                    <a:moveTo>
                      <a:pt x="0" y="87"/>
                    </a:moveTo>
                    <a:lnTo>
                      <a:pt x="0" y="0"/>
                    </a:lnTo>
                    <a:lnTo>
                      <a:pt x="56" y="0"/>
                    </a:lnTo>
                    <a:lnTo>
                      <a:pt x="58" y="0"/>
                    </a:lnTo>
                    <a:lnTo>
                      <a:pt x="62" y="2"/>
                    </a:lnTo>
                    <a:lnTo>
                      <a:pt x="67" y="4"/>
                    </a:lnTo>
                    <a:lnTo>
                      <a:pt x="69" y="7"/>
                    </a:lnTo>
                    <a:lnTo>
                      <a:pt x="73" y="9"/>
                    </a:lnTo>
                    <a:lnTo>
                      <a:pt x="75" y="12"/>
                    </a:lnTo>
                    <a:lnTo>
                      <a:pt x="75" y="14"/>
                    </a:lnTo>
                    <a:lnTo>
                      <a:pt x="77" y="18"/>
                    </a:lnTo>
                    <a:lnTo>
                      <a:pt x="77" y="22"/>
                    </a:lnTo>
                    <a:lnTo>
                      <a:pt x="77" y="26"/>
                    </a:lnTo>
                    <a:lnTo>
                      <a:pt x="77" y="30"/>
                    </a:lnTo>
                    <a:lnTo>
                      <a:pt x="75" y="33"/>
                    </a:lnTo>
                    <a:lnTo>
                      <a:pt x="73" y="38"/>
                    </a:lnTo>
                    <a:lnTo>
                      <a:pt x="70" y="40"/>
                    </a:lnTo>
                    <a:lnTo>
                      <a:pt x="69" y="44"/>
                    </a:lnTo>
                    <a:lnTo>
                      <a:pt x="62" y="45"/>
                    </a:lnTo>
                    <a:lnTo>
                      <a:pt x="64" y="45"/>
                    </a:lnTo>
                    <a:lnTo>
                      <a:pt x="69" y="47"/>
                    </a:lnTo>
                    <a:lnTo>
                      <a:pt x="70" y="50"/>
                    </a:lnTo>
                    <a:lnTo>
                      <a:pt x="73" y="52"/>
                    </a:lnTo>
                    <a:lnTo>
                      <a:pt x="73" y="55"/>
                    </a:lnTo>
                    <a:lnTo>
                      <a:pt x="75" y="57"/>
                    </a:lnTo>
                    <a:lnTo>
                      <a:pt x="75" y="61"/>
                    </a:lnTo>
                    <a:lnTo>
                      <a:pt x="75" y="64"/>
                    </a:lnTo>
                    <a:lnTo>
                      <a:pt x="75" y="68"/>
                    </a:lnTo>
                    <a:lnTo>
                      <a:pt x="75" y="69"/>
                    </a:lnTo>
                    <a:lnTo>
                      <a:pt x="75" y="73"/>
                    </a:lnTo>
                    <a:lnTo>
                      <a:pt x="75" y="75"/>
                    </a:lnTo>
                    <a:lnTo>
                      <a:pt x="75" y="79"/>
                    </a:lnTo>
                    <a:lnTo>
                      <a:pt x="75" y="81"/>
                    </a:lnTo>
                    <a:lnTo>
                      <a:pt x="77" y="81"/>
                    </a:lnTo>
                    <a:lnTo>
                      <a:pt x="80" y="83"/>
                    </a:lnTo>
                    <a:lnTo>
                      <a:pt x="80" y="87"/>
                    </a:lnTo>
                    <a:lnTo>
                      <a:pt x="58" y="87"/>
                    </a:lnTo>
                    <a:lnTo>
                      <a:pt x="58" y="85"/>
                    </a:lnTo>
                    <a:lnTo>
                      <a:pt x="56" y="83"/>
                    </a:lnTo>
                    <a:lnTo>
                      <a:pt x="56" y="81"/>
                    </a:lnTo>
                    <a:lnTo>
                      <a:pt x="56" y="77"/>
                    </a:lnTo>
                    <a:lnTo>
                      <a:pt x="56" y="75"/>
                    </a:lnTo>
                    <a:lnTo>
                      <a:pt x="56" y="73"/>
                    </a:lnTo>
                    <a:lnTo>
                      <a:pt x="56" y="69"/>
                    </a:lnTo>
                    <a:lnTo>
                      <a:pt x="56" y="68"/>
                    </a:lnTo>
                    <a:lnTo>
                      <a:pt x="56" y="66"/>
                    </a:lnTo>
                    <a:lnTo>
                      <a:pt x="56" y="61"/>
                    </a:lnTo>
                    <a:lnTo>
                      <a:pt x="53" y="59"/>
                    </a:lnTo>
                    <a:lnTo>
                      <a:pt x="53" y="57"/>
                    </a:lnTo>
                    <a:lnTo>
                      <a:pt x="51" y="55"/>
                    </a:lnTo>
                    <a:lnTo>
                      <a:pt x="48" y="55"/>
                    </a:lnTo>
                    <a:lnTo>
                      <a:pt x="46" y="54"/>
                    </a:lnTo>
                    <a:lnTo>
                      <a:pt x="42" y="54"/>
                    </a:lnTo>
                    <a:lnTo>
                      <a:pt x="19" y="54"/>
                    </a:lnTo>
                    <a:lnTo>
                      <a:pt x="19" y="87"/>
                    </a:lnTo>
                    <a:lnTo>
                      <a:pt x="0" y="8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58410" name="Freeform 60"/>
              <p:cNvSpPr>
                <a:spLocks/>
              </p:cNvSpPr>
              <p:nvPr/>
            </p:nvSpPr>
            <p:spPr bwMode="auto">
              <a:xfrm>
                <a:off x="4449" y="2222"/>
                <a:ext cx="38" cy="44"/>
              </a:xfrm>
              <a:custGeom>
                <a:avLst/>
                <a:gdLst>
                  <a:gd name="T0" fmla="*/ 0 w 93"/>
                  <a:gd name="T1" fmla="*/ 24 h 90"/>
                  <a:gd name="T2" fmla="*/ 0 w 93"/>
                  <a:gd name="T3" fmla="*/ 21 h 90"/>
                  <a:gd name="T4" fmla="*/ 0 w 93"/>
                  <a:gd name="T5" fmla="*/ 16 h 90"/>
                  <a:gd name="T6" fmla="*/ 2 w 93"/>
                  <a:gd name="T7" fmla="*/ 12 h 90"/>
                  <a:gd name="T8" fmla="*/ 4 w 93"/>
                  <a:gd name="T9" fmla="*/ 8 h 90"/>
                  <a:gd name="T10" fmla="*/ 6 w 93"/>
                  <a:gd name="T11" fmla="*/ 5 h 90"/>
                  <a:gd name="T12" fmla="*/ 9 w 93"/>
                  <a:gd name="T13" fmla="*/ 2 h 90"/>
                  <a:gd name="T14" fmla="*/ 14 w 93"/>
                  <a:gd name="T15" fmla="*/ 1 h 90"/>
                  <a:gd name="T16" fmla="*/ 19 w 93"/>
                  <a:gd name="T17" fmla="*/ 0 h 90"/>
                  <a:gd name="T18" fmla="*/ 20 w 93"/>
                  <a:gd name="T19" fmla="*/ 0 h 90"/>
                  <a:gd name="T20" fmla="*/ 24 w 93"/>
                  <a:gd name="T21" fmla="*/ 1 h 90"/>
                  <a:gd name="T22" fmla="*/ 27 w 93"/>
                  <a:gd name="T23" fmla="*/ 2 h 90"/>
                  <a:gd name="T24" fmla="*/ 31 w 93"/>
                  <a:gd name="T25" fmla="*/ 4 h 90"/>
                  <a:gd name="T26" fmla="*/ 34 w 93"/>
                  <a:gd name="T27" fmla="*/ 7 h 90"/>
                  <a:gd name="T28" fmla="*/ 36 w 93"/>
                  <a:gd name="T29" fmla="*/ 10 h 90"/>
                  <a:gd name="T30" fmla="*/ 37 w 93"/>
                  <a:gd name="T31" fmla="*/ 15 h 90"/>
                  <a:gd name="T32" fmla="*/ 38 w 93"/>
                  <a:gd name="T33" fmla="*/ 20 h 90"/>
                  <a:gd name="T34" fmla="*/ 38 w 93"/>
                  <a:gd name="T35" fmla="*/ 23 h 90"/>
                  <a:gd name="T36" fmla="*/ 38 w 93"/>
                  <a:gd name="T37" fmla="*/ 26 h 90"/>
                  <a:gd name="T38" fmla="*/ 37 w 93"/>
                  <a:gd name="T39" fmla="*/ 29 h 90"/>
                  <a:gd name="T40" fmla="*/ 36 w 93"/>
                  <a:gd name="T41" fmla="*/ 33 h 90"/>
                  <a:gd name="T42" fmla="*/ 35 w 93"/>
                  <a:gd name="T43" fmla="*/ 36 h 90"/>
                  <a:gd name="T44" fmla="*/ 31 w 93"/>
                  <a:gd name="T45" fmla="*/ 40 h 90"/>
                  <a:gd name="T46" fmla="*/ 28 w 93"/>
                  <a:gd name="T47" fmla="*/ 42 h 90"/>
                  <a:gd name="T48" fmla="*/ 25 w 93"/>
                  <a:gd name="T49" fmla="*/ 44 h 90"/>
                  <a:gd name="T50" fmla="*/ 18 w 93"/>
                  <a:gd name="T51" fmla="*/ 44 h 90"/>
                  <a:gd name="T52" fmla="*/ 17 w 93"/>
                  <a:gd name="T53" fmla="*/ 44 h 90"/>
                  <a:gd name="T54" fmla="*/ 13 w 93"/>
                  <a:gd name="T55" fmla="*/ 44 h 90"/>
                  <a:gd name="T56" fmla="*/ 9 w 93"/>
                  <a:gd name="T57" fmla="*/ 42 h 90"/>
                  <a:gd name="T58" fmla="*/ 5 w 93"/>
                  <a:gd name="T59" fmla="*/ 39 h 90"/>
                  <a:gd name="T60" fmla="*/ 4 w 93"/>
                  <a:gd name="T61" fmla="*/ 36 h 90"/>
                  <a:gd name="T62" fmla="*/ 2 w 93"/>
                  <a:gd name="T63" fmla="*/ 33 h 90"/>
                  <a:gd name="T64" fmla="*/ 1 w 93"/>
                  <a:gd name="T65" fmla="*/ 29 h 90"/>
                  <a:gd name="T66" fmla="*/ 0 w 93"/>
                  <a:gd name="T67" fmla="*/ 26 h 9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93" h="90">
                    <a:moveTo>
                      <a:pt x="0" y="50"/>
                    </a:moveTo>
                    <a:lnTo>
                      <a:pt x="0" y="50"/>
                    </a:lnTo>
                    <a:lnTo>
                      <a:pt x="0" y="47"/>
                    </a:lnTo>
                    <a:lnTo>
                      <a:pt x="0" y="42"/>
                    </a:lnTo>
                    <a:lnTo>
                      <a:pt x="0" y="38"/>
                    </a:lnTo>
                    <a:lnTo>
                      <a:pt x="0" y="33"/>
                    </a:lnTo>
                    <a:lnTo>
                      <a:pt x="2" y="28"/>
                    </a:lnTo>
                    <a:lnTo>
                      <a:pt x="5" y="24"/>
                    </a:lnTo>
                    <a:lnTo>
                      <a:pt x="7" y="21"/>
                    </a:lnTo>
                    <a:lnTo>
                      <a:pt x="9" y="16"/>
                    </a:lnTo>
                    <a:lnTo>
                      <a:pt x="11" y="14"/>
                    </a:lnTo>
                    <a:lnTo>
                      <a:pt x="15" y="11"/>
                    </a:lnTo>
                    <a:lnTo>
                      <a:pt x="20" y="9"/>
                    </a:lnTo>
                    <a:lnTo>
                      <a:pt x="23" y="4"/>
                    </a:lnTo>
                    <a:lnTo>
                      <a:pt x="26" y="2"/>
                    </a:lnTo>
                    <a:lnTo>
                      <a:pt x="34" y="2"/>
                    </a:lnTo>
                    <a:lnTo>
                      <a:pt x="37" y="0"/>
                    </a:lnTo>
                    <a:lnTo>
                      <a:pt x="47" y="0"/>
                    </a:lnTo>
                    <a:lnTo>
                      <a:pt x="49" y="0"/>
                    </a:lnTo>
                    <a:lnTo>
                      <a:pt x="53" y="0"/>
                    </a:lnTo>
                    <a:lnTo>
                      <a:pt x="58" y="2"/>
                    </a:lnTo>
                    <a:lnTo>
                      <a:pt x="63" y="2"/>
                    </a:lnTo>
                    <a:lnTo>
                      <a:pt x="66" y="4"/>
                    </a:lnTo>
                    <a:lnTo>
                      <a:pt x="71" y="7"/>
                    </a:lnTo>
                    <a:lnTo>
                      <a:pt x="76" y="9"/>
                    </a:lnTo>
                    <a:lnTo>
                      <a:pt x="80" y="11"/>
                    </a:lnTo>
                    <a:lnTo>
                      <a:pt x="82" y="14"/>
                    </a:lnTo>
                    <a:lnTo>
                      <a:pt x="85" y="16"/>
                    </a:lnTo>
                    <a:lnTo>
                      <a:pt x="87" y="21"/>
                    </a:lnTo>
                    <a:lnTo>
                      <a:pt x="91" y="24"/>
                    </a:lnTo>
                    <a:lnTo>
                      <a:pt x="91" y="30"/>
                    </a:lnTo>
                    <a:lnTo>
                      <a:pt x="93" y="33"/>
                    </a:lnTo>
                    <a:lnTo>
                      <a:pt x="93" y="40"/>
                    </a:lnTo>
                    <a:lnTo>
                      <a:pt x="93" y="47"/>
                    </a:lnTo>
                    <a:lnTo>
                      <a:pt x="93" y="50"/>
                    </a:lnTo>
                    <a:lnTo>
                      <a:pt x="93" y="54"/>
                    </a:lnTo>
                    <a:lnTo>
                      <a:pt x="93" y="55"/>
                    </a:lnTo>
                    <a:lnTo>
                      <a:pt x="91" y="59"/>
                    </a:lnTo>
                    <a:lnTo>
                      <a:pt x="91" y="64"/>
                    </a:lnTo>
                    <a:lnTo>
                      <a:pt x="88" y="68"/>
                    </a:lnTo>
                    <a:lnTo>
                      <a:pt x="87" y="71"/>
                    </a:lnTo>
                    <a:lnTo>
                      <a:pt x="85" y="73"/>
                    </a:lnTo>
                    <a:lnTo>
                      <a:pt x="80" y="77"/>
                    </a:lnTo>
                    <a:lnTo>
                      <a:pt x="77" y="81"/>
                    </a:lnTo>
                    <a:lnTo>
                      <a:pt x="74" y="83"/>
                    </a:lnTo>
                    <a:lnTo>
                      <a:pt x="69" y="85"/>
                    </a:lnTo>
                    <a:lnTo>
                      <a:pt x="64" y="87"/>
                    </a:lnTo>
                    <a:lnTo>
                      <a:pt x="60" y="89"/>
                    </a:lnTo>
                    <a:lnTo>
                      <a:pt x="53" y="89"/>
                    </a:lnTo>
                    <a:lnTo>
                      <a:pt x="45" y="90"/>
                    </a:lnTo>
                    <a:lnTo>
                      <a:pt x="42" y="90"/>
                    </a:lnTo>
                    <a:lnTo>
                      <a:pt x="36" y="89"/>
                    </a:lnTo>
                    <a:lnTo>
                      <a:pt x="31" y="89"/>
                    </a:lnTo>
                    <a:lnTo>
                      <a:pt x="26" y="87"/>
                    </a:lnTo>
                    <a:lnTo>
                      <a:pt x="23" y="85"/>
                    </a:lnTo>
                    <a:lnTo>
                      <a:pt x="18" y="83"/>
                    </a:lnTo>
                    <a:lnTo>
                      <a:pt x="13" y="79"/>
                    </a:lnTo>
                    <a:lnTo>
                      <a:pt x="11" y="77"/>
                    </a:lnTo>
                    <a:lnTo>
                      <a:pt x="9" y="73"/>
                    </a:lnTo>
                    <a:lnTo>
                      <a:pt x="7" y="71"/>
                    </a:lnTo>
                    <a:lnTo>
                      <a:pt x="5" y="68"/>
                    </a:lnTo>
                    <a:lnTo>
                      <a:pt x="2" y="64"/>
                    </a:lnTo>
                    <a:lnTo>
                      <a:pt x="2" y="59"/>
                    </a:lnTo>
                    <a:lnTo>
                      <a:pt x="0" y="57"/>
                    </a:lnTo>
                    <a:lnTo>
                      <a:pt x="0" y="54"/>
                    </a:lnTo>
                    <a:lnTo>
                      <a:pt x="0" y="5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58411" name="Freeform 61"/>
              <p:cNvSpPr>
                <a:spLocks/>
              </p:cNvSpPr>
              <p:nvPr/>
            </p:nvSpPr>
            <p:spPr bwMode="auto">
              <a:xfrm>
                <a:off x="4398" y="2222"/>
                <a:ext cx="49" cy="42"/>
              </a:xfrm>
              <a:custGeom>
                <a:avLst/>
                <a:gdLst>
                  <a:gd name="T0" fmla="*/ 12 w 123"/>
                  <a:gd name="T1" fmla="*/ 42 h 87"/>
                  <a:gd name="T2" fmla="*/ 0 w 123"/>
                  <a:gd name="T3" fmla="*/ 0 h 87"/>
                  <a:gd name="T4" fmla="*/ 9 w 123"/>
                  <a:gd name="T5" fmla="*/ 0 h 87"/>
                  <a:gd name="T6" fmla="*/ 15 w 123"/>
                  <a:gd name="T7" fmla="*/ 31 h 87"/>
                  <a:gd name="T8" fmla="*/ 21 w 123"/>
                  <a:gd name="T9" fmla="*/ 0 h 87"/>
                  <a:gd name="T10" fmla="*/ 29 w 123"/>
                  <a:gd name="T11" fmla="*/ 0 h 87"/>
                  <a:gd name="T12" fmla="*/ 35 w 123"/>
                  <a:gd name="T13" fmla="*/ 32 h 87"/>
                  <a:gd name="T14" fmla="*/ 41 w 123"/>
                  <a:gd name="T15" fmla="*/ 0 h 87"/>
                  <a:gd name="T16" fmla="*/ 49 w 123"/>
                  <a:gd name="T17" fmla="*/ 0 h 87"/>
                  <a:gd name="T18" fmla="*/ 38 w 123"/>
                  <a:gd name="T19" fmla="*/ 42 h 87"/>
                  <a:gd name="T20" fmla="*/ 31 w 123"/>
                  <a:gd name="T21" fmla="*/ 42 h 87"/>
                  <a:gd name="T22" fmla="*/ 25 w 123"/>
                  <a:gd name="T23" fmla="*/ 11 h 87"/>
                  <a:gd name="T24" fmla="*/ 19 w 123"/>
                  <a:gd name="T25" fmla="*/ 42 h 87"/>
                  <a:gd name="T26" fmla="*/ 12 w 123"/>
                  <a:gd name="T27" fmla="*/ 42 h 8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23" h="87">
                    <a:moveTo>
                      <a:pt x="29" y="87"/>
                    </a:moveTo>
                    <a:lnTo>
                      <a:pt x="0" y="0"/>
                    </a:lnTo>
                    <a:lnTo>
                      <a:pt x="23" y="0"/>
                    </a:lnTo>
                    <a:lnTo>
                      <a:pt x="38" y="64"/>
                    </a:lnTo>
                    <a:lnTo>
                      <a:pt x="52" y="0"/>
                    </a:lnTo>
                    <a:lnTo>
                      <a:pt x="72" y="0"/>
                    </a:lnTo>
                    <a:lnTo>
                      <a:pt x="87" y="66"/>
                    </a:lnTo>
                    <a:lnTo>
                      <a:pt x="102" y="0"/>
                    </a:lnTo>
                    <a:lnTo>
                      <a:pt x="123" y="0"/>
                    </a:lnTo>
                    <a:lnTo>
                      <a:pt x="96" y="87"/>
                    </a:lnTo>
                    <a:lnTo>
                      <a:pt x="78" y="87"/>
                    </a:lnTo>
                    <a:lnTo>
                      <a:pt x="63" y="22"/>
                    </a:lnTo>
                    <a:lnTo>
                      <a:pt x="47" y="87"/>
                    </a:lnTo>
                    <a:lnTo>
                      <a:pt x="29" y="8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58412" name="Freeform 62"/>
              <p:cNvSpPr>
                <a:spLocks/>
              </p:cNvSpPr>
              <p:nvPr/>
            </p:nvSpPr>
            <p:spPr bwMode="auto">
              <a:xfrm>
                <a:off x="4662" y="2167"/>
                <a:ext cx="32" cy="40"/>
              </a:xfrm>
              <a:custGeom>
                <a:avLst/>
                <a:gdLst>
                  <a:gd name="T0" fmla="*/ 0 w 80"/>
                  <a:gd name="T1" fmla="*/ 40 h 85"/>
                  <a:gd name="T2" fmla="*/ 0 w 80"/>
                  <a:gd name="T3" fmla="*/ 0 h 85"/>
                  <a:gd name="T4" fmla="*/ 8 w 80"/>
                  <a:gd name="T5" fmla="*/ 0 h 85"/>
                  <a:gd name="T6" fmla="*/ 24 w 80"/>
                  <a:gd name="T7" fmla="*/ 27 h 85"/>
                  <a:gd name="T8" fmla="*/ 24 w 80"/>
                  <a:gd name="T9" fmla="*/ 0 h 85"/>
                  <a:gd name="T10" fmla="*/ 32 w 80"/>
                  <a:gd name="T11" fmla="*/ 0 h 85"/>
                  <a:gd name="T12" fmla="*/ 32 w 80"/>
                  <a:gd name="T13" fmla="*/ 40 h 85"/>
                  <a:gd name="T14" fmla="*/ 24 w 80"/>
                  <a:gd name="T15" fmla="*/ 40 h 85"/>
                  <a:gd name="T16" fmla="*/ 9 w 80"/>
                  <a:gd name="T17" fmla="*/ 13 h 85"/>
                  <a:gd name="T18" fmla="*/ 9 w 80"/>
                  <a:gd name="T19" fmla="*/ 40 h 85"/>
                  <a:gd name="T20" fmla="*/ 0 w 80"/>
                  <a:gd name="T21" fmla="*/ 40 h 8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0" h="85">
                    <a:moveTo>
                      <a:pt x="0" y="85"/>
                    </a:moveTo>
                    <a:lnTo>
                      <a:pt x="0" y="0"/>
                    </a:lnTo>
                    <a:lnTo>
                      <a:pt x="21" y="0"/>
                    </a:lnTo>
                    <a:lnTo>
                      <a:pt x="61" y="57"/>
                    </a:lnTo>
                    <a:lnTo>
                      <a:pt x="61" y="0"/>
                    </a:lnTo>
                    <a:lnTo>
                      <a:pt x="80" y="0"/>
                    </a:lnTo>
                    <a:lnTo>
                      <a:pt x="80" y="85"/>
                    </a:lnTo>
                    <a:lnTo>
                      <a:pt x="61" y="85"/>
                    </a:lnTo>
                    <a:lnTo>
                      <a:pt x="23" y="28"/>
                    </a:lnTo>
                    <a:lnTo>
                      <a:pt x="23" y="85"/>
                    </a:lnTo>
                    <a:lnTo>
                      <a:pt x="0" y="8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58413" name="Freeform 63"/>
              <p:cNvSpPr>
                <a:spLocks/>
              </p:cNvSpPr>
              <p:nvPr/>
            </p:nvSpPr>
            <p:spPr bwMode="auto">
              <a:xfrm>
                <a:off x="4627" y="2167"/>
                <a:ext cx="30" cy="40"/>
              </a:xfrm>
              <a:custGeom>
                <a:avLst/>
                <a:gdLst>
                  <a:gd name="T0" fmla="*/ 0 w 73"/>
                  <a:gd name="T1" fmla="*/ 40 h 85"/>
                  <a:gd name="T2" fmla="*/ 0 w 73"/>
                  <a:gd name="T3" fmla="*/ 0 h 85"/>
                  <a:gd name="T4" fmla="*/ 30 w 73"/>
                  <a:gd name="T5" fmla="*/ 0 h 85"/>
                  <a:gd name="T6" fmla="*/ 30 w 73"/>
                  <a:gd name="T7" fmla="*/ 8 h 85"/>
                  <a:gd name="T8" fmla="*/ 8 w 73"/>
                  <a:gd name="T9" fmla="*/ 8 h 85"/>
                  <a:gd name="T10" fmla="*/ 8 w 73"/>
                  <a:gd name="T11" fmla="*/ 16 h 85"/>
                  <a:gd name="T12" fmla="*/ 28 w 73"/>
                  <a:gd name="T13" fmla="*/ 16 h 85"/>
                  <a:gd name="T14" fmla="*/ 28 w 73"/>
                  <a:gd name="T15" fmla="*/ 23 h 85"/>
                  <a:gd name="T16" fmla="*/ 8 w 73"/>
                  <a:gd name="T17" fmla="*/ 23 h 85"/>
                  <a:gd name="T18" fmla="*/ 8 w 73"/>
                  <a:gd name="T19" fmla="*/ 33 h 85"/>
                  <a:gd name="T20" fmla="*/ 30 w 73"/>
                  <a:gd name="T21" fmla="*/ 33 h 85"/>
                  <a:gd name="T22" fmla="*/ 30 w 73"/>
                  <a:gd name="T23" fmla="*/ 40 h 85"/>
                  <a:gd name="T24" fmla="*/ 0 w 73"/>
                  <a:gd name="T25" fmla="*/ 40 h 8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3" h="85">
                    <a:moveTo>
                      <a:pt x="0" y="85"/>
                    </a:moveTo>
                    <a:lnTo>
                      <a:pt x="0" y="0"/>
                    </a:lnTo>
                    <a:lnTo>
                      <a:pt x="72" y="0"/>
                    </a:lnTo>
                    <a:lnTo>
                      <a:pt x="72" y="16"/>
                    </a:lnTo>
                    <a:lnTo>
                      <a:pt x="20" y="16"/>
                    </a:lnTo>
                    <a:lnTo>
                      <a:pt x="20" y="35"/>
                    </a:lnTo>
                    <a:lnTo>
                      <a:pt x="67" y="35"/>
                    </a:lnTo>
                    <a:lnTo>
                      <a:pt x="67" y="49"/>
                    </a:lnTo>
                    <a:lnTo>
                      <a:pt x="20" y="49"/>
                    </a:lnTo>
                    <a:lnTo>
                      <a:pt x="20" y="71"/>
                    </a:lnTo>
                    <a:lnTo>
                      <a:pt x="73" y="71"/>
                    </a:lnTo>
                    <a:lnTo>
                      <a:pt x="73" y="85"/>
                    </a:lnTo>
                    <a:lnTo>
                      <a:pt x="0" y="8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58414" name="Freeform 64"/>
              <p:cNvSpPr>
                <a:spLocks/>
              </p:cNvSpPr>
              <p:nvPr/>
            </p:nvSpPr>
            <p:spPr bwMode="auto">
              <a:xfrm>
                <a:off x="4583" y="2167"/>
                <a:ext cx="37" cy="40"/>
              </a:xfrm>
              <a:custGeom>
                <a:avLst/>
                <a:gdLst>
                  <a:gd name="T0" fmla="*/ 0 w 92"/>
                  <a:gd name="T1" fmla="*/ 40 h 85"/>
                  <a:gd name="T2" fmla="*/ 0 w 92"/>
                  <a:gd name="T3" fmla="*/ 0 h 85"/>
                  <a:gd name="T4" fmla="*/ 11 w 92"/>
                  <a:gd name="T5" fmla="*/ 0 h 85"/>
                  <a:gd name="T6" fmla="*/ 19 w 92"/>
                  <a:gd name="T7" fmla="*/ 31 h 85"/>
                  <a:gd name="T8" fmla="*/ 26 w 92"/>
                  <a:gd name="T9" fmla="*/ 0 h 85"/>
                  <a:gd name="T10" fmla="*/ 37 w 92"/>
                  <a:gd name="T11" fmla="*/ 0 h 85"/>
                  <a:gd name="T12" fmla="*/ 37 w 92"/>
                  <a:gd name="T13" fmla="*/ 40 h 85"/>
                  <a:gd name="T14" fmla="*/ 29 w 92"/>
                  <a:gd name="T15" fmla="*/ 40 h 85"/>
                  <a:gd name="T16" fmla="*/ 29 w 92"/>
                  <a:gd name="T17" fmla="*/ 8 h 85"/>
                  <a:gd name="T18" fmla="*/ 23 w 92"/>
                  <a:gd name="T19" fmla="*/ 40 h 85"/>
                  <a:gd name="T20" fmla="*/ 15 w 92"/>
                  <a:gd name="T21" fmla="*/ 40 h 85"/>
                  <a:gd name="T22" fmla="*/ 8 w 92"/>
                  <a:gd name="T23" fmla="*/ 8 h 85"/>
                  <a:gd name="T24" fmla="*/ 8 w 92"/>
                  <a:gd name="T25" fmla="*/ 40 h 85"/>
                  <a:gd name="T26" fmla="*/ 0 w 92"/>
                  <a:gd name="T27" fmla="*/ 40 h 8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92" h="85">
                    <a:moveTo>
                      <a:pt x="0" y="85"/>
                    </a:moveTo>
                    <a:lnTo>
                      <a:pt x="0" y="0"/>
                    </a:lnTo>
                    <a:lnTo>
                      <a:pt x="28" y="0"/>
                    </a:lnTo>
                    <a:lnTo>
                      <a:pt x="46" y="66"/>
                    </a:lnTo>
                    <a:lnTo>
                      <a:pt x="64" y="0"/>
                    </a:lnTo>
                    <a:lnTo>
                      <a:pt x="92" y="0"/>
                    </a:lnTo>
                    <a:lnTo>
                      <a:pt x="92" y="85"/>
                    </a:lnTo>
                    <a:lnTo>
                      <a:pt x="73" y="85"/>
                    </a:lnTo>
                    <a:lnTo>
                      <a:pt x="73" y="18"/>
                    </a:lnTo>
                    <a:lnTo>
                      <a:pt x="57" y="85"/>
                    </a:lnTo>
                    <a:lnTo>
                      <a:pt x="37" y="85"/>
                    </a:lnTo>
                    <a:lnTo>
                      <a:pt x="19" y="18"/>
                    </a:lnTo>
                    <a:lnTo>
                      <a:pt x="19" y="85"/>
                    </a:lnTo>
                    <a:lnTo>
                      <a:pt x="0" y="8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58415" name="Freeform 65"/>
              <p:cNvSpPr>
                <a:spLocks/>
              </p:cNvSpPr>
              <p:nvPr/>
            </p:nvSpPr>
            <p:spPr bwMode="auto">
              <a:xfrm>
                <a:off x="4776" y="2230"/>
                <a:ext cx="23" cy="27"/>
              </a:xfrm>
              <a:custGeom>
                <a:avLst/>
                <a:gdLst>
                  <a:gd name="T0" fmla="*/ 0 w 56"/>
                  <a:gd name="T1" fmla="*/ 13 h 57"/>
                  <a:gd name="T2" fmla="*/ 0 w 56"/>
                  <a:gd name="T3" fmla="*/ 15 h 57"/>
                  <a:gd name="T4" fmla="*/ 1 w 56"/>
                  <a:gd name="T5" fmla="*/ 18 h 57"/>
                  <a:gd name="T6" fmla="*/ 1 w 56"/>
                  <a:gd name="T7" fmla="*/ 19 h 57"/>
                  <a:gd name="T8" fmla="*/ 2 w 56"/>
                  <a:gd name="T9" fmla="*/ 23 h 57"/>
                  <a:gd name="T10" fmla="*/ 4 w 56"/>
                  <a:gd name="T11" fmla="*/ 25 h 57"/>
                  <a:gd name="T12" fmla="*/ 6 w 56"/>
                  <a:gd name="T13" fmla="*/ 26 h 57"/>
                  <a:gd name="T14" fmla="*/ 9 w 56"/>
                  <a:gd name="T15" fmla="*/ 27 h 57"/>
                  <a:gd name="T16" fmla="*/ 11 w 56"/>
                  <a:gd name="T17" fmla="*/ 27 h 57"/>
                  <a:gd name="T18" fmla="*/ 12 w 56"/>
                  <a:gd name="T19" fmla="*/ 27 h 57"/>
                  <a:gd name="T20" fmla="*/ 14 w 56"/>
                  <a:gd name="T21" fmla="*/ 27 h 57"/>
                  <a:gd name="T22" fmla="*/ 16 w 56"/>
                  <a:gd name="T23" fmla="*/ 26 h 57"/>
                  <a:gd name="T24" fmla="*/ 18 w 56"/>
                  <a:gd name="T25" fmla="*/ 25 h 57"/>
                  <a:gd name="T26" fmla="*/ 20 w 56"/>
                  <a:gd name="T27" fmla="*/ 24 h 57"/>
                  <a:gd name="T28" fmla="*/ 21 w 56"/>
                  <a:gd name="T29" fmla="*/ 21 h 57"/>
                  <a:gd name="T30" fmla="*/ 22 w 56"/>
                  <a:gd name="T31" fmla="*/ 18 h 57"/>
                  <a:gd name="T32" fmla="*/ 23 w 56"/>
                  <a:gd name="T33" fmla="*/ 17 h 57"/>
                  <a:gd name="T34" fmla="*/ 23 w 56"/>
                  <a:gd name="T35" fmla="*/ 14 h 57"/>
                  <a:gd name="T36" fmla="*/ 23 w 56"/>
                  <a:gd name="T37" fmla="*/ 13 h 57"/>
                  <a:gd name="T38" fmla="*/ 23 w 56"/>
                  <a:gd name="T39" fmla="*/ 11 h 57"/>
                  <a:gd name="T40" fmla="*/ 22 w 56"/>
                  <a:gd name="T41" fmla="*/ 8 h 57"/>
                  <a:gd name="T42" fmla="*/ 21 w 56"/>
                  <a:gd name="T43" fmla="*/ 6 h 57"/>
                  <a:gd name="T44" fmla="*/ 20 w 56"/>
                  <a:gd name="T45" fmla="*/ 4 h 57"/>
                  <a:gd name="T46" fmla="*/ 18 w 56"/>
                  <a:gd name="T47" fmla="*/ 2 h 57"/>
                  <a:gd name="T48" fmla="*/ 16 w 56"/>
                  <a:gd name="T49" fmla="*/ 1 h 57"/>
                  <a:gd name="T50" fmla="*/ 11 w 56"/>
                  <a:gd name="T51" fmla="*/ 0 h 57"/>
                  <a:gd name="T52" fmla="*/ 11 w 56"/>
                  <a:gd name="T53" fmla="*/ 0 h 57"/>
                  <a:gd name="T54" fmla="*/ 9 w 56"/>
                  <a:gd name="T55" fmla="*/ 0 h 57"/>
                  <a:gd name="T56" fmla="*/ 7 w 56"/>
                  <a:gd name="T57" fmla="*/ 1 h 57"/>
                  <a:gd name="T58" fmla="*/ 6 w 56"/>
                  <a:gd name="T59" fmla="*/ 2 h 57"/>
                  <a:gd name="T60" fmla="*/ 4 w 56"/>
                  <a:gd name="T61" fmla="*/ 3 h 57"/>
                  <a:gd name="T62" fmla="*/ 3 w 56"/>
                  <a:gd name="T63" fmla="*/ 5 h 57"/>
                  <a:gd name="T64" fmla="*/ 2 w 56"/>
                  <a:gd name="T65" fmla="*/ 7 h 57"/>
                  <a:gd name="T66" fmla="*/ 1 w 56"/>
                  <a:gd name="T67" fmla="*/ 10 h 5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56" h="57">
                    <a:moveTo>
                      <a:pt x="0" y="28"/>
                    </a:moveTo>
                    <a:lnTo>
                      <a:pt x="0" y="28"/>
                    </a:lnTo>
                    <a:lnTo>
                      <a:pt x="0" y="31"/>
                    </a:lnTo>
                    <a:lnTo>
                      <a:pt x="0" y="34"/>
                    </a:lnTo>
                    <a:lnTo>
                      <a:pt x="3" y="38"/>
                    </a:lnTo>
                    <a:lnTo>
                      <a:pt x="3" y="39"/>
                    </a:lnTo>
                    <a:lnTo>
                      <a:pt x="3" y="41"/>
                    </a:lnTo>
                    <a:lnTo>
                      <a:pt x="5" y="45"/>
                    </a:lnTo>
                    <a:lnTo>
                      <a:pt x="5" y="48"/>
                    </a:lnTo>
                    <a:lnTo>
                      <a:pt x="8" y="50"/>
                    </a:lnTo>
                    <a:lnTo>
                      <a:pt x="10" y="52"/>
                    </a:lnTo>
                    <a:lnTo>
                      <a:pt x="11" y="53"/>
                    </a:lnTo>
                    <a:lnTo>
                      <a:pt x="14" y="55"/>
                    </a:lnTo>
                    <a:lnTo>
                      <a:pt x="16" y="55"/>
                    </a:lnTo>
                    <a:lnTo>
                      <a:pt x="21" y="57"/>
                    </a:lnTo>
                    <a:lnTo>
                      <a:pt x="22" y="57"/>
                    </a:lnTo>
                    <a:lnTo>
                      <a:pt x="27" y="57"/>
                    </a:lnTo>
                    <a:lnTo>
                      <a:pt x="29" y="57"/>
                    </a:lnTo>
                    <a:lnTo>
                      <a:pt x="34" y="57"/>
                    </a:lnTo>
                    <a:lnTo>
                      <a:pt x="35" y="57"/>
                    </a:lnTo>
                    <a:lnTo>
                      <a:pt x="38" y="57"/>
                    </a:lnTo>
                    <a:lnTo>
                      <a:pt x="40" y="55"/>
                    </a:lnTo>
                    <a:lnTo>
                      <a:pt x="43" y="53"/>
                    </a:lnTo>
                    <a:lnTo>
                      <a:pt x="45" y="53"/>
                    </a:lnTo>
                    <a:lnTo>
                      <a:pt x="48" y="52"/>
                    </a:lnTo>
                    <a:lnTo>
                      <a:pt x="49" y="50"/>
                    </a:lnTo>
                    <a:lnTo>
                      <a:pt x="51" y="48"/>
                    </a:lnTo>
                    <a:lnTo>
                      <a:pt x="51" y="45"/>
                    </a:lnTo>
                    <a:lnTo>
                      <a:pt x="54" y="41"/>
                    </a:lnTo>
                    <a:lnTo>
                      <a:pt x="54" y="39"/>
                    </a:lnTo>
                    <a:lnTo>
                      <a:pt x="56" y="38"/>
                    </a:lnTo>
                    <a:lnTo>
                      <a:pt x="56" y="36"/>
                    </a:lnTo>
                    <a:lnTo>
                      <a:pt x="56" y="29"/>
                    </a:lnTo>
                    <a:lnTo>
                      <a:pt x="56" y="28"/>
                    </a:lnTo>
                    <a:lnTo>
                      <a:pt x="56" y="26"/>
                    </a:lnTo>
                    <a:lnTo>
                      <a:pt x="56" y="24"/>
                    </a:lnTo>
                    <a:lnTo>
                      <a:pt x="54" y="20"/>
                    </a:lnTo>
                    <a:lnTo>
                      <a:pt x="54" y="17"/>
                    </a:lnTo>
                    <a:lnTo>
                      <a:pt x="54" y="16"/>
                    </a:lnTo>
                    <a:lnTo>
                      <a:pt x="51" y="12"/>
                    </a:lnTo>
                    <a:lnTo>
                      <a:pt x="49" y="10"/>
                    </a:lnTo>
                    <a:lnTo>
                      <a:pt x="49" y="8"/>
                    </a:lnTo>
                    <a:lnTo>
                      <a:pt x="48" y="6"/>
                    </a:lnTo>
                    <a:lnTo>
                      <a:pt x="43" y="5"/>
                    </a:lnTo>
                    <a:lnTo>
                      <a:pt x="40" y="2"/>
                    </a:lnTo>
                    <a:lnTo>
                      <a:pt x="38" y="2"/>
                    </a:lnTo>
                    <a:lnTo>
                      <a:pt x="34" y="0"/>
                    </a:lnTo>
                    <a:lnTo>
                      <a:pt x="27" y="0"/>
                    </a:lnTo>
                    <a:lnTo>
                      <a:pt x="25" y="0"/>
                    </a:lnTo>
                    <a:lnTo>
                      <a:pt x="22" y="0"/>
                    </a:lnTo>
                    <a:lnTo>
                      <a:pt x="21" y="0"/>
                    </a:lnTo>
                    <a:lnTo>
                      <a:pt x="18" y="2"/>
                    </a:lnTo>
                    <a:lnTo>
                      <a:pt x="16" y="2"/>
                    </a:lnTo>
                    <a:lnTo>
                      <a:pt x="14" y="5"/>
                    </a:lnTo>
                    <a:lnTo>
                      <a:pt x="11" y="5"/>
                    </a:lnTo>
                    <a:lnTo>
                      <a:pt x="10" y="6"/>
                    </a:lnTo>
                    <a:lnTo>
                      <a:pt x="10" y="8"/>
                    </a:lnTo>
                    <a:lnTo>
                      <a:pt x="8" y="10"/>
                    </a:lnTo>
                    <a:lnTo>
                      <a:pt x="5" y="12"/>
                    </a:lnTo>
                    <a:lnTo>
                      <a:pt x="5" y="14"/>
                    </a:lnTo>
                    <a:lnTo>
                      <a:pt x="3" y="17"/>
                    </a:lnTo>
                    <a:lnTo>
                      <a:pt x="3" y="22"/>
                    </a:lnTo>
                    <a:lnTo>
                      <a:pt x="0"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58416" name="Freeform 66"/>
              <p:cNvSpPr>
                <a:spLocks/>
              </p:cNvSpPr>
              <p:nvPr/>
            </p:nvSpPr>
            <p:spPr bwMode="auto">
              <a:xfrm>
                <a:off x="4741" y="2246"/>
                <a:ext cx="16" cy="10"/>
              </a:xfrm>
              <a:custGeom>
                <a:avLst/>
                <a:gdLst>
                  <a:gd name="T0" fmla="*/ 0 w 38"/>
                  <a:gd name="T1" fmla="*/ 10 h 19"/>
                  <a:gd name="T2" fmla="*/ 11 w 38"/>
                  <a:gd name="T3" fmla="*/ 10 h 19"/>
                  <a:gd name="T4" fmla="*/ 11 w 38"/>
                  <a:gd name="T5" fmla="*/ 10 h 19"/>
                  <a:gd name="T6" fmla="*/ 11 w 38"/>
                  <a:gd name="T7" fmla="*/ 10 h 19"/>
                  <a:gd name="T8" fmla="*/ 12 w 38"/>
                  <a:gd name="T9" fmla="*/ 10 h 19"/>
                  <a:gd name="T10" fmla="*/ 13 w 38"/>
                  <a:gd name="T11" fmla="*/ 9 h 19"/>
                  <a:gd name="T12" fmla="*/ 14 w 38"/>
                  <a:gd name="T13" fmla="*/ 9 h 19"/>
                  <a:gd name="T14" fmla="*/ 15 w 38"/>
                  <a:gd name="T15" fmla="*/ 8 h 19"/>
                  <a:gd name="T16" fmla="*/ 15 w 38"/>
                  <a:gd name="T17" fmla="*/ 7 h 19"/>
                  <a:gd name="T18" fmla="*/ 15 w 38"/>
                  <a:gd name="T19" fmla="*/ 6 h 19"/>
                  <a:gd name="T20" fmla="*/ 16 w 38"/>
                  <a:gd name="T21" fmla="*/ 5 h 19"/>
                  <a:gd name="T22" fmla="*/ 16 w 38"/>
                  <a:gd name="T23" fmla="*/ 4 h 19"/>
                  <a:gd name="T24" fmla="*/ 16 w 38"/>
                  <a:gd name="T25" fmla="*/ 3 h 19"/>
                  <a:gd name="T26" fmla="*/ 15 w 38"/>
                  <a:gd name="T27" fmla="*/ 2 h 19"/>
                  <a:gd name="T28" fmla="*/ 15 w 38"/>
                  <a:gd name="T29" fmla="*/ 2 h 19"/>
                  <a:gd name="T30" fmla="*/ 14 w 38"/>
                  <a:gd name="T31" fmla="*/ 1 h 19"/>
                  <a:gd name="T32" fmla="*/ 14 w 38"/>
                  <a:gd name="T33" fmla="*/ 0 h 19"/>
                  <a:gd name="T34" fmla="*/ 13 w 38"/>
                  <a:gd name="T35" fmla="*/ 0 h 19"/>
                  <a:gd name="T36" fmla="*/ 12 w 38"/>
                  <a:gd name="T37" fmla="*/ 0 h 19"/>
                  <a:gd name="T38" fmla="*/ 0 w 38"/>
                  <a:gd name="T39" fmla="*/ 0 h 19"/>
                  <a:gd name="T40" fmla="*/ 0 w 38"/>
                  <a:gd name="T41" fmla="*/ 10 h 1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8" h="19">
                    <a:moveTo>
                      <a:pt x="0" y="19"/>
                    </a:moveTo>
                    <a:lnTo>
                      <a:pt x="27" y="19"/>
                    </a:lnTo>
                    <a:lnTo>
                      <a:pt x="29" y="19"/>
                    </a:lnTo>
                    <a:lnTo>
                      <a:pt x="30" y="17"/>
                    </a:lnTo>
                    <a:lnTo>
                      <a:pt x="33" y="17"/>
                    </a:lnTo>
                    <a:lnTo>
                      <a:pt x="35" y="16"/>
                    </a:lnTo>
                    <a:lnTo>
                      <a:pt x="35" y="14"/>
                    </a:lnTo>
                    <a:lnTo>
                      <a:pt x="35" y="12"/>
                    </a:lnTo>
                    <a:lnTo>
                      <a:pt x="38" y="9"/>
                    </a:lnTo>
                    <a:lnTo>
                      <a:pt x="38" y="7"/>
                    </a:lnTo>
                    <a:lnTo>
                      <a:pt x="38" y="5"/>
                    </a:lnTo>
                    <a:lnTo>
                      <a:pt x="35" y="3"/>
                    </a:lnTo>
                    <a:lnTo>
                      <a:pt x="33" y="2"/>
                    </a:lnTo>
                    <a:lnTo>
                      <a:pt x="33" y="0"/>
                    </a:lnTo>
                    <a:lnTo>
                      <a:pt x="30" y="0"/>
                    </a:lnTo>
                    <a:lnTo>
                      <a:pt x="29" y="0"/>
                    </a:lnTo>
                    <a:lnTo>
                      <a:pt x="0" y="0"/>
                    </a:lnTo>
                    <a:lnTo>
                      <a:pt x="0"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58417" name="Freeform 67"/>
              <p:cNvSpPr>
                <a:spLocks/>
              </p:cNvSpPr>
              <p:nvPr/>
            </p:nvSpPr>
            <p:spPr bwMode="auto">
              <a:xfrm>
                <a:off x="4741" y="2230"/>
                <a:ext cx="13" cy="9"/>
              </a:xfrm>
              <a:custGeom>
                <a:avLst/>
                <a:gdLst>
                  <a:gd name="T0" fmla="*/ 0 w 33"/>
                  <a:gd name="T1" fmla="*/ 0 h 20"/>
                  <a:gd name="T2" fmla="*/ 0 w 33"/>
                  <a:gd name="T3" fmla="*/ 9 h 20"/>
                  <a:gd name="T4" fmla="*/ 9 w 33"/>
                  <a:gd name="T5" fmla="*/ 9 h 20"/>
                  <a:gd name="T6" fmla="*/ 9 w 33"/>
                  <a:gd name="T7" fmla="*/ 9 h 20"/>
                  <a:gd name="T8" fmla="*/ 9 w 33"/>
                  <a:gd name="T9" fmla="*/ 9 h 20"/>
                  <a:gd name="T10" fmla="*/ 11 w 33"/>
                  <a:gd name="T11" fmla="*/ 9 h 20"/>
                  <a:gd name="T12" fmla="*/ 11 w 33"/>
                  <a:gd name="T13" fmla="*/ 8 h 20"/>
                  <a:gd name="T14" fmla="*/ 12 w 33"/>
                  <a:gd name="T15" fmla="*/ 8 h 20"/>
                  <a:gd name="T16" fmla="*/ 12 w 33"/>
                  <a:gd name="T17" fmla="*/ 7 h 20"/>
                  <a:gd name="T18" fmla="*/ 13 w 33"/>
                  <a:gd name="T19" fmla="*/ 6 h 20"/>
                  <a:gd name="T20" fmla="*/ 13 w 33"/>
                  <a:gd name="T21" fmla="*/ 5 h 20"/>
                  <a:gd name="T22" fmla="*/ 13 w 33"/>
                  <a:gd name="T23" fmla="*/ 5 h 20"/>
                  <a:gd name="T24" fmla="*/ 13 w 33"/>
                  <a:gd name="T25" fmla="*/ 5 h 20"/>
                  <a:gd name="T26" fmla="*/ 13 w 33"/>
                  <a:gd name="T27" fmla="*/ 4 h 20"/>
                  <a:gd name="T28" fmla="*/ 13 w 33"/>
                  <a:gd name="T29" fmla="*/ 3 h 20"/>
                  <a:gd name="T30" fmla="*/ 12 w 33"/>
                  <a:gd name="T31" fmla="*/ 2 h 20"/>
                  <a:gd name="T32" fmla="*/ 12 w 33"/>
                  <a:gd name="T33" fmla="*/ 1 h 20"/>
                  <a:gd name="T34" fmla="*/ 11 w 33"/>
                  <a:gd name="T35" fmla="*/ 1 h 20"/>
                  <a:gd name="T36" fmla="*/ 11 w 33"/>
                  <a:gd name="T37" fmla="*/ 0 h 20"/>
                  <a:gd name="T38" fmla="*/ 8 w 33"/>
                  <a:gd name="T39" fmla="*/ 0 h 20"/>
                  <a:gd name="T40" fmla="*/ 0 w 33"/>
                  <a:gd name="T41" fmla="*/ 0 h 2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3" h="20">
                    <a:moveTo>
                      <a:pt x="0" y="0"/>
                    </a:moveTo>
                    <a:lnTo>
                      <a:pt x="0" y="20"/>
                    </a:lnTo>
                    <a:lnTo>
                      <a:pt x="24" y="20"/>
                    </a:lnTo>
                    <a:lnTo>
                      <a:pt x="27" y="20"/>
                    </a:lnTo>
                    <a:lnTo>
                      <a:pt x="29" y="17"/>
                    </a:lnTo>
                    <a:lnTo>
                      <a:pt x="30" y="17"/>
                    </a:lnTo>
                    <a:lnTo>
                      <a:pt x="30" y="16"/>
                    </a:lnTo>
                    <a:lnTo>
                      <a:pt x="33" y="14"/>
                    </a:lnTo>
                    <a:lnTo>
                      <a:pt x="33" y="12"/>
                    </a:lnTo>
                    <a:lnTo>
                      <a:pt x="33" y="10"/>
                    </a:lnTo>
                    <a:lnTo>
                      <a:pt x="33" y="8"/>
                    </a:lnTo>
                    <a:lnTo>
                      <a:pt x="33" y="6"/>
                    </a:lnTo>
                    <a:lnTo>
                      <a:pt x="30" y="5"/>
                    </a:lnTo>
                    <a:lnTo>
                      <a:pt x="30" y="2"/>
                    </a:lnTo>
                    <a:lnTo>
                      <a:pt x="29" y="2"/>
                    </a:lnTo>
                    <a:lnTo>
                      <a:pt x="27" y="0"/>
                    </a:lnTo>
                    <a:lnTo>
                      <a:pt x="2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58418" name="Freeform 68"/>
              <p:cNvSpPr>
                <a:spLocks/>
              </p:cNvSpPr>
              <p:nvPr/>
            </p:nvSpPr>
            <p:spPr bwMode="auto">
              <a:xfrm>
                <a:off x="4705" y="2232"/>
                <a:ext cx="10" cy="16"/>
              </a:xfrm>
              <a:custGeom>
                <a:avLst/>
                <a:gdLst>
                  <a:gd name="T0" fmla="*/ 5 w 24"/>
                  <a:gd name="T1" fmla="*/ 0 h 33"/>
                  <a:gd name="T2" fmla="*/ 0 w 24"/>
                  <a:gd name="T3" fmla="*/ 16 h 33"/>
                  <a:gd name="T4" fmla="*/ 10 w 24"/>
                  <a:gd name="T5" fmla="*/ 16 h 33"/>
                  <a:gd name="T6" fmla="*/ 5 w 24"/>
                  <a:gd name="T7" fmla="*/ 0 h 3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4" h="33">
                    <a:moveTo>
                      <a:pt x="11" y="0"/>
                    </a:moveTo>
                    <a:lnTo>
                      <a:pt x="0" y="33"/>
                    </a:lnTo>
                    <a:lnTo>
                      <a:pt x="24" y="33"/>
                    </a:lnTo>
                    <a:lnTo>
                      <a:pt x="1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58419" name="Freeform 69"/>
              <p:cNvSpPr>
                <a:spLocks/>
              </p:cNvSpPr>
              <p:nvPr/>
            </p:nvSpPr>
            <p:spPr bwMode="auto">
              <a:xfrm>
                <a:off x="4501" y="2230"/>
                <a:ext cx="16" cy="10"/>
              </a:xfrm>
              <a:custGeom>
                <a:avLst/>
                <a:gdLst>
                  <a:gd name="T0" fmla="*/ 0 w 39"/>
                  <a:gd name="T1" fmla="*/ 10 h 22"/>
                  <a:gd name="T2" fmla="*/ 10 w 39"/>
                  <a:gd name="T3" fmla="*/ 10 h 22"/>
                  <a:gd name="T4" fmla="*/ 10 w 39"/>
                  <a:gd name="T5" fmla="*/ 10 h 22"/>
                  <a:gd name="T6" fmla="*/ 11 w 39"/>
                  <a:gd name="T7" fmla="*/ 10 h 22"/>
                  <a:gd name="T8" fmla="*/ 12 w 39"/>
                  <a:gd name="T9" fmla="*/ 10 h 22"/>
                  <a:gd name="T10" fmla="*/ 13 w 39"/>
                  <a:gd name="T11" fmla="*/ 10 h 22"/>
                  <a:gd name="T12" fmla="*/ 14 w 39"/>
                  <a:gd name="T13" fmla="*/ 9 h 22"/>
                  <a:gd name="T14" fmla="*/ 15 w 39"/>
                  <a:gd name="T15" fmla="*/ 8 h 22"/>
                  <a:gd name="T16" fmla="*/ 15 w 39"/>
                  <a:gd name="T17" fmla="*/ 8 h 22"/>
                  <a:gd name="T18" fmla="*/ 16 w 39"/>
                  <a:gd name="T19" fmla="*/ 7 h 22"/>
                  <a:gd name="T20" fmla="*/ 16 w 39"/>
                  <a:gd name="T21" fmla="*/ 6 h 22"/>
                  <a:gd name="T22" fmla="*/ 16 w 39"/>
                  <a:gd name="T23" fmla="*/ 5 h 22"/>
                  <a:gd name="T24" fmla="*/ 16 w 39"/>
                  <a:gd name="T25" fmla="*/ 4 h 22"/>
                  <a:gd name="T26" fmla="*/ 16 w 39"/>
                  <a:gd name="T27" fmla="*/ 3 h 22"/>
                  <a:gd name="T28" fmla="*/ 16 w 39"/>
                  <a:gd name="T29" fmla="*/ 2 h 22"/>
                  <a:gd name="T30" fmla="*/ 15 w 39"/>
                  <a:gd name="T31" fmla="*/ 2 h 22"/>
                  <a:gd name="T32" fmla="*/ 14 w 39"/>
                  <a:gd name="T33" fmla="*/ 1 h 22"/>
                  <a:gd name="T34" fmla="*/ 13 w 39"/>
                  <a:gd name="T35" fmla="*/ 1 h 22"/>
                  <a:gd name="T36" fmla="*/ 12 w 39"/>
                  <a:gd name="T37" fmla="*/ 0 h 22"/>
                  <a:gd name="T38" fmla="*/ 0 w 39"/>
                  <a:gd name="T39" fmla="*/ 0 h 22"/>
                  <a:gd name="T40" fmla="*/ 0 w 39"/>
                  <a:gd name="T41" fmla="*/ 10 h 2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9" h="22">
                    <a:moveTo>
                      <a:pt x="0" y="22"/>
                    </a:moveTo>
                    <a:lnTo>
                      <a:pt x="25" y="22"/>
                    </a:lnTo>
                    <a:lnTo>
                      <a:pt x="27" y="22"/>
                    </a:lnTo>
                    <a:lnTo>
                      <a:pt x="29" y="22"/>
                    </a:lnTo>
                    <a:lnTo>
                      <a:pt x="32" y="22"/>
                    </a:lnTo>
                    <a:lnTo>
                      <a:pt x="34" y="20"/>
                    </a:lnTo>
                    <a:lnTo>
                      <a:pt x="37" y="17"/>
                    </a:lnTo>
                    <a:lnTo>
                      <a:pt x="39" y="16"/>
                    </a:lnTo>
                    <a:lnTo>
                      <a:pt x="39" y="14"/>
                    </a:lnTo>
                    <a:lnTo>
                      <a:pt x="39" y="12"/>
                    </a:lnTo>
                    <a:lnTo>
                      <a:pt x="39" y="8"/>
                    </a:lnTo>
                    <a:lnTo>
                      <a:pt x="39" y="6"/>
                    </a:lnTo>
                    <a:lnTo>
                      <a:pt x="39" y="5"/>
                    </a:lnTo>
                    <a:lnTo>
                      <a:pt x="37" y="5"/>
                    </a:lnTo>
                    <a:lnTo>
                      <a:pt x="34" y="2"/>
                    </a:lnTo>
                    <a:lnTo>
                      <a:pt x="32" y="2"/>
                    </a:lnTo>
                    <a:lnTo>
                      <a:pt x="29" y="0"/>
                    </a:lnTo>
                    <a:lnTo>
                      <a:pt x="0" y="0"/>
                    </a:lnTo>
                    <a:lnTo>
                      <a:pt x="0"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sp>
            <p:nvSpPr>
              <p:cNvPr id="58420" name="Freeform 70"/>
              <p:cNvSpPr>
                <a:spLocks/>
              </p:cNvSpPr>
              <p:nvPr/>
            </p:nvSpPr>
            <p:spPr bwMode="auto">
              <a:xfrm>
                <a:off x="4458" y="2230"/>
                <a:ext cx="23" cy="27"/>
              </a:xfrm>
              <a:custGeom>
                <a:avLst/>
                <a:gdLst>
                  <a:gd name="T0" fmla="*/ 0 w 56"/>
                  <a:gd name="T1" fmla="*/ 13 h 57"/>
                  <a:gd name="T2" fmla="*/ 0 w 56"/>
                  <a:gd name="T3" fmla="*/ 15 h 57"/>
                  <a:gd name="T4" fmla="*/ 0 w 56"/>
                  <a:gd name="T5" fmla="*/ 18 h 57"/>
                  <a:gd name="T6" fmla="*/ 1 w 56"/>
                  <a:gd name="T7" fmla="*/ 19 h 57"/>
                  <a:gd name="T8" fmla="*/ 2 w 56"/>
                  <a:gd name="T9" fmla="*/ 23 h 57"/>
                  <a:gd name="T10" fmla="*/ 4 w 56"/>
                  <a:gd name="T11" fmla="*/ 25 h 57"/>
                  <a:gd name="T12" fmla="*/ 6 w 56"/>
                  <a:gd name="T13" fmla="*/ 26 h 57"/>
                  <a:gd name="T14" fmla="*/ 7 w 56"/>
                  <a:gd name="T15" fmla="*/ 27 h 57"/>
                  <a:gd name="T16" fmla="*/ 11 w 56"/>
                  <a:gd name="T17" fmla="*/ 27 h 57"/>
                  <a:gd name="T18" fmla="*/ 12 w 56"/>
                  <a:gd name="T19" fmla="*/ 27 h 57"/>
                  <a:gd name="T20" fmla="*/ 14 w 56"/>
                  <a:gd name="T21" fmla="*/ 27 h 57"/>
                  <a:gd name="T22" fmla="*/ 16 w 56"/>
                  <a:gd name="T23" fmla="*/ 26 h 57"/>
                  <a:gd name="T24" fmla="*/ 18 w 56"/>
                  <a:gd name="T25" fmla="*/ 25 h 57"/>
                  <a:gd name="T26" fmla="*/ 20 w 56"/>
                  <a:gd name="T27" fmla="*/ 24 h 57"/>
                  <a:gd name="T28" fmla="*/ 21 w 56"/>
                  <a:gd name="T29" fmla="*/ 21 h 57"/>
                  <a:gd name="T30" fmla="*/ 22 w 56"/>
                  <a:gd name="T31" fmla="*/ 18 h 57"/>
                  <a:gd name="T32" fmla="*/ 22 w 56"/>
                  <a:gd name="T33" fmla="*/ 17 h 57"/>
                  <a:gd name="T34" fmla="*/ 23 w 56"/>
                  <a:gd name="T35" fmla="*/ 14 h 57"/>
                  <a:gd name="T36" fmla="*/ 23 w 56"/>
                  <a:gd name="T37" fmla="*/ 13 h 57"/>
                  <a:gd name="T38" fmla="*/ 22 w 56"/>
                  <a:gd name="T39" fmla="*/ 11 h 57"/>
                  <a:gd name="T40" fmla="*/ 22 w 56"/>
                  <a:gd name="T41" fmla="*/ 8 h 57"/>
                  <a:gd name="T42" fmla="*/ 21 w 56"/>
                  <a:gd name="T43" fmla="*/ 6 h 57"/>
                  <a:gd name="T44" fmla="*/ 19 w 56"/>
                  <a:gd name="T45" fmla="*/ 4 h 57"/>
                  <a:gd name="T46" fmla="*/ 18 w 56"/>
                  <a:gd name="T47" fmla="*/ 2 h 57"/>
                  <a:gd name="T48" fmla="*/ 14 w 56"/>
                  <a:gd name="T49" fmla="*/ 1 h 57"/>
                  <a:gd name="T50" fmla="*/ 11 w 56"/>
                  <a:gd name="T51" fmla="*/ 0 h 57"/>
                  <a:gd name="T52" fmla="*/ 10 w 56"/>
                  <a:gd name="T53" fmla="*/ 0 h 57"/>
                  <a:gd name="T54" fmla="*/ 9 w 56"/>
                  <a:gd name="T55" fmla="*/ 0 h 57"/>
                  <a:gd name="T56" fmla="*/ 7 w 56"/>
                  <a:gd name="T57" fmla="*/ 1 h 57"/>
                  <a:gd name="T58" fmla="*/ 6 w 56"/>
                  <a:gd name="T59" fmla="*/ 2 h 57"/>
                  <a:gd name="T60" fmla="*/ 4 w 56"/>
                  <a:gd name="T61" fmla="*/ 3 h 57"/>
                  <a:gd name="T62" fmla="*/ 2 w 56"/>
                  <a:gd name="T63" fmla="*/ 5 h 57"/>
                  <a:gd name="T64" fmla="*/ 1 w 56"/>
                  <a:gd name="T65" fmla="*/ 7 h 57"/>
                  <a:gd name="T66" fmla="*/ 0 w 56"/>
                  <a:gd name="T67" fmla="*/ 10 h 5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56" h="57">
                    <a:moveTo>
                      <a:pt x="0" y="28"/>
                    </a:moveTo>
                    <a:lnTo>
                      <a:pt x="0" y="28"/>
                    </a:lnTo>
                    <a:lnTo>
                      <a:pt x="0" y="31"/>
                    </a:lnTo>
                    <a:lnTo>
                      <a:pt x="0" y="34"/>
                    </a:lnTo>
                    <a:lnTo>
                      <a:pt x="0" y="38"/>
                    </a:lnTo>
                    <a:lnTo>
                      <a:pt x="0" y="39"/>
                    </a:lnTo>
                    <a:lnTo>
                      <a:pt x="3" y="41"/>
                    </a:lnTo>
                    <a:lnTo>
                      <a:pt x="3" y="45"/>
                    </a:lnTo>
                    <a:lnTo>
                      <a:pt x="5" y="48"/>
                    </a:lnTo>
                    <a:lnTo>
                      <a:pt x="6" y="50"/>
                    </a:lnTo>
                    <a:lnTo>
                      <a:pt x="9" y="52"/>
                    </a:lnTo>
                    <a:lnTo>
                      <a:pt x="11" y="53"/>
                    </a:lnTo>
                    <a:lnTo>
                      <a:pt x="14" y="55"/>
                    </a:lnTo>
                    <a:lnTo>
                      <a:pt x="16" y="55"/>
                    </a:lnTo>
                    <a:lnTo>
                      <a:pt x="17" y="57"/>
                    </a:lnTo>
                    <a:lnTo>
                      <a:pt x="20" y="57"/>
                    </a:lnTo>
                    <a:lnTo>
                      <a:pt x="27" y="57"/>
                    </a:lnTo>
                    <a:lnTo>
                      <a:pt x="29" y="57"/>
                    </a:lnTo>
                    <a:lnTo>
                      <a:pt x="31" y="57"/>
                    </a:lnTo>
                    <a:lnTo>
                      <a:pt x="33" y="57"/>
                    </a:lnTo>
                    <a:lnTo>
                      <a:pt x="35" y="57"/>
                    </a:lnTo>
                    <a:lnTo>
                      <a:pt x="40" y="55"/>
                    </a:lnTo>
                    <a:lnTo>
                      <a:pt x="43" y="53"/>
                    </a:lnTo>
                    <a:lnTo>
                      <a:pt x="44" y="53"/>
                    </a:lnTo>
                    <a:lnTo>
                      <a:pt x="46" y="52"/>
                    </a:lnTo>
                    <a:lnTo>
                      <a:pt x="49" y="50"/>
                    </a:lnTo>
                    <a:lnTo>
                      <a:pt x="49" y="48"/>
                    </a:lnTo>
                    <a:lnTo>
                      <a:pt x="51" y="45"/>
                    </a:lnTo>
                    <a:lnTo>
                      <a:pt x="51" y="41"/>
                    </a:lnTo>
                    <a:lnTo>
                      <a:pt x="54" y="39"/>
                    </a:lnTo>
                    <a:lnTo>
                      <a:pt x="54" y="38"/>
                    </a:lnTo>
                    <a:lnTo>
                      <a:pt x="54" y="36"/>
                    </a:lnTo>
                    <a:lnTo>
                      <a:pt x="56" y="29"/>
                    </a:lnTo>
                    <a:lnTo>
                      <a:pt x="56" y="28"/>
                    </a:lnTo>
                    <a:lnTo>
                      <a:pt x="54" y="26"/>
                    </a:lnTo>
                    <a:lnTo>
                      <a:pt x="54" y="24"/>
                    </a:lnTo>
                    <a:lnTo>
                      <a:pt x="54" y="20"/>
                    </a:lnTo>
                    <a:lnTo>
                      <a:pt x="54" y="17"/>
                    </a:lnTo>
                    <a:lnTo>
                      <a:pt x="51" y="16"/>
                    </a:lnTo>
                    <a:lnTo>
                      <a:pt x="51" y="12"/>
                    </a:lnTo>
                    <a:lnTo>
                      <a:pt x="49" y="10"/>
                    </a:lnTo>
                    <a:lnTo>
                      <a:pt x="46" y="8"/>
                    </a:lnTo>
                    <a:lnTo>
                      <a:pt x="44" y="6"/>
                    </a:lnTo>
                    <a:lnTo>
                      <a:pt x="43" y="5"/>
                    </a:lnTo>
                    <a:lnTo>
                      <a:pt x="40" y="2"/>
                    </a:lnTo>
                    <a:lnTo>
                      <a:pt x="35" y="2"/>
                    </a:lnTo>
                    <a:lnTo>
                      <a:pt x="33" y="0"/>
                    </a:lnTo>
                    <a:lnTo>
                      <a:pt x="27" y="0"/>
                    </a:lnTo>
                    <a:lnTo>
                      <a:pt x="25" y="0"/>
                    </a:lnTo>
                    <a:lnTo>
                      <a:pt x="22" y="0"/>
                    </a:lnTo>
                    <a:lnTo>
                      <a:pt x="20" y="0"/>
                    </a:lnTo>
                    <a:lnTo>
                      <a:pt x="17" y="2"/>
                    </a:lnTo>
                    <a:lnTo>
                      <a:pt x="16" y="2"/>
                    </a:lnTo>
                    <a:lnTo>
                      <a:pt x="14" y="5"/>
                    </a:lnTo>
                    <a:lnTo>
                      <a:pt x="11" y="5"/>
                    </a:lnTo>
                    <a:lnTo>
                      <a:pt x="9" y="6"/>
                    </a:lnTo>
                    <a:lnTo>
                      <a:pt x="6" y="8"/>
                    </a:lnTo>
                    <a:lnTo>
                      <a:pt x="5" y="10"/>
                    </a:lnTo>
                    <a:lnTo>
                      <a:pt x="5" y="12"/>
                    </a:lnTo>
                    <a:lnTo>
                      <a:pt x="3" y="14"/>
                    </a:lnTo>
                    <a:lnTo>
                      <a:pt x="3" y="17"/>
                    </a:lnTo>
                    <a:lnTo>
                      <a:pt x="0" y="22"/>
                    </a:lnTo>
                    <a:lnTo>
                      <a:pt x="0"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ontserrat" panose="00000500000000000000" pitchFamily="50" charset="0"/>
                </a:endParaRPr>
              </a:p>
            </p:txBody>
          </p:sp>
        </p:grpSp>
      </p:grpSp>
      <p:sp>
        <p:nvSpPr>
          <p:cNvPr id="58375" name="Rectangle 71"/>
          <p:cNvSpPr>
            <a:spLocks noChangeArrowheads="1"/>
          </p:cNvSpPr>
          <p:nvPr/>
        </p:nvSpPr>
        <p:spPr bwMode="auto">
          <a:xfrm>
            <a:off x="3980952" y="836679"/>
            <a:ext cx="5265127" cy="52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l"/>
            <a:r>
              <a:rPr lang="en-US" sz="2600" b="1" dirty="0">
                <a:solidFill>
                  <a:schemeClr val="tx2"/>
                </a:solidFill>
                <a:latin typeface="Montserrat" panose="00000500000000000000" pitchFamily="50" charset="0"/>
              </a:rPr>
              <a:t>Permits to Work</a:t>
            </a:r>
          </a:p>
        </p:txBody>
      </p:sp>
      <p:sp>
        <p:nvSpPr>
          <p:cNvPr id="58382" name="Text Box 74"/>
          <p:cNvSpPr txBox="1">
            <a:spLocks noChangeArrowheads="1"/>
          </p:cNvSpPr>
          <p:nvPr/>
        </p:nvSpPr>
        <p:spPr bwMode="auto">
          <a:xfrm>
            <a:off x="1522980" y="1420650"/>
            <a:ext cx="7919013"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9pPr>
          </a:lstStyle>
          <a:p>
            <a:pPr algn="l" eaLnBrk="1" hangingPunct="1">
              <a:lnSpc>
                <a:spcPct val="100000"/>
              </a:lnSpc>
              <a:spcBef>
                <a:spcPct val="50000"/>
              </a:spcBef>
            </a:pPr>
            <a:r>
              <a:rPr lang="en-AU" sz="2000" dirty="0">
                <a:solidFill>
                  <a:srgbClr val="000000"/>
                </a:solidFill>
                <a:latin typeface="Montserrat" panose="00000500000000000000" pitchFamily="50" charset="0"/>
              </a:rPr>
              <a:t>The Permit to Work system is a method for ensuring all the safety controls are identified and authorised for the site prior to commencement of work . </a:t>
            </a:r>
          </a:p>
        </p:txBody>
      </p:sp>
      <p:sp>
        <p:nvSpPr>
          <p:cNvPr id="1541195" name="Text Box 75"/>
          <p:cNvSpPr txBox="1">
            <a:spLocks noChangeArrowheads="1"/>
          </p:cNvSpPr>
          <p:nvPr/>
        </p:nvSpPr>
        <p:spPr bwMode="auto">
          <a:xfrm>
            <a:off x="2526323" y="3678760"/>
            <a:ext cx="4869474"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marL="187325" indent="-187325">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9pPr>
          </a:lstStyle>
          <a:p>
            <a:pPr algn="l">
              <a:lnSpc>
                <a:spcPct val="100000"/>
              </a:lnSpc>
              <a:buFontTx/>
              <a:buChar char="•"/>
            </a:pPr>
            <a:r>
              <a:rPr lang="en-US" sz="2000" dirty="0">
                <a:latin typeface="Montserrat" panose="00000500000000000000" pitchFamily="50" charset="0"/>
              </a:rPr>
              <a:t>Hot work permits, and,</a:t>
            </a:r>
          </a:p>
        </p:txBody>
      </p:sp>
      <p:sp>
        <p:nvSpPr>
          <p:cNvPr id="1541196" name="Text Box 76"/>
          <p:cNvSpPr txBox="1">
            <a:spLocks noChangeArrowheads="1"/>
          </p:cNvSpPr>
          <p:nvPr/>
        </p:nvSpPr>
        <p:spPr bwMode="auto">
          <a:xfrm>
            <a:off x="2522672" y="4054476"/>
            <a:ext cx="486947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marL="187325" indent="-187325">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9pPr>
          </a:lstStyle>
          <a:p>
            <a:pPr algn="l">
              <a:lnSpc>
                <a:spcPct val="100000"/>
              </a:lnSpc>
              <a:buFontTx/>
              <a:buChar char="•"/>
            </a:pPr>
            <a:r>
              <a:rPr lang="en-US" sz="2000" dirty="0">
                <a:solidFill>
                  <a:srgbClr val="000000"/>
                </a:solidFill>
                <a:latin typeface="Montserrat" panose="00000500000000000000" pitchFamily="50" charset="0"/>
              </a:rPr>
              <a:t>Excavation permits</a:t>
            </a:r>
            <a:endParaRPr lang="en-US" sz="2000" i="1" dirty="0">
              <a:solidFill>
                <a:srgbClr val="000000"/>
              </a:solidFill>
              <a:latin typeface="Montserrat" panose="00000500000000000000" pitchFamily="50" charset="0"/>
            </a:endParaRPr>
          </a:p>
        </p:txBody>
      </p:sp>
      <p:sp>
        <p:nvSpPr>
          <p:cNvPr id="1541197" name="Text Box 77"/>
          <p:cNvSpPr txBox="1">
            <a:spLocks noChangeArrowheads="1"/>
          </p:cNvSpPr>
          <p:nvPr/>
        </p:nvSpPr>
        <p:spPr bwMode="auto">
          <a:xfrm>
            <a:off x="2507274" y="3296173"/>
            <a:ext cx="486947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marL="187325" indent="-187325">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9pPr>
          </a:lstStyle>
          <a:p>
            <a:pPr algn="l">
              <a:lnSpc>
                <a:spcPct val="100000"/>
              </a:lnSpc>
              <a:buFontTx/>
              <a:buChar char="•"/>
            </a:pPr>
            <a:r>
              <a:rPr lang="en-US" sz="2000" dirty="0">
                <a:solidFill>
                  <a:srgbClr val="000000"/>
                </a:solidFill>
                <a:latin typeface="Montserrat" panose="00000500000000000000" pitchFamily="50" charset="0"/>
              </a:rPr>
              <a:t>Isolation permits</a:t>
            </a:r>
          </a:p>
        </p:txBody>
      </p:sp>
      <p:pic>
        <p:nvPicPr>
          <p:cNvPr id="1075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60293" y="1391564"/>
            <a:ext cx="2031641" cy="20316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6783071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8000"/>
                                  </p:stCondLst>
                                  <p:childTnLst>
                                    <p:set>
                                      <p:cBhvr>
                                        <p:cTn id="6" dur="1" fill="hold">
                                          <p:stCondLst>
                                            <p:cond delay="499"/>
                                          </p:stCondLst>
                                        </p:cTn>
                                        <p:tgtEl>
                                          <p:spTgt spid="1541124"/>
                                        </p:tgtEl>
                                        <p:attrNameLst>
                                          <p:attrName>style.visibility</p:attrName>
                                        </p:attrNameLst>
                                      </p:cBhvr>
                                      <p:to>
                                        <p:strVal val="visible"/>
                                      </p:to>
                                    </p:set>
                                  </p:childTnLst>
                                </p:cTn>
                              </p:par>
                            </p:childTnLst>
                          </p:cTn>
                        </p:par>
                        <p:par>
                          <p:cTn id="7" fill="hold" nodeType="afterGroup">
                            <p:stCondLst>
                              <p:cond delay="8500"/>
                            </p:stCondLst>
                            <p:childTnLst>
                              <p:par>
                                <p:cTn id="8" presetID="1" presetClass="entr" presetSubtype="0" fill="hold" grpId="0" nodeType="afterEffect">
                                  <p:stCondLst>
                                    <p:cond delay="2000"/>
                                  </p:stCondLst>
                                  <p:childTnLst>
                                    <p:set>
                                      <p:cBhvr>
                                        <p:cTn id="9" dur="1" fill="hold">
                                          <p:stCondLst>
                                            <p:cond delay="499"/>
                                          </p:stCondLst>
                                        </p:cTn>
                                        <p:tgtEl>
                                          <p:spTgt spid="1541125"/>
                                        </p:tgtEl>
                                        <p:attrNameLst>
                                          <p:attrName>style.visibility</p:attrName>
                                        </p:attrNameLst>
                                      </p:cBhvr>
                                      <p:to>
                                        <p:strVal val="visible"/>
                                      </p:to>
                                    </p:set>
                                  </p:childTnLst>
                                </p:cTn>
                              </p:par>
                            </p:childTnLst>
                          </p:cTn>
                        </p:par>
                        <p:par>
                          <p:cTn id="10" fill="hold" nodeType="afterGroup">
                            <p:stCondLst>
                              <p:cond delay="11000"/>
                            </p:stCondLst>
                            <p:childTnLst>
                              <p:par>
                                <p:cTn id="11" presetID="1" presetClass="entr" presetSubtype="0" fill="hold" grpId="0" nodeType="afterEffect">
                                  <p:stCondLst>
                                    <p:cond delay="2000"/>
                                  </p:stCondLst>
                                  <p:childTnLst>
                                    <p:set>
                                      <p:cBhvr>
                                        <p:cTn id="12" dur="1" fill="hold">
                                          <p:stCondLst>
                                            <p:cond delay="499"/>
                                          </p:stCondLst>
                                        </p:cTn>
                                        <p:tgtEl>
                                          <p:spTgt spid="1541197"/>
                                        </p:tgtEl>
                                        <p:attrNameLst>
                                          <p:attrName>style.visibility</p:attrName>
                                        </p:attrNameLst>
                                      </p:cBhvr>
                                      <p:to>
                                        <p:strVal val="visible"/>
                                      </p:to>
                                    </p:set>
                                  </p:childTnLst>
                                </p:cTn>
                              </p:par>
                            </p:childTnLst>
                          </p:cTn>
                        </p:par>
                        <p:par>
                          <p:cTn id="13" fill="hold" nodeType="afterGroup">
                            <p:stCondLst>
                              <p:cond delay="13500"/>
                            </p:stCondLst>
                            <p:childTnLst>
                              <p:par>
                                <p:cTn id="14" presetID="1" presetClass="entr" presetSubtype="0" fill="hold" grpId="0" nodeType="afterEffect">
                                  <p:stCondLst>
                                    <p:cond delay="2000"/>
                                  </p:stCondLst>
                                  <p:childTnLst>
                                    <p:set>
                                      <p:cBhvr>
                                        <p:cTn id="15" dur="1" fill="hold">
                                          <p:stCondLst>
                                            <p:cond delay="499"/>
                                          </p:stCondLst>
                                        </p:cTn>
                                        <p:tgtEl>
                                          <p:spTgt spid="1541195"/>
                                        </p:tgtEl>
                                        <p:attrNameLst>
                                          <p:attrName>style.visibility</p:attrName>
                                        </p:attrNameLst>
                                      </p:cBhvr>
                                      <p:to>
                                        <p:strVal val="visible"/>
                                      </p:to>
                                    </p:set>
                                  </p:childTnLst>
                                </p:cTn>
                              </p:par>
                            </p:childTnLst>
                          </p:cTn>
                        </p:par>
                        <p:par>
                          <p:cTn id="16" fill="hold" nodeType="afterGroup">
                            <p:stCondLst>
                              <p:cond delay="16000"/>
                            </p:stCondLst>
                            <p:childTnLst>
                              <p:par>
                                <p:cTn id="17" presetID="1" presetClass="entr" presetSubtype="0" fill="hold" grpId="0" nodeType="afterEffect">
                                  <p:stCondLst>
                                    <p:cond delay="2000"/>
                                  </p:stCondLst>
                                  <p:childTnLst>
                                    <p:set>
                                      <p:cBhvr>
                                        <p:cTn id="18" dur="1" fill="hold">
                                          <p:stCondLst>
                                            <p:cond delay="499"/>
                                          </p:stCondLst>
                                        </p:cTn>
                                        <p:tgtEl>
                                          <p:spTgt spid="1541196"/>
                                        </p:tgtEl>
                                        <p:attrNameLst>
                                          <p:attrName>style.visibility</p:attrName>
                                        </p:attrNameLst>
                                      </p:cBhvr>
                                      <p:to>
                                        <p:strVal val="visible"/>
                                      </p:to>
                                    </p:set>
                                  </p:childTnLst>
                                </p:cTn>
                              </p:par>
                            </p:childTnLst>
                          </p:cTn>
                        </p:par>
                        <p:par>
                          <p:cTn id="19" fill="hold" nodeType="afterGroup">
                            <p:stCondLst>
                              <p:cond delay="18500"/>
                            </p:stCondLst>
                            <p:childTnLst>
                              <p:par>
                                <p:cTn id="20" presetID="1" presetClass="entr" presetSubtype="0" fill="hold" grpId="0" nodeType="afterEffect">
                                  <p:stCondLst>
                                    <p:cond delay="2000"/>
                                  </p:stCondLst>
                                  <p:childTnLst>
                                    <p:set>
                                      <p:cBhvr>
                                        <p:cTn id="21" dur="1" fill="hold">
                                          <p:stCondLst>
                                            <p:cond delay="499"/>
                                          </p:stCondLst>
                                        </p:cTn>
                                        <p:tgtEl>
                                          <p:spTgt spid="1541127"/>
                                        </p:tgtEl>
                                        <p:attrNameLst>
                                          <p:attrName>style.visibility</p:attrName>
                                        </p:attrNameLst>
                                      </p:cBhvr>
                                      <p:to>
                                        <p:strVal val="visible"/>
                                      </p:to>
                                    </p:set>
                                  </p:childTnLst>
                                </p:cTn>
                              </p:par>
                            </p:childTnLst>
                          </p:cTn>
                        </p:par>
                        <p:par>
                          <p:cTn id="22" fill="hold" nodeType="afterGroup">
                            <p:stCondLst>
                              <p:cond delay="21000"/>
                            </p:stCondLst>
                            <p:childTnLst>
                              <p:par>
                                <p:cTn id="23" presetID="1" presetClass="entr" presetSubtype="0" fill="hold" grpId="0" nodeType="afterEffect">
                                  <p:stCondLst>
                                    <p:cond delay="7000"/>
                                  </p:stCondLst>
                                  <p:childTnLst>
                                    <p:set>
                                      <p:cBhvr>
                                        <p:cTn id="24" dur="1" fill="hold">
                                          <p:stCondLst>
                                            <p:cond delay="499"/>
                                          </p:stCondLst>
                                        </p:cTn>
                                        <p:tgtEl>
                                          <p:spTgt spid="15411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1124" grpId="0" autoUpdateAnimBg="0"/>
      <p:bldP spid="1541125" grpId="0" autoUpdateAnimBg="0"/>
      <p:bldP spid="1541126" grpId="0" autoUpdateAnimBg="0"/>
      <p:bldP spid="1541127" grpId="0" autoUpdateAnimBg="0"/>
      <p:bldP spid="1541195" grpId="0" autoUpdateAnimBg="0"/>
      <p:bldP spid="1541196" grpId="0" autoUpdateAnimBg="0"/>
      <p:bldP spid="1541197" grpId="0" autoUpdateAnimBg="0"/>
    </p:bldLst>
  </p:timing>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85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7460" y="1438591"/>
            <a:ext cx="2915178" cy="22784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42148" name="Text Box 4"/>
          <p:cNvSpPr txBox="1">
            <a:spLocks noChangeArrowheads="1"/>
          </p:cNvSpPr>
          <p:nvPr/>
        </p:nvSpPr>
        <p:spPr bwMode="auto">
          <a:xfrm>
            <a:off x="2783632" y="1527796"/>
            <a:ext cx="702945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9pPr>
          </a:lstStyle>
          <a:p>
            <a:pPr>
              <a:lnSpc>
                <a:spcPct val="100000"/>
              </a:lnSpc>
            </a:pPr>
            <a:r>
              <a:rPr lang="en-AU" sz="2000" dirty="0">
                <a:solidFill>
                  <a:srgbClr val="000000"/>
                </a:solidFill>
                <a:latin typeface="Montserrat" panose="00000500000000000000" pitchFamily="50" charset="0"/>
              </a:rPr>
              <a:t>Purpose and use of Isolation and Lock Out</a:t>
            </a:r>
          </a:p>
        </p:txBody>
      </p:sp>
      <p:sp>
        <p:nvSpPr>
          <p:cNvPr id="1542149" name="Rectangle 5"/>
          <p:cNvSpPr>
            <a:spLocks noChangeArrowheads="1"/>
          </p:cNvSpPr>
          <p:nvPr/>
        </p:nvSpPr>
        <p:spPr bwMode="auto">
          <a:xfrm>
            <a:off x="4317708" y="2961400"/>
            <a:ext cx="5776943" cy="13240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lIns="92075" tIns="46038" rIns="92075" bIns="46038">
            <a:spAutoFit/>
          </a:bodyPr>
          <a:lstStyle/>
          <a:p>
            <a:pPr marL="381000" indent="-381000">
              <a:buSzPct val="130000"/>
              <a:buFontTx/>
              <a:buChar char="•"/>
            </a:pPr>
            <a:r>
              <a:rPr lang="en-AU" sz="2000" dirty="0">
                <a:solidFill>
                  <a:schemeClr val="accent1"/>
                </a:solidFill>
                <a:latin typeface="Montserrat" panose="00000500000000000000" pitchFamily="50" charset="0"/>
              </a:rPr>
              <a:t>Isolation is designed to stop the operation or the flow of all electricity, liquids or gases to equipment</a:t>
            </a:r>
            <a:r>
              <a:rPr lang="en-AU" sz="2000" dirty="0">
                <a:solidFill>
                  <a:srgbClr val="000000"/>
                </a:solidFill>
                <a:latin typeface="Montserrat" panose="00000500000000000000" pitchFamily="50" charset="0"/>
              </a:rPr>
              <a:t> while it is being inspected, cleaned or repaired.</a:t>
            </a:r>
          </a:p>
        </p:txBody>
      </p:sp>
      <p:sp>
        <p:nvSpPr>
          <p:cNvPr id="1542153" name="Rectangle 9"/>
          <p:cNvSpPr>
            <a:spLocks noChangeArrowheads="1"/>
          </p:cNvSpPr>
          <p:nvPr/>
        </p:nvSpPr>
        <p:spPr bwMode="auto">
          <a:xfrm>
            <a:off x="4007768" y="1947192"/>
            <a:ext cx="7272808" cy="1016305"/>
          </a:xfrm>
          <a:prstGeom prst="rect">
            <a:avLst/>
          </a:prstGeom>
          <a:noFill/>
          <a:ln>
            <a:noFill/>
          </a:ln>
          <a:effectLst/>
        </p:spPr>
        <p:txBody>
          <a:bodyPr wrap="square" lIns="92075" tIns="46038" rIns="92075" bIns="46038">
            <a:spAutoFit/>
          </a:bodyPr>
          <a:lstStyle/>
          <a:p>
            <a:pPr algn="l">
              <a:lnSpc>
                <a:spcPct val="100000"/>
              </a:lnSpc>
            </a:pPr>
            <a:r>
              <a:rPr lang="en-AU" sz="2000" dirty="0">
                <a:solidFill>
                  <a:srgbClr val="000000"/>
                </a:solidFill>
                <a:latin typeface="Montserrat" panose="00000500000000000000" pitchFamily="50" charset="0"/>
              </a:rPr>
              <a:t>Isolation is required when work is to be carried out on, within, or near equipment and where </a:t>
            </a:r>
            <a:r>
              <a:rPr lang="en-AU" sz="2000" b="1" dirty="0">
                <a:solidFill>
                  <a:srgbClr val="000000"/>
                </a:solidFill>
                <a:latin typeface="Montserrat" panose="00000500000000000000" pitchFamily="50" charset="0"/>
              </a:rPr>
              <a:t>energy sources </a:t>
            </a:r>
            <a:r>
              <a:rPr lang="en-AU" sz="2000" dirty="0">
                <a:solidFill>
                  <a:srgbClr val="000000"/>
                </a:solidFill>
                <a:latin typeface="Montserrat" panose="00000500000000000000" pitchFamily="50" charset="0"/>
              </a:rPr>
              <a:t>may endanger the safety of personnel</a:t>
            </a:r>
          </a:p>
        </p:txBody>
      </p:sp>
      <p:sp>
        <p:nvSpPr>
          <p:cNvPr id="59398" name="Rectangle 10"/>
          <p:cNvSpPr>
            <a:spLocks noChangeArrowheads="1"/>
          </p:cNvSpPr>
          <p:nvPr/>
        </p:nvSpPr>
        <p:spPr bwMode="auto">
          <a:xfrm>
            <a:off x="4007768" y="854935"/>
            <a:ext cx="538235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l"/>
            <a:r>
              <a:rPr lang="en-US" sz="2800" b="1" dirty="0">
                <a:solidFill>
                  <a:schemeClr val="tx2"/>
                </a:solidFill>
                <a:latin typeface="Montserrat" panose="00000500000000000000" pitchFamily="50" charset="0"/>
              </a:rPr>
              <a:t>Isolation and Lockout</a:t>
            </a:r>
          </a:p>
        </p:txBody>
      </p:sp>
      <p:sp>
        <p:nvSpPr>
          <p:cNvPr id="1542155" name="Rectangle 11"/>
          <p:cNvSpPr>
            <a:spLocks noChangeArrowheads="1"/>
          </p:cNvSpPr>
          <p:nvPr/>
        </p:nvSpPr>
        <p:spPr bwMode="auto">
          <a:xfrm>
            <a:off x="4314179" y="4455252"/>
            <a:ext cx="5498903" cy="7085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lIns="92075" tIns="46038" rIns="92075" bIns="46038">
            <a:spAutoFit/>
          </a:bodyPr>
          <a:lstStyle/>
          <a:p>
            <a:pPr marL="363538" indent="-363538">
              <a:buSzPct val="130000"/>
              <a:buFontTx/>
              <a:buChar char="•"/>
            </a:pPr>
            <a:r>
              <a:rPr lang="en-AU" sz="2000" dirty="0">
                <a:solidFill>
                  <a:srgbClr val="000000"/>
                </a:solidFill>
                <a:latin typeface="Montserrat" panose="00000500000000000000" pitchFamily="50" charset="0"/>
              </a:rPr>
              <a:t>Lock out ensures the equipment remains isolated.</a:t>
            </a:r>
          </a:p>
        </p:txBody>
      </p:sp>
      <p:sp>
        <p:nvSpPr>
          <p:cNvPr id="1542156" name="Rectangle 12"/>
          <p:cNvSpPr>
            <a:spLocks noChangeArrowheads="1"/>
          </p:cNvSpPr>
          <p:nvPr/>
        </p:nvSpPr>
        <p:spPr bwMode="auto">
          <a:xfrm>
            <a:off x="4583832" y="5387045"/>
            <a:ext cx="5904656" cy="4007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lIns="92075" tIns="46038" rIns="92075" bIns="46038">
            <a:spAutoFit/>
          </a:bodyPr>
          <a:lstStyle/>
          <a:p>
            <a:pPr>
              <a:lnSpc>
                <a:spcPct val="100000"/>
              </a:lnSpc>
            </a:pPr>
            <a:r>
              <a:rPr lang="en-AU" sz="2000" b="1" dirty="0">
                <a:solidFill>
                  <a:srgbClr val="000000"/>
                </a:solidFill>
                <a:latin typeface="Montserrat" panose="00000500000000000000" pitchFamily="50" charset="0"/>
              </a:rPr>
              <a:t>The Purpose is to Prevent Injuries and Fatalities</a:t>
            </a:r>
            <a:endParaRPr lang="en-AU" sz="2000" b="1" u="sng" dirty="0">
              <a:solidFill>
                <a:srgbClr val="000000"/>
              </a:solidFill>
              <a:latin typeface="Montserrat" panose="00000500000000000000" pitchFamily="50" charset="0"/>
            </a:endParaRPr>
          </a:p>
        </p:txBody>
      </p:sp>
      <p:sp>
        <p:nvSpPr>
          <p:cNvPr id="9" name="Rectangle 5">
            <a:extLst>
              <a:ext uri="{FF2B5EF4-FFF2-40B4-BE49-F238E27FC236}">
                <a16:creationId xmlns:a16="http://schemas.microsoft.com/office/drawing/2014/main" id="{7E5EE8A0-32FC-4E4D-82C7-49F604F6D93A}"/>
              </a:ext>
            </a:extLst>
          </p:cNvPr>
          <p:cNvSpPr>
            <a:spLocks noChangeArrowheads="1"/>
          </p:cNvSpPr>
          <p:nvPr/>
        </p:nvSpPr>
        <p:spPr bwMode="auto">
          <a:xfrm>
            <a:off x="482025" y="3955280"/>
            <a:ext cx="2085602" cy="1708473"/>
          </a:xfrm>
          <a:prstGeom prst="rect">
            <a:avLst/>
          </a:prstGeom>
          <a:solidFill>
            <a:schemeClr val="bg1">
              <a:lumMod val="85000"/>
            </a:schemeClr>
          </a:solidFill>
          <a:ln>
            <a:noFill/>
          </a:ln>
          <a:effectLst/>
          <a:extLst/>
        </p:spPr>
        <p:txBody>
          <a:bodyPr lIns="91433" tIns="45717" rIns="91433" bIns="45717"/>
          <a:lstStyle/>
          <a:p>
            <a:pPr marL="342900" indent="-342900">
              <a:spcBef>
                <a:spcPct val="20000"/>
              </a:spcBef>
            </a:pPr>
            <a:r>
              <a:rPr lang="en-US" sz="2000" b="1" dirty="0">
                <a:solidFill>
                  <a:srgbClr val="000000"/>
                </a:solidFill>
                <a:latin typeface="Montserrat" panose="00000500000000000000" pitchFamily="50" charset="0"/>
              </a:rPr>
              <a:t>Energy sources</a:t>
            </a:r>
          </a:p>
          <a:p>
            <a:pPr marL="342900" indent="-342900">
              <a:spcBef>
                <a:spcPct val="20000"/>
              </a:spcBef>
              <a:buFontTx/>
              <a:buChar char="•"/>
            </a:pPr>
            <a:r>
              <a:rPr lang="en-US" sz="2000" dirty="0">
                <a:solidFill>
                  <a:srgbClr val="000000"/>
                </a:solidFill>
                <a:latin typeface="Montserrat" panose="00000500000000000000" pitchFamily="50" charset="0"/>
              </a:rPr>
              <a:t>Electricity</a:t>
            </a:r>
          </a:p>
          <a:p>
            <a:pPr marL="342900" indent="-342900">
              <a:spcBef>
                <a:spcPct val="20000"/>
              </a:spcBef>
              <a:buFontTx/>
              <a:buChar char="•"/>
            </a:pPr>
            <a:r>
              <a:rPr lang="en-US" sz="2000" dirty="0">
                <a:solidFill>
                  <a:srgbClr val="000000"/>
                </a:solidFill>
                <a:latin typeface="Montserrat" panose="00000500000000000000" pitchFamily="50" charset="0"/>
              </a:rPr>
              <a:t>Hydraulic</a:t>
            </a:r>
          </a:p>
          <a:p>
            <a:pPr marL="342900" indent="-342900">
              <a:spcBef>
                <a:spcPct val="20000"/>
              </a:spcBef>
              <a:buFontTx/>
              <a:buChar char="•"/>
            </a:pPr>
            <a:r>
              <a:rPr lang="en-US" sz="2000" dirty="0">
                <a:solidFill>
                  <a:srgbClr val="000000"/>
                </a:solidFill>
                <a:latin typeface="Montserrat" panose="00000500000000000000" pitchFamily="50" charset="0"/>
              </a:rPr>
              <a:t>Pneumatic</a:t>
            </a:r>
          </a:p>
        </p:txBody>
      </p:sp>
      <p:sp>
        <p:nvSpPr>
          <p:cNvPr id="2" name="TextBox 1">
            <a:extLst>
              <a:ext uri="{FF2B5EF4-FFF2-40B4-BE49-F238E27FC236}">
                <a16:creationId xmlns:a16="http://schemas.microsoft.com/office/drawing/2014/main" id="{C34EE069-0DBB-46D9-819C-79A9E9B8C7FD}"/>
              </a:ext>
            </a:extLst>
          </p:cNvPr>
          <p:cNvSpPr txBox="1"/>
          <p:nvPr/>
        </p:nvSpPr>
        <p:spPr>
          <a:xfrm>
            <a:off x="2241172" y="3954875"/>
            <a:ext cx="1799414" cy="1711238"/>
          </a:xfrm>
          <a:prstGeom prst="rect">
            <a:avLst/>
          </a:prstGeom>
          <a:solidFill>
            <a:schemeClr val="bg1">
              <a:lumMod val="85000"/>
            </a:schemeClr>
          </a:solidFill>
        </p:spPr>
        <p:txBody>
          <a:bodyPr wrap="square" rtlCol="0">
            <a:spAutoFit/>
          </a:bodyPr>
          <a:lstStyle/>
          <a:p>
            <a:pPr marL="342900" indent="-342900">
              <a:spcBef>
                <a:spcPct val="20000"/>
              </a:spcBef>
              <a:buFontTx/>
              <a:buChar char="•"/>
            </a:pPr>
            <a:r>
              <a:rPr lang="en-US" sz="2000" dirty="0">
                <a:solidFill>
                  <a:srgbClr val="000000"/>
                </a:solidFill>
                <a:latin typeface="Montserrat" panose="00000500000000000000" pitchFamily="50" charset="0"/>
              </a:rPr>
              <a:t>Steam</a:t>
            </a:r>
          </a:p>
          <a:p>
            <a:pPr marL="342900" indent="-342900">
              <a:spcBef>
                <a:spcPct val="20000"/>
              </a:spcBef>
              <a:buFontTx/>
              <a:buChar char="•"/>
            </a:pPr>
            <a:r>
              <a:rPr lang="en-US" sz="2000" dirty="0">
                <a:solidFill>
                  <a:srgbClr val="000000"/>
                </a:solidFill>
                <a:latin typeface="Montserrat" panose="00000500000000000000" pitchFamily="50" charset="0"/>
              </a:rPr>
              <a:t>Thermal</a:t>
            </a:r>
          </a:p>
          <a:p>
            <a:pPr marL="342900" indent="-342900">
              <a:spcBef>
                <a:spcPct val="20000"/>
              </a:spcBef>
              <a:buFontTx/>
              <a:buChar char="•"/>
            </a:pPr>
            <a:r>
              <a:rPr lang="en-US" sz="2000" dirty="0">
                <a:solidFill>
                  <a:srgbClr val="000000"/>
                </a:solidFill>
                <a:latin typeface="Montserrat" panose="00000500000000000000" pitchFamily="50" charset="0"/>
              </a:rPr>
              <a:t>Chemical</a:t>
            </a:r>
          </a:p>
          <a:p>
            <a:pPr marL="342900" indent="-342900">
              <a:spcBef>
                <a:spcPct val="20000"/>
              </a:spcBef>
              <a:buFontTx/>
              <a:buChar char="•"/>
            </a:pPr>
            <a:r>
              <a:rPr lang="en-US" sz="2000" dirty="0">
                <a:solidFill>
                  <a:srgbClr val="000000"/>
                </a:solidFill>
                <a:latin typeface="Montserrat" panose="00000500000000000000" pitchFamily="50" charset="0"/>
              </a:rPr>
              <a:t>Gravity</a:t>
            </a:r>
          </a:p>
          <a:p>
            <a:pPr>
              <a:spcBef>
                <a:spcPct val="20000"/>
              </a:spcBef>
            </a:pPr>
            <a:endParaRPr lang="en-AU" sz="1100" dirty="0"/>
          </a:p>
        </p:txBody>
      </p:sp>
    </p:spTree>
    <p:extLst>
      <p:ext uri="{BB962C8B-B14F-4D97-AF65-F5344CB8AC3E}">
        <p14:creationId xmlns:p14="http://schemas.microsoft.com/office/powerpoint/2010/main" val="378557392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2000"/>
                                  </p:stCondLst>
                                  <p:childTnLst>
                                    <p:set>
                                      <p:cBhvr>
                                        <p:cTn id="6" dur="1" fill="hold">
                                          <p:stCondLst>
                                            <p:cond delay="499"/>
                                          </p:stCondLst>
                                        </p:cTn>
                                        <p:tgtEl>
                                          <p:spTgt spid="1542148"/>
                                        </p:tgtEl>
                                        <p:attrNameLst>
                                          <p:attrName>style.visibility</p:attrName>
                                        </p:attrNameLst>
                                      </p:cBhvr>
                                      <p:to>
                                        <p:strVal val="visible"/>
                                      </p:to>
                                    </p:set>
                                  </p:childTnLst>
                                </p:cTn>
                              </p:par>
                            </p:childTnLst>
                          </p:cTn>
                        </p:par>
                        <p:par>
                          <p:cTn id="7" fill="hold" nodeType="afterGroup">
                            <p:stCondLst>
                              <p:cond delay="2500"/>
                            </p:stCondLst>
                            <p:childTnLst>
                              <p:par>
                                <p:cTn id="8" presetID="2" presetClass="entr" presetSubtype="8" fill="hold" grpId="0" nodeType="afterEffect">
                                  <p:stCondLst>
                                    <p:cond delay="2000"/>
                                  </p:stCondLst>
                                  <p:childTnLst>
                                    <p:set>
                                      <p:cBhvr>
                                        <p:cTn id="9" dur="1" fill="hold">
                                          <p:stCondLst>
                                            <p:cond delay="0"/>
                                          </p:stCondLst>
                                        </p:cTn>
                                        <p:tgtEl>
                                          <p:spTgt spid="1542153"/>
                                        </p:tgtEl>
                                        <p:attrNameLst>
                                          <p:attrName>style.visibility</p:attrName>
                                        </p:attrNameLst>
                                      </p:cBhvr>
                                      <p:to>
                                        <p:strVal val="visible"/>
                                      </p:to>
                                    </p:set>
                                    <p:anim calcmode="lin" valueType="num">
                                      <p:cBhvr additive="base">
                                        <p:cTn id="10" dur="500" fill="hold"/>
                                        <p:tgtEl>
                                          <p:spTgt spid="1542153"/>
                                        </p:tgtEl>
                                        <p:attrNameLst>
                                          <p:attrName>ppt_x</p:attrName>
                                        </p:attrNameLst>
                                      </p:cBhvr>
                                      <p:tavLst>
                                        <p:tav tm="0">
                                          <p:val>
                                            <p:strVal val="0-#ppt_w/2"/>
                                          </p:val>
                                        </p:tav>
                                        <p:tav tm="100000">
                                          <p:val>
                                            <p:strVal val="#ppt_x"/>
                                          </p:val>
                                        </p:tav>
                                      </p:tavLst>
                                    </p:anim>
                                    <p:anim calcmode="lin" valueType="num">
                                      <p:cBhvr additive="base">
                                        <p:cTn id="11" dur="500" fill="hold"/>
                                        <p:tgtEl>
                                          <p:spTgt spid="1542153"/>
                                        </p:tgtEl>
                                        <p:attrNameLst>
                                          <p:attrName>ppt_y</p:attrName>
                                        </p:attrNameLst>
                                      </p:cBhvr>
                                      <p:tavLst>
                                        <p:tav tm="0">
                                          <p:val>
                                            <p:strVal val="#ppt_y"/>
                                          </p:val>
                                        </p:tav>
                                        <p:tav tm="100000">
                                          <p:val>
                                            <p:strVal val="#ppt_y"/>
                                          </p:val>
                                        </p:tav>
                                      </p:tavLst>
                                    </p:anim>
                                  </p:childTnLst>
                                </p:cTn>
                              </p:par>
                            </p:childTnLst>
                          </p:cTn>
                        </p:par>
                        <p:par>
                          <p:cTn id="12" fill="hold" nodeType="afterGroup">
                            <p:stCondLst>
                              <p:cond delay="5000"/>
                            </p:stCondLst>
                            <p:childTnLst>
                              <p:par>
                                <p:cTn id="13" presetID="1" presetClass="entr" presetSubtype="0" fill="hold" grpId="0" nodeType="afterEffect">
                                  <p:stCondLst>
                                    <p:cond delay="12000"/>
                                  </p:stCondLst>
                                  <p:childTnLst>
                                    <p:set>
                                      <p:cBhvr>
                                        <p:cTn id="14" dur="1" fill="hold">
                                          <p:stCondLst>
                                            <p:cond delay="499"/>
                                          </p:stCondLst>
                                        </p:cTn>
                                        <p:tgtEl>
                                          <p:spTgt spid="1542149"/>
                                        </p:tgtEl>
                                        <p:attrNameLst>
                                          <p:attrName>style.visibility</p:attrName>
                                        </p:attrNameLst>
                                      </p:cBhvr>
                                      <p:to>
                                        <p:strVal val="visible"/>
                                      </p:to>
                                    </p:set>
                                  </p:childTnLst>
                                </p:cTn>
                              </p:par>
                            </p:childTnLst>
                          </p:cTn>
                        </p:par>
                        <p:par>
                          <p:cTn id="15" fill="hold" nodeType="afterGroup">
                            <p:stCondLst>
                              <p:cond delay="17500"/>
                            </p:stCondLst>
                            <p:childTnLst>
                              <p:par>
                                <p:cTn id="16" presetID="1" presetClass="entr" presetSubtype="0" fill="hold" grpId="0" nodeType="afterEffect">
                                  <p:stCondLst>
                                    <p:cond delay="8000"/>
                                  </p:stCondLst>
                                  <p:childTnLst>
                                    <p:set>
                                      <p:cBhvr>
                                        <p:cTn id="17" dur="1" fill="hold">
                                          <p:stCondLst>
                                            <p:cond delay="499"/>
                                          </p:stCondLst>
                                        </p:cTn>
                                        <p:tgtEl>
                                          <p:spTgt spid="1542155"/>
                                        </p:tgtEl>
                                        <p:attrNameLst>
                                          <p:attrName>style.visibility</p:attrName>
                                        </p:attrNameLst>
                                      </p:cBhvr>
                                      <p:to>
                                        <p:strVal val="visible"/>
                                      </p:to>
                                    </p:set>
                                  </p:childTnLst>
                                </p:cTn>
                              </p:par>
                            </p:childTnLst>
                          </p:cTn>
                        </p:par>
                        <p:par>
                          <p:cTn id="18" fill="hold" nodeType="afterGroup">
                            <p:stCondLst>
                              <p:cond delay="26000"/>
                            </p:stCondLst>
                            <p:childTnLst>
                              <p:par>
                                <p:cTn id="19" presetID="1" presetClass="entr" presetSubtype="0" fill="hold" grpId="0" nodeType="afterEffect">
                                  <p:stCondLst>
                                    <p:cond delay="5000"/>
                                  </p:stCondLst>
                                  <p:childTnLst>
                                    <p:set>
                                      <p:cBhvr>
                                        <p:cTn id="20" dur="1" fill="hold">
                                          <p:stCondLst>
                                            <p:cond delay="499"/>
                                          </p:stCondLst>
                                        </p:cTn>
                                        <p:tgtEl>
                                          <p:spTgt spid="15421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2148" grpId="0" autoUpdateAnimBg="0"/>
      <p:bldP spid="1542149" grpId="0" autoUpdateAnimBg="0"/>
      <p:bldP spid="1542153" grpId="0"/>
      <p:bldP spid="1542155" grpId="0" autoUpdateAnimBg="0"/>
      <p:bldP spid="1542156"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2A952C2-B8AA-4579-BE58-871EFCCB3017}"/>
              </a:ext>
            </a:extLst>
          </p:cNvPr>
          <p:cNvSpPr>
            <a:spLocks noChangeArrowheads="1"/>
          </p:cNvSpPr>
          <p:nvPr/>
        </p:nvSpPr>
        <p:spPr bwMode="auto">
          <a:xfrm>
            <a:off x="4979876" y="980728"/>
            <a:ext cx="2232248" cy="714375"/>
          </a:xfrm>
          <a:prstGeom prst="rect">
            <a:avLst/>
          </a:prstGeom>
          <a:noFill/>
          <a:ln w="9525">
            <a:noFill/>
            <a:miter lim="800000"/>
            <a:headEnd/>
            <a:tailEnd/>
          </a:ln>
          <a:effectLst/>
        </p:spPr>
        <p:txBody>
          <a:bodyPr lIns="0" tIns="0" rIns="0" bIns="0" anchor="ctr"/>
          <a:lstStyle/>
          <a:p>
            <a:pPr marL="0" marR="0" lvl="0" indent="0" algn="l" defTabSz="914400" rtl="0" eaLnBrk="0" fontAlgn="base" latinLnBrk="0" hangingPunct="0">
              <a:lnSpc>
                <a:spcPct val="83000"/>
              </a:lnSpc>
              <a:spcBef>
                <a:spcPct val="0"/>
              </a:spcBef>
              <a:spcAft>
                <a:spcPct val="0"/>
              </a:spcAft>
              <a:buClrTx/>
              <a:buSzTx/>
              <a:buFontTx/>
              <a:buNone/>
              <a:tabLst/>
              <a:defRPr/>
            </a:pPr>
            <a:r>
              <a:rPr kumimoji="0" lang="en-AU" sz="2800" b="1" i="0" u="none" strike="noStrike" kern="1200" cap="none" spc="0" normalizeH="0" baseline="0" noProof="0" dirty="0">
                <a:ln>
                  <a:noFill/>
                </a:ln>
                <a:solidFill>
                  <a:srgbClr val="000000"/>
                </a:solidFill>
                <a:effectLst/>
                <a:uLnTx/>
                <a:uFillTx/>
                <a:latin typeface="Montserrat" panose="00000500000000000000" pitchFamily="50" charset="0"/>
                <a:ea typeface="+mn-ea"/>
                <a:cs typeface="Arial"/>
              </a:rPr>
              <a:t>Core Values </a:t>
            </a:r>
          </a:p>
        </p:txBody>
      </p:sp>
      <p:pic>
        <p:nvPicPr>
          <p:cNvPr id="5" name="Picture 4">
            <a:extLst>
              <a:ext uri="{FF2B5EF4-FFF2-40B4-BE49-F238E27FC236}">
                <a16:creationId xmlns:a16="http://schemas.microsoft.com/office/drawing/2014/main" id="{F7936002-2D35-479A-B4D0-E5ED802EFD4F}"/>
              </a:ext>
            </a:extLst>
          </p:cNvPr>
          <p:cNvPicPr>
            <a:picLocks noChangeAspect="1"/>
          </p:cNvPicPr>
          <p:nvPr/>
        </p:nvPicPr>
        <p:blipFill>
          <a:blip r:embed="rId3"/>
          <a:stretch>
            <a:fillRect/>
          </a:stretch>
        </p:blipFill>
        <p:spPr>
          <a:xfrm>
            <a:off x="1199456" y="2420888"/>
            <a:ext cx="10366374" cy="2315071"/>
          </a:xfrm>
          <a:prstGeom prst="rect">
            <a:avLst/>
          </a:prstGeom>
        </p:spPr>
      </p:pic>
    </p:spTree>
    <p:extLst>
      <p:ext uri="{BB962C8B-B14F-4D97-AF65-F5344CB8AC3E}">
        <p14:creationId xmlns:p14="http://schemas.microsoft.com/office/powerpoint/2010/main" val="262074500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151419-D459-4111-AD80-0763BBCC96A8}"/>
              </a:ext>
            </a:extLst>
          </p:cNvPr>
          <p:cNvSpPr/>
          <p:nvPr/>
        </p:nvSpPr>
        <p:spPr bwMode="auto">
          <a:xfrm>
            <a:off x="612817" y="3471384"/>
            <a:ext cx="11243823" cy="2448272"/>
          </a:xfrm>
          <a:prstGeom prst="rect">
            <a:avLst/>
          </a:prstGeom>
          <a:solidFill>
            <a:schemeClr val="bg1">
              <a:lumMod val="85000"/>
            </a:schemeClr>
          </a:solidFill>
          <a:ln w="6350" cap="flat" cmpd="sng" algn="ctr">
            <a:solidFill>
              <a:srgbClr val="000000"/>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400" b="0" i="0" u="none" strike="noStrike" cap="none" normalizeH="0" baseline="0" dirty="0">
              <a:ln>
                <a:noFill/>
              </a:ln>
              <a:solidFill>
                <a:schemeClr val="tx1"/>
              </a:solidFill>
              <a:effectLst/>
              <a:latin typeface="Arial" charset="0"/>
              <a:cs typeface="Arial" charset="0"/>
            </a:endParaRPr>
          </a:p>
        </p:txBody>
      </p:sp>
      <p:sp>
        <p:nvSpPr>
          <p:cNvPr id="1530884" name="Text Box 4"/>
          <p:cNvSpPr txBox="1">
            <a:spLocks noChangeArrowheads="1"/>
          </p:cNvSpPr>
          <p:nvPr/>
        </p:nvSpPr>
        <p:spPr bwMode="auto">
          <a:xfrm>
            <a:off x="725939" y="2675809"/>
            <a:ext cx="8508023"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9pPr>
          </a:lstStyle>
          <a:p>
            <a:pPr algn="l">
              <a:lnSpc>
                <a:spcPct val="100000"/>
              </a:lnSpc>
            </a:pPr>
            <a:r>
              <a:rPr lang="en-AU" sz="2000" dirty="0">
                <a:solidFill>
                  <a:srgbClr val="000000"/>
                </a:solidFill>
                <a:latin typeface="Montserrat" panose="00000500000000000000" pitchFamily="50" charset="0"/>
              </a:rPr>
              <a:t>To Prevent Injury , air hoses should be checked regularly “Ensuring  That”</a:t>
            </a:r>
            <a:r>
              <a:rPr lang="en-AU" sz="1800" dirty="0">
                <a:solidFill>
                  <a:srgbClr val="000000"/>
                </a:solidFill>
                <a:latin typeface="Montserrat" panose="00000500000000000000" pitchFamily="50" charset="0"/>
              </a:rPr>
              <a:t>  </a:t>
            </a:r>
            <a:endParaRPr lang="en-AU" sz="1800" dirty="0">
              <a:solidFill>
                <a:srgbClr val="000000"/>
              </a:solidFill>
              <a:latin typeface="Times New Roman" charset="0"/>
            </a:endParaRPr>
          </a:p>
        </p:txBody>
      </p:sp>
      <p:sp>
        <p:nvSpPr>
          <p:cNvPr id="47107" name="Rectangle 5"/>
          <p:cNvSpPr>
            <a:spLocks noChangeArrowheads="1"/>
          </p:cNvSpPr>
          <p:nvPr/>
        </p:nvSpPr>
        <p:spPr bwMode="auto">
          <a:xfrm>
            <a:off x="3734374" y="782155"/>
            <a:ext cx="5499588" cy="50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l"/>
            <a:r>
              <a:rPr lang="en-US" sz="2800" b="1" dirty="0">
                <a:solidFill>
                  <a:schemeClr val="tx2"/>
                </a:solidFill>
                <a:latin typeface="Montserrat" panose="00000500000000000000" pitchFamily="50" charset="0"/>
              </a:rPr>
              <a:t>Compressed Air Safety</a:t>
            </a:r>
          </a:p>
        </p:txBody>
      </p:sp>
      <p:sp>
        <p:nvSpPr>
          <p:cNvPr id="1530886" name="Text Box 6"/>
          <p:cNvSpPr txBox="1">
            <a:spLocks noChangeArrowheads="1"/>
          </p:cNvSpPr>
          <p:nvPr/>
        </p:nvSpPr>
        <p:spPr bwMode="auto">
          <a:xfrm>
            <a:off x="775762" y="1388998"/>
            <a:ext cx="1030229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9pPr>
          </a:lstStyle>
          <a:p>
            <a:pPr algn="l" eaLnBrk="1" hangingPunct="1">
              <a:lnSpc>
                <a:spcPct val="100000"/>
              </a:lnSpc>
              <a:spcBef>
                <a:spcPct val="50000"/>
              </a:spcBef>
            </a:pPr>
            <a:r>
              <a:rPr lang="en-AU" sz="2000" dirty="0">
                <a:solidFill>
                  <a:srgbClr val="000000"/>
                </a:solidFill>
                <a:latin typeface="Montserrat" panose="00000500000000000000" pitchFamily="50" charset="0"/>
              </a:rPr>
              <a:t>Compressed air can cause injury including death by entry into the body via a puncture wound.</a:t>
            </a:r>
          </a:p>
        </p:txBody>
      </p:sp>
      <p:grpSp>
        <p:nvGrpSpPr>
          <p:cNvPr id="1530887" name="Group 7"/>
          <p:cNvGrpSpPr>
            <a:grpSpLocks/>
          </p:cNvGrpSpPr>
          <p:nvPr/>
        </p:nvGrpSpPr>
        <p:grpSpPr bwMode="auto">
          <a:xfrm>
            <a:off x="638424" y="3470800"/>
            <a:ext cx="5596304" cy="2305051"/>
            <a:chOff x="638" y="2233"/>
            <a:chExt cx="3819" cy="1452"/>
          </a:xfrm>
        </p:grpSpPr>
        <p:grpSp>
          <p:nvGrpSpPr>
            <p:cNvPr id="47112" name="Group 8"/>
            <p:cNvGrpSpPr>
              <a:grpSpLocks/>
            </p:cNvGrpSpPr>
            <p:nvPr/>
          </p:nvGrpSpPr>
          <p:grpSpPr bwMode="auto">
            <a:xfrm>
              <a:off x="2868" y="2744"/>
              <a:ext cx="1427" cy="440"/>
              <a:chOff x="1584" y="1104"/>
              <a:chExt cx="3744" cy="1632"/>
            </a:xfrm>
          </p:grpSpPr>
          <p:grpSp>
            <p:nvGrpSpPr>
              <p:cNvPr id="47123" name="Group 9"/>
              <p:cNvGrpSpPr>
                <a:grpSpLocks/>
              </p:cNvGrpSpPr>
              <p:nvPr/>
            </p:nvGrpSpPr>
            <p:grpSpPr bwMode="auto">
              <a:xfrm>
                <a:off x="1584" y="1301"/>
                <a:ext cx="2043" cy="1228"/>
                <a:chOff x="816" y="1440"/>
                <a:chExt cx="2064" cy="1344"/>
              </a:xfrm>
            </p:grpSpPr>
            <p:sp>
              <p:nvSpPr>
                <p:cNvPr id="47133" name="Rectangle 10"/>
                <p:cNvSpPr>
                  <a:spLocks noChangeArrowheads="1"/>
                </p:cNvSpPr>
                <p:nvPr/>
              </p:nvSpPr>
              <p:spPr bwMode="auto">
                <a:xfrm>
                  <a:off x="816" y="2448"/>
                  <a:ext cx="192" cy="240"/>
                </a:xfrm>
                <a:prstGeom prst="rect">
                  <a:avLst/>
                </a:prstGeom>
                <a:solidFill>
                  <a:srgbClr val="B2B2B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AU" dirty="0">
                    <a:solidFill>
                      <a:srgbClr val="000000"/>
                    </a:solidFill>
                    <a:latin typeface="Montserrat" panose="00000500000000000000" pitchFamily="50" charset="0"/>
                  </a:endParaRPr>
                </a:p>
              </p:txBody>
            </p:sp>
            <p:sp>
              <p:nvSpPr>
                <p:cNvPr id="47134" name="Oval 11"/>
                <p:cNvSpPr>
                  <a:spLocks noChangeArrowheads="1"/>
                </p:cNvSpPr>
                <p:nvPr/>
              </p:nvSpPr>
              <p:spPr bwMode="auto">
                <a:xfrm>
                  <a:off x="816" y="2544"/>
                  <a:ext cx="768" cy="240"/>
                </a:xfrm>
                <a:prstGeom prst="ellipse">
                  <a:avLst/>
                </a:prstGeom>
                <a:solidFill>
                  <a:srgbClr val="B2B2B2"/>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AU" dirty="0">
                    <a:solidFill>
                      <a:srgbClr val="000000"/>
                    </a:solidFill>
                    <a:latin typeface="Montserrat" panose="00000500000000000000" pitchFamily="50" charset="0"/>
                  </a:endParaRPr>
                </a:p>
              </p:txBody>
            </p:sp>
            <p:sp>
              <p:nvSpPr>
                <p:cNvPr id="47135" name="Oval 12"/>
                <p:cNvSpPr>
                  <a:spLocks noChangeArrowheads="1"/>
                </p:cNvSpPr>
                <p:nvPr/>
              </p:nvSpPr>
              <p:spPr bwMode="auto">
                <a:xfrm>
                  <a:off x="816" y="1440"/>
                  <a:ext cx="768" cy="240"/>
                </a:xfrm>
                <a:prstGeom prst="ellipse">
                  <a:avLst/>
                </a:prstGeom>
                <a:solidFill>
                  <a:srgbClr val="B2B2B2"/>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AU" dirty="0">
                    <a:solidFill>
                      <a:srgbClr val="000000"/>
                    </a:solidFill>
                    <a:latin typeface="Montserrat" panose="00000500000000000000" pitchFamily="50" charset="0"/>
                  </a:endParaRPr>
                </a:p>
              </p:txBody>
            </p:sp>
            <p:sp>
              <p:nvSpPr>
                <p:cNvPr id="47136" name="Rectangle 13"/>
                <p:cNvSpPr>
                  <a:spLocks noChangeArrowheads="1"/>
                </p:cNvSpPr>
                <p:nvPr/>
              </p:nvSpPr>
              <p:spPr bwMode="auto">
                <a:xfrm>
                  <a:off x="1584" y="1728"/>
                  <a:ext cx="336" cy="768"/>
                </a:xfrm>
                <a:prstGeom prst="rect">
                  <a:avLst/>
                </a:prstGeom>
                <a:solidFill>
                  <a:srgbClr val="B2B2B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AU" dirty="0">
                    <a:solidFill>
                      <a:srgbClr val="000000"/>
                    </a:solidFill>
                    <a:latin typeface="Montserrat" panose="00000500000000000000" pitchFamily="50" charset="0"/>
                  </a:endParaRPr>
                </a:p>
              </p:txBody>
            </p:sp>
            <p:sp>
              <p:nvSpPr>
                <p:cNvPr id="47137" name="Rectangle 14"/>
                <p:cNvSpPr>
                  <a:spLocks noChangeArrowheads="1"/>
                </p:cNvSpPr>
                <p:nvPr/>
              </p:nvSpPr>
              <p:spPr bwMode="auto">
                <a:xfrm>
                  <a:off x="1296" y="1440"/>
                  <a:ext cx="288" cy="1344"/>
                </a:xfrm>
                <a:prstGeom prst="rect">
                  <a:avLst/>
                </a:prstGeom>
                <a:solidFill>
                  <a:srgbClr val="B2B2B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AU" dirty="0">
                    <a:solidFill>
                      <a:srgbClr val="000000"/>
                    </a:solidFill>
                    <a:latin typeface="Montserrat" panose="00000500000000000000" pitchFamily="50" charset="0"/>
                  </a:endParaRPr>
                </a:p>
              </p:txBody>
            </p:sp>
            <p:sp>
              <p:nvSpPr>
                <p:cNvPr id="47138" name="Rectangle 15"/>
                <p:cNvSpPr>
                  <a:spLocks noChangeArrowheads="1"/>
                </p:cNvSpPr>
                <p:nvPr/>
              </p:nvSpPr>
              <p:spPr bwMode="auto">
                <a:xfrm>
                  <a:off x="1200" y="1728"/>
                  <a:ext cx="96" cy="76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AU" dirty="0">
                    <a:solidFill>
                      <a:srgbClr val="000000"/>
                    </a:solidFill>
                    <a:latin typeface="Montserrat" panose="00000500000000000000" pitchFamily="50" charset="0"/>
                  </a:endParaRPr>
                </a:p>
              </p:txBody>
            </p:sp>
            <p:sp>
              <p:nvSpPr>
                <p:cNvPr id="47139" name="Rectangle 16"/>
                <p:cNvSpPr>
                  <a:spLocks noChangeArrowheads="1"/>
                </p:cNvSpPr>
                <p:nvPr/>
              </p:nvSpPr>
              <p:spPr bwMode="auto">
                <a:xfrm>
                  <a:off x="1296" y="1776"/>
                  <a:ext cx="96" cy="1008"/>
                </a:xfrm>
                <a:prstGeom prst="rect">
                  <a:avLst/>
                </a:prstGeom>
                <a:solidFill>
                  <a:srgbClr val="B2B2B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AU" dirty="0">
                    <a:solidFill>
                      <a:srgbClr val="000000"/>
                    </a:solidFill>
                    <a:latin typeface="Montserrat" panose="00000500000000000000" pitchFamily="50" charset="0"/>
                  </a:endParaRPr>
                </a:p>
              </p:txBody>
            </p:sp>
            <p:sp>
              <p:nvSpPr>
                <p:cNvPr id="47140" name="Oval 17"/>
                <p:cNvSpPr>
                  <a:spLocks noChangeArrowheads="1"/>
                </p:cNvSpPr>
                <p:nvPr/>
              </p:nvSpPr>
              <p:spPr bwMode="auto">
                <a:xfrm>
                  <a:off x="1344" y="2592"/>
                  <a:ext cx="144" cy="144"/>
                </a:xfrm>
                <a:prstGeom prst="ellipse">
                  <a:avLst/>
                </a:prstGeom>
                <a:solidFill>
                  <a:srgbClr val="B2B2B2"/>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AU" dirty="0">
                    <a:solidFill>
                      <a:srgbClr val="000000"/>
                    </a:solidFill>
                    <a:latin typeface="Montserrat" panose="00000500000000000000" pitchFamily="50" charset="0"/>
                  </a:endParaRPr>
                </a:p>
              </p:txBody>
            </p:sp>
            <p:sp>
              <p:nvSpPr>
                <p:cNvPr id="47141" name="Rectangle 18"/>
                <p:cNvSpPr>
                  <a:spLocks noChangeArrowheads="1"/>
                </p:cNvSpPr>
                <p:nvPr/>
              </p:nvSpPr>
              <p:spPr bwMode="auto">
                <a:xfrm>
                  <a:off x="816" y="1584"/>
                  <a:ext cx="192" cy="240"/>
                </a:xfrm>
                <a:prstGeom prst="rect">
                  <a:avLst/>
                </a:prstGeom>
                <a:solidFill>
                  <a:srgbClr val="B2B2B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AU" dirty="0">
                    <a:solidFill>
                      <a:srgbClr val="000000"/>
                    </a:solidFill>
                    <a:latin typeface="Montserrat" panose="00000500000000000000" pitchFamily="50" charset="0"/>
                  </a:endParaRPr>
                </a:p>
              </p:txBody>
            </p:sp>
            <p:sp>
              <p:nvSpPr>
                <p:cNvPr id="47142" name="Rectangle 19"/>
                <p:cNvSpPr>
                  <a:spLocks noChangeArrowheads="1"/>
                </p:cNvSpPr>
                <p:nvPr/>
              </p:nvSpPr>
              <p:spPr bwMode="auto">
                <a:xfrm>
                  <a:off x="1920" y="1584"/>
                  <a:ext cx="96" cy="1056"/>
                </a:xfrm>
                <a:prstGeom prst="rect">
                  <a:avLst/>
                </a:prstGeom>
                <a:solidFill>
                  <a:srgbClr val="B2B2B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AU" dirty="0">
                    <a:solidFill>
                      <a:srgbClr val="000000"/>
                    </a:solidFill>
                    <a:latin typeface="Montserrat" panose="00000500000000000000" pitchFamily="50" charset="0"/>
                  </a:endParaRPr>
                </a:p>
              </p:txBody>
            </p:sp>
            <p:sp>
              <p:nvSpPr>
                <p:cNvPr id="47143" name="Rectangle 20"/>
                <p:cNvSpPr>
                  <a:spLocks noChangeArrowheads="1"/>
                </p:cNvSpPr>
                <p:nvPr/>
              </p:nvSpPr>
              <p:spPr bwMode="auto">
                <a:xfrm>
                  <a:off x="2016" y="1776"/>
                  <a:ext cx="864" cy="672"/>
                </a:xfrm>
                <a:prstGeom prst="rect">
                  <a:avLst/>
                </a:prstGeom>
                <a:solidFill>
                  <a:srgbClr val="B2B2B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AU" dirty="0">
                    <a:solidFill>
                      <a:srgbClr val="000000"/>
                    </a:solidFill>
                    <a:latin typeface="Montserrat" panose="00000500000000000000" pitchFamily="50" charset="0"/>
                  </a:endParaRPr>
                </a:p>
              </p:txBody>
            </p:sp>
          </p:grpSp>
          <p:sp>
            <p:nvSpPr>
              <p:cNvPr id="1530901" name="AutoShape 21"/>
              <p:cNvSpPr>
                <a:spLocks noChangeArrowheads="1"/>
              </p:cNvSpPr>
              <p:nvPr/>
            </p:nvSpPr>
            <p:spPr bwMode="auto">
              <a:xfrm>
                <a:off x="3153" y="1104"/>
                <a:ext cx="409" cy="1632"/>
              </a:xfrm>
              <a:prstGeom prst="roundRect">
                <a:avLst>
                  <a:gd name="adj" fmla="val 16667"/>
                </a:avLst>
              </a:prstGeom>
              <a:gradFill rotWithShape="0">
                <a:gsLst>
                  <a:gs pos="0">
                    <a:schemeClr val="bg2"/>
                  </a:gs>
                  <a:gs pos="50000">
                    <a:schemeClr val="bg2">
                      <a:gamma/>
                      <a:shade val="46275"/>
                      <a:invGamma/>
                    </a:schemeClr>
                  </a:gs>
                  <a:gs pos="100000">
                    <a:schemeClr val="bg2"/>
                  </a:gs>
                </a:gsLst>
                <a:lin ang="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AU" dirty="0">
                  <a:solidFill>
                    <a:srgbClr val="000000"/>
                  </a:solidFill>
                  <a:latin typeface="Montserrat" panose="00000500000000000000" pitchFamily="50" charset="0"/>
                </a:endParaRPr>
              </a:p>
            </p:txBody>
          </p:sp>
          <p:sp>
            <p:nvSpPr>
              <p:cNvPr id="47125" name="AutoShape 22"/>
              <p:cNvSpPr>
                <a:spLocks noChangeArrowheads="1"/>
              </p:cNvSpPr>
              <p:nvPr/>
            </p:nvSpPr>
            <p:spPr bwMode="auto">
              <a:xfrm>
                <a:off x="3168" y="2352"/>
                <a:ext cx="352" cy="336"/>
              </a:xfrm>
              <a:prstGeom prst="octagon">
                <a:avLst>
                  <a:gd name="adj" fmla="val 29287"/>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AU" dirty="0">
                  <a:solidFill>
                    <a:srgbClr val="000000"/>
                  </a:solidFill>
                  <a:latin typeface="Montserrat" panose="00000500000000000000" pitchFamily="50" charset="0"/>
                </a:endParaRPr>
              </a:p>
            </p:txBody>
          </p:sp>
          <p:grpSp>
            <p:nvGrpSpPr>
              <p:cNvPr id="47126" name="Group 23"/>
              <p:cNvGrpSpPr>
                <a:grpSpLocks/>
              </p:cNvGrpSpPr>
              <p:nvPr/>
            </p:nvGrpSpPr>
            <p:grpSpPr bwMode="auto">
              <a:xfrm>
                <a:off x="3168" y="1152"/>
                <a:ext cx="352" cy="334"/>
                <a:chOff x="2592" y="1872"/>
                <a:chExt cx="576" cy="528"/>
              </a:xfrm>
            </p:grpSpPr>
            <p:sp>
              <p:nvSpPr>
                <p:cNvPr id="47131" name="AutoShape 24"/>
                <p:cNvSpPr>
                  <a:spLocks noChangeArrowheads="1"/>
                </p:cNvSpPr>
                <p:nvPr/>
              </p:nvSpPr>
              <p:spPr bwMode="auto">
                <a:xfrm>
                  <a:off x="2592" y="1872"/>
                  <a:ext cx="576" cy="528"/>
                </a:xfrm>
                <a:prstGeom prst="octagon">
                  <a:avLst>
                    <a:gd name="adj" fmla="val 29287"/>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AU" dirty="0">
                    <a:solidFill>
                      <a:srgbClr val="000000"/>
                    </a:solidFill>
                    <a:latin typeface="Montserrat" panose="00000500000000000000" pitchFamily="50" charset="0"/>
                  </a:endParaRPr>
                </a:p>
              </p:txBody>
            </p:sp>
            <p:sp>
              <p:nvSpPr>
                <p:cNvPr id="47132" name="Oval 25"/>
                <p:cNvSpPr>
                  <a:spLocks noChangeArrowheads="1"/>
                </p:cNvSpPr>
                <p:nvPr/>
              </p:nvSpPr>
              <p:spPr bwMode="auto">
                <a:xfrm>
                  <a:off x="2640" y="1920"/>
                  <a:ext cx="480" cy="432"/>
                </a:xfrm>
                <a:prstGeom prst="ellipse">
                  <a:avLst/>
                </a:prstGeom>
                <a:solidFill>
                  <a:schemeClr val="bg2"/>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AU" dirty="0">
                    <a:solidFill>
                      <a:srgbClr val="000000"/>
                    </a:solidFill>
                    <a:latin typeface="Montserrat" panose="00000500000000000000" pitchFamily="50" charset="0"/>
                  </a:endParaRPr>
                </a:p>
              </p:txBody>
            </p:sp>
          </p:grpSp>
          <p:sp>
            <p:nvSpPr>
              <p:cNvPr id="47127" name="Line 26"/>
              <p:cNvSpPr>
                <a:spLocks noChangeShapeType="1"/>
              </p:cNvSpPr>
              <p:nvPr/>
            </p:nvSpPr>
            <p:spPr bwMode="auto">
              <a:xfrm>
                <a:off x="3152" y="2287"/>
                <a:ext cx="41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dirty="0">
                  <a:solidFill>
                    <a:srgbClr val="000000"/>
                  </a:solidFill>
                  <a:latin typeface="Montserrat" panose="00000500000000000000" pitchFamily="50" charset="0"/>
                </a:endParaRPr>
              </a:p>
            </p:txBody>
          </p:sp>
          <p:sp>
            <p:nvSpPr>
              <p:cNvPr id="47128" name="Line 27"/>
              <p:cNvSpPr>
                <a:spLocks noChangeShapeType="1"/>
              </p:cNvSpPr>
              <p:nvPr/>
            </p:nvSpPr>
            <p:spPr bwMode="auto">
              <a:xfrm>
                <a:off x="3152" y="1505"/>
                <a:ext cx="41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dirty="0">
                  <a:solidFill>
                    <a:srgbClr val="000000"/>
                  </a:solidFill>
                  <a:latin typeface="Montserrat" panose="00000500000000000000" pitchFamily="50" charset="0"/>
                </a:endParaRPr>
              </a:p>
            </p:txBody>
          </p:sp>
          <p:sp>
            <p:nvSpPr>
              <p:cNvPr id="47129" name="Rectangle 28"/>
              <p:cNvSpPr>
                <a:spLocks noChangeArrowheads="1"/>
              </p:cNvSpPr>
              <p:nvPr/>
            </p:nvSpPr>
            <p:spPr bwMode="auto">
              <a:xfrm>
                <a:off x="3562" y="1505"/>
                <a:ext cx="1766" cy="782"/>
              </a:xfrm>
              <a:prstGeom prst="rect">
                <a:avLst/>
              </a:prstGeom>
              <a:gradFill rotWithShape="0">
                <a:gsLst>
                  <a:gs pos="0">
                    <a:srgbClr val="F7F794"/>
                  </a:gs>
                  <a:gs pos="50000">
                    <a:srgbClr val="FFFF99"/>
                  </a:gs>
                  <a:gs pos="100000">
                    <a:srgbClr val="F7F794"/>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AU" dirty="0">
                  <a:solidFill>
                    <a:srgbClr val="000000"/>
                  </a:solidFill>
                  <a:latin typeface="Montserrat" panose="00000500000000000000" pitchFamily="50" charset="0"/>
                </a:endParaRPr>
              </a:p>
            </p:txBody>
          </p:sp>
          <p:sp>
            <p:nvSpPr>
              <p:cNvPr id="47130" name="Rectangle 29"/>
              <p:cNvSpPr>
                <a:spLocks noChangeArrowheads="1"/>
              </p:cNvSpPr>
              <p:nvPr/>
            </p:nvSpPr>
            <p:spPr bwMode="auto">
              <a:xfrm>
                <a:off x="2946" y="1505"/>
                <a:ext cx="206" cy="782"/>
              </a:xfrm>
              <a:prstGeom prst="rect">
                <a:avLst/>
              </a:prstGeom>
              <a:gradFill rotWithShape="0">
                <a:gsLst>
                  <a:gs pos="0">
                    <a:srgbClr val="E8E88B"/>
                  </a:gs>
                  <a:gs pos="50000">
                    <a:srgbClr val="FFFF99"/>
                  </a:gs>
                  <a:gs pos="100000">
                    <a:srgbClr val="E8E88B"/>
                  </a:gs>
                </a:gsLst>
                <a:lin ang="5400000" scaled="1"/>
              </a:gradFill>
              <a:ln w="9525">
                <a:solidFill>
                  <a:schemeClr val="tx2"/>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AU" dirty="0">
                  <a:solidFill>
                    <a:srgbClr val="000000"/>
                  </a:solidFill>
                  <a:latin typeface="Montserrat" panose="00000500000000000000" pitchFamily="50" charset="0"/>
                </a:endParaRPr>
              </a:p>
            </p:txBody>
          </p:sp>
        </p:grpSp>
        <p:grpSp>
          <p:nvGrpSpPr>
            <p:cNvPr id="47113" name="Group 30"/>
            <p:cNvGrpSpPr>
              <a:grpSpLocks/>
            </p:cNvGrpSpPr>
            <p:nvPr/>
          </p:nvGrpSpPr>
          <p:grpSpPr bwMode="auto">
            <a:xfrm>
              <a:off x="657" y="2838"/>
              <a:ext cx="2251" cy="404"/>
              <a:chOff x="657" y="2838"/>
              <a:chExt cx="2251" cy="404"/>
            </a:xfrm>
          </p:grpSpPr>
          <p:sp>
            <p:nvSpPr>
              <p:cNvPr id="47121" name="Text Box 31"/>
              <p:cNvSpPr txBox="1">
                <a:spLocks noChangeArrowheads="1"/>
              </p:cNvSpPr>
              <p:nvPr/>
            </p:nvSpPr>
            <p:spPr bwMode="auto">
              <a:xfrm>
                <a:off x="657" y="2838"/>
                <a:ext cx="1721"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lvl1pPr marL="288925" indent="-288925">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9pPr>
              </a:lstStyle>
              <a:p>
                <a:pPr algn="l">
                  <a:lnSpc>
                    <a:spcPct val="100000"/>
                  </a:lnSpc>
                  <a:buSzPct val="130000"/>
                  <a:buFontTx/>
                  <a:buChar char="•"/>
                </a:pPr>
                <a:r>
                  <a:rPr lang="en-AU" sz="1800" dirty="0">
                    <a:solidFill>
                      <a:srgbClr val="000000"/>
                    </a:solidFill>
                    <a:latin typeface="Montserrat" panose="00000500000000000000" pitchFamily="50" charset="0"/>
                  </a:rPr>
                  <a:t>Rubber Grommet is in place</a:t>
                </a:r>
              </a:p>
            </p:txBody>
          </p:sp>
          <p:sp>
            <p:nvSpPr>
              <p:cNvPr id="47122" name="Line 32"/>
              <p:cNvSpPr>
                <a:spLocks noChangeShapeType="1"/>
              </p:cNvSpPr>
              <p:nvPr/>
            </p:nvSpPr>
            <p:spPr bwMode="auto">
              <a:xfrm>
                <a:off x="2341" y="2962"/>
                <a:ext cx="567" cy="0"/>
              </a:xfrm>
              <a:prstGeom prst="line">
                <a:avLst/>
              </a:prstGeom>
              <a:noFill/>
              <a:ln w="38100">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dirty="0">
                  <a:solidFill>
                    <a:srgbClr val="000000"/>
                  </a:solidFill>
                  <a:latin typeface="Montserrat" panose="00000500000000000000" pitchFamily="50" charset="0"/>
                </a:endParaRPr>
              </a:p>
            </p:txBody>
          </p:sp>
        </p:grpSp>
        <p:grpSp>
          <p:nvGrpSpPr>
            <p:cNvPr id="47114" name="Group 33"/>
            <p:cNvGrpSpPr>
              <a:grpSpLocks/>
            </p:cNvGrpSpPr>
            <p:nvPr/>
          </p:nvGrpSpPr>
          <p:grpSpPr bwMode="auto">
            <a:xfrm>
              <a:off x="638" y="2233"/>
              <a:ext cx="3819" cy="1452"/>
              <a:chOff x="638" y="2233"/>
              <a:chExt cx="3819" cy="1452"/>
            </a:xfrm>
          </p:grpSpPr>
          <p:grpSp>
            <p:nvGrpSpPr>
              <p:cNvPr id="47115" name="Group 34"/>
              <p:cNvGrpSpPr>
                <a:grpSpLocks/>
              </p:cNvGrpSpPr>
              <p:nvPr/>
            </p:nvGrpSpPr>
            <p:grpSpPr bwMode="auto">
              <a:xfrm>
                <a:off x="657" y="2233"/>
                <a:ext cx="3800" cy="595"/>
                <a:chOff x="657" y="2233"/>
                <a:chExt cx="3800" cy="595"/>
              </a:xfrm>
            </p:grpSpPr>
            <p:sp>
              <p:nvSpPr>
                <p:cNvPr id="47119" name="Text Box 35"/>
                <p:cNvSpPr txBox="1">
                  <a:spLocks noChangeArrowheads="1"/>
                </p:cNvSpPr>
                <p:nvPr/>
              </p:nvSpPr>
              <p:spPr bwMode="auto">
                <a:xfrm>
                  <a:off x="657" y="2233"/>
                  <a:ext cx="3800" cy="5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lvl1pPr marL="288925" indent="-288925">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9pPr>
                </a:lstStyle>
                <a:p>
                  <a:pPr algn="l">
                    <a:lnSpc>
                      <a:spcPct val="100000"/>
                    </a:lnSpc>
                    <a:buSzPct val="130000"/>
                    <a:buFontTx/>
                    <a:buChar char="•"/>
                  </a:pPr>
                  <a:r>
                    <a:rPr lang="en-AU" sz="1800" dirty="0">
                      <a:solidFill>
                        <a:srgbClr val="000000"/>
                      </a:solidFill>
                      <a:latin typeface="Montserrat" panose="00000500000000000000" pitchFamily="50" charset="0"/>
                    </a:rPr>
                    <a:t>Hose couplings  are securely clamped and the coupling does not turn around inside the hose.</a:t>
                  </a:r>
                </a:p>
              </p:txBody>
            </p:sp>
            <p:sp>
              <p:nvSpPr>
                <p:cNvPr id="47120" name="Line 36"/>
                <p:cNvSpPr>
                  <a:spLocks noChangeShapeType="1"/>
                </p:cNvSpPr>
                <p:nvPr/>
              </p:nvSpPr>
              <p:spPr bwMode="auto">
                <a:xfrm>
                  <a:off x="3025" y="2622"/>
                  <a:ext cx="449" cy="206"/>
                </a:xfrm>
                <a:prstGeom prst="line">
                  <a:avLst/>
                </a:prstGeom>
                <a:noFill/>
                <a:ln w="38100">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dirty="0">
                    <a:solidFill>
                      <a:srgbClr val="000000"/>
                    </a:solidFill>
                    <a:latin typeface="Montserrat" panose="00000500000000000000" pitchFamily="50" charset="0"/>
                  </a:endParaRPr>
                </a:p>
              </p:txBody>
            </p:sp>
          </p:grpSp>
          <p:grpSp>
            <p:nvGrpSpPr>
              <p:cNvPr id="47116" name="Group 37"/>
              <p:cNvGrpSpPr>
                <a:grpSpLocks/>
              </p:cNvGrpSpPr>
              <p:nvPr/>
            </p:nvGrpSpPr>
            <p:grpSpPr bwMode="auto">
              <a:xfrm>
                <a:off x="638" y="3104"/>
                <a:ext cx="3405" cy="581"/>
                <a:chOff x="638" y="3104"/>
                <a:chExt cx="3405" cy="581"/>
              </a:xfrm>
            </p:grpSpPr>
            <p:sp>
              <p:nvSpPr>
                <p:cNvPr id="47117" name="Text Box 38"/>
                <p:cNvSpPr txBox="1">
                  <a:spLocks noChangeArrowheads="1"/>
                </p:cNvSpPr>
                <p:nvPr/>
              </p:nvSpPr>
              <p:spPr bwMode="auto">
                <a:xfrm>
                  <a:off x="638" y="3281"/>
                  <a:ext cx="3405"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lvl1pPr marL="288925" indent="-288925">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9pPr>
                </a:lstStyle>
                <a:p>
                  <a:pPr algn="l">
                    <a:lnSpc>
                      <a:spcPct val="100000"/>
                    </a:lnSpc>
                    <a:buSzPct val="130000"/>
                    <a:buFontTx/>
                    <a:buChar char="•"/>
                  </a:pPr>
                  <a:r>
                    <a:rPr lang="en-AU" sz="1800" dirty="0">
                      <a:solidFill>
                        <a:srgbClr val="000000"/>
                      </a:solidFill>
                      <a:latin typeface="Montserrat" panose="00000500000000000000" pitchFamily="50" charset="0"/>
                    </a:rPr>
                    <a:t>Hose does not have any holes, cuts, burns or signs of bubbling.</a:t>
                  </a:r>
                </a:p>
              </p:txBody>
            </p:sp>
            <p:sp>
              <p:nvSpPr>
                <p:cNvPr id="47118" name="Line 39"/>
                <p:cNvSpPr>
                  <a:spLocks noChangeShapeType="1"/>
                </p:cNvSpPr>
                <p:nvPr/>
              </p:nvSpPr>
              <p:spPr bwMode="auto">
                <a:xfrm flipV="1">
                  <a:off x="3596" y="3104"/>
                  <a:ext cx="274" cy="364"/>
                </a:xfrm>
                <a:prstGeom prst="line">
                  <a:avLst/>
                </a:prstGeom>
                <a:noFill/>
                <a:ln w="57150">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dirty="0">
                    <a:solidFill>
                      <a:srgbClr val="000000"/>
                    </a:solidFill>
                    <a:latin typeface="Montserrat" panose="00000500000000000000" pitchFamily="50" charset="0"/>
                  </a:endParaRPr>
                </a:p>
              </p:txBody>
            </p:sp>
          </p:grpSp>
        </p:grpSp>
      </p:grpSp>
      <p:sp>
        <p:nvSpPr>
          <p:cNvPr id="1530920" name="Text Box 40"/>
          <p:cNvSpPr txBox="1">
            <a:spLocks noChangeArrowheads="1"/>
          </p:cNvSpPr>
          <p:nvPr/>
        </p:nvSpPr>
        <p:spPr bwMode="auto">
          <a:xfrm>
            <a:off x="775762" y="1880818"/>
            <a:ext cx="1044116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9pPr>
          </a:lstStyle>
          <a:p>
            <a:pPr algn="l" eaLnBrk="1" hangingPunct="1">
              <a:lnSpc>
                <a:spcPct val="100000"/>
              </a:lnSpc>
              <a:spcBef>
                <a:spcPct val="50000"/>
              </a:spcBef>
            </a:pPr>
            <a:r>
              <a:rPr lang="en-AU" sz="2000" dirty="0">
                <a:solidFill>
                  <a:srgbClr val="000000"/>
                </a:solidFill>
                <a:latin typeface="Montserrat" panose="00000500000000000000" pitchFamily="50" charset="0"/>
              </a:rPr>
              <a:t>A compressed air line that is not </a:t>
            </a:r>
            <a:r>
              <a:rPr lang="en-AU" sz="2000" dirty="0">
                <a:solidFill>
                  <a:schemeClr val="accent1"/>
                </a:solidFill>
                <a:latin typeface="Montserrat" panose="00000500000000000000" pitchFamily="50" charset="0"/>
              </a:rPr>
              <a:t>secured with a safety clip </a:t>
            </a:r>
            <a:r>
              <a:rPr lang="en-AU" sz="2000" dirty="0">
                <a:solidFill>
                  <a:srgbClr val="000000"/>
                </a:solidFill>
                <a:latin typeface="Montserrat" panose="00000500000000000000" pitchFamily="50" charset="0"/>
              </a:rPr>
              <a:t>can whip around causing injuries such as loss of an eye, fractures and lacerations.</a:t>
            </a:r>
          </a:p>
        </p:txBody>
      </p:sp>
      <p:sp>
        <p:nvSpPr>
          <p:cNvPr id="39" name="Rectangle 5">
            <a:extLst>
              <a:ext uri="{FF2B5EF4-FFF2-40B4-BE49-F238E27FC236}">
                <a16:creationId xmlns:a16="http://schemas.microsoft.com/office/drawing/2014/main" id="{B5596747-B79E-4AE2-B9E0-FCDE1E450029}"/>
              </a:ext>
            </a:extLst>
          </p:cNvPr>
          <p:cNvSpPr>
            <a:spLocks noChangeArrowheads="1"/>
          </p:cNvSpPr>
          <p:nvPr/>
        </p:nvSpPr>
        <p:spPr bwMode="auto">
          <a:xfrm>
            <a:off x="6014836" y="3185751"/>
            <a:ext cx="5686834" cy="28900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1433" tIns="45717" rIns="91433" bIns="45717"/>
          <a:lstStyle/>
          <a:p>
            <a:pPr marL="342900" indent="-342900" algn="just">
              <a:spcBef>
                <a:spcPct val="20000"/>
              </a:spcBef>
              <a:buFontTx/>
              <a:buChar char="•"/>
            </a:pPr>
            <a:endParaRPr lang="en-US" sz="2000" dirty="0">
              <a:latin typeface="Montserrat" panose="00000500000000000000" pitchFamily="50" charset="0"/>
            </a:endParaRPr>
          </a:p>
          <a:p>
            <a:pPr marL="342900" indent="-342900" algn="just">
              <a:spcBef>
                <a:spcPct val="20000"/>
              </a:spcBef>
              <a:buFontTx/>
              <a:buChar char="•"/>
            </a:pPr>
            <a:r>
              <a:rPr lang="en-US" sz="1800" dirty="0">
                <a:latin typeface="Montserrat" panose="00000500000000000000" pitchFamily="50" charset="0"/>
              </a:rPr>
              <a:t>When disconnecting a coupling from a high-pressure hose, ensure the valve is in the </a:t>
            </a:r>
            <a:r>
              <a:rPr lang="ja-JP" altLang="en-US" sz="1800" dirty="0">
                <a:latin typeface="Montserrat" panose="00000500000000000000" pitchFamily="50" charset="0"/>
              </a:rPr>
              <a:t>“</a:t>
            </a:r>
            <a:r>
              <a:rPr lang="en-US" sz="1800" dirty="0">
                <a:latin typeface="Montserrat" panose="00000500000000000000" pitchFamily="50" charset="0"/>
              </a:rPr>
              <a:t>OFF</a:t>
            </a:r>
            <a:r>
              <a:rPr lang="ja-JP" altLang="en-US" sz="1800" dirty="0">
                <a:latin typeface="Montserrat" panose="00000500000000000000" pitchFamily="50" charset="0"/>
              </a:rPr>
              <a:t>”</a:t>
            </a:r>
            <a:r>
              <a:rPr lang="en-US" sz="1800" dirty="0">
                <a:latin typeface="Montserrat" panose="00000500000000000000" pitchFamily="50" charset="0"/>
              </a:rPr>
              <a:t> position and the line has been bled.</a:t>
            </a:r>
          </a:p>
          <a:p>
            <a:pPr marL="342900" indent="-342900" algn="just">
              <a:spcBef>
                <a:spcPct val="20000"/>
              </a:spcBef>
              <a:buFontTx/>
              <a:buChar char="•"/>
            </a:pPr>
            <a:endParaRPr lang="en-US" sz="1800" dirty="0">
              <a:latin typeface="Montserrat" panose="00000500000000000000" pitchFamily="50" charset="0"/>
            </a:endParaRPr>
          </a:p>
          <a:p>
            <a:pPr marL="342900" indent="-342900" algn="just">
              <a:spcBef>
                <a:spcPct val="20000"/>
              </a:spcBef>
              <a:buFontTx/>
              <a:buChar char="•"/>
            </a:pPr>
            <a:r>
              <a:rPr lang="en-US" sz="1800" dirty="0">
                <a:latin typeface="Montserrat" panose="00000500000000000000" pitchFamily="50" charset="0"/>
              </a:rPr>
              <a:t>All couplings are to be checked prior to using compressed air to ensure the couplings are </a:t>
            </a:r>
            <a:r>
              <a:rPr lang="ja-JP" altLang="en-US" sz="1800" dirty="0">
                <a:latin typeface="Montserrat" panose="00000500000000000000" pitchFamily="50" charset="0"/>
              </a:rPr>
              <a:t>“</a:t>
            </a:r>
            <a:r>
              <a:rPr lang="en-US" sz="1800" dirty="0">
                <a:latin typeface="Montserrat" panose="00000500000000000000" pitchFamily="50" charset="0"/>
              </a:rPr>
              <a:t>safety pinned</a:t>
            </a:r>
            <a:r>
              <a:rPr lang="ja-JP" altLang="en-US" sz="1800" dirty="0">
                <a:latin typeface="Montserrat" panose="00000500000000000000" pitchFamily="50" charset="0"/>
              </a:rPr>
              <a:t>”</a:t>
            </a:r>
            <a:r>
              <a:rPr lang="en-US" sz="1800" dirty="0">
                <a:latin typeface="Montserrat" panose="00000500000000000000" pitchFamily="50" charset="0"/>
              </a:rPr>
              <a:t> to prevent accidental uncoupling.</a:t>
            </a:r>
            <a:endParaRPr lang="en-US" sz="1800" dirty="0">
              <a:latin typeface="Times New Roman" charset="0"/>
            </a:endParaRPr>
          </a:p>
        </p:txBody>
      </p:sp>
      <p:sp>
        <p:nvSpPr>
          <p:cNvPr id="41" name="TextBox 40">
            <a:extLst>
              <a:ext uri="{FF2B5EF4-FFF2-40B4-BE49-F238E27FC236}">
                <a16:creationId xmlns:a16="http://schemas.microsoft.com/office/drawing/2014/main" id="{E07F3BC6-D920-4505-ADB8-BFE403C27D9D}"/>
              </a:ext>
            </a:extLst>
          </p:cNvPr>
          <p:cNvSpPr txBox="1"/>
          <p:nvPr/>
        </p:nvSpPr>
        <p:spPr>
          <a:xfrm>
            <a:off x="8300586" y="260915"/>
            <a:ext cx="3115652" cy="1200329"/>
          </a:xfrm>
          <a:prstGeom prst="rect">
            <a:avLst/>
          </a:prstGeom>
          <a:noFill/>
        </p:spPr>
        <p:txBody>
          <a:bodyPr wrap="square" rtlCol="0">
            <a:spAutoFit/>
          </a:bodyPr>
          <a:lstStyle/>
          <a:p>
            <a:pPr algn="ctr"/>
            <a:r>
              <a:rPr lang="en-AU" dirty="0">
                <a:solidFill>
                  <a:schemeClr val="accent1"/>
                </a:solidFill>
              </a:rPr>
              <a:t>Never direct compressed air at the body</a:t>
            </a:r>
          </a:p>
        </p:txBody>
      </p:sp>
      <p:sp>
        <p:nvSpPr>
          <p:cNvPr id="42" name="TextBox 41">
            <a:extLst>
              <a:ext uri="{FF2B5EF4-FFF2-40B4-BE49-F238E27FC236}">
                <a16:creationId xmlns:a16="http://schemas.microsoft.com/office/drawing/2014/main" id="{07DF3233-68EB-4052-BD70-FEDEB96D5D26}"/>
              </a:ext>
            </a:extLst>
          </p:cNvPr>
          <p:cNvSpPr txBox="1"/>
          <p:nvPr/>
        </p:nvSpPr>
        <p:spPr>
          <a:xfrm>
            <a:off x="8400256" y="2354754"/>
            <a:ext cx="3115652" cy="830997"/>
          </a:xfrm>
          <a:prstGeom prst="rect">
            <a:avLst/>
          </a:prstGeom>
          <a:noFill/>
        </p:spPr>
        <p:txBody>
          <a:bodyPr wrap="square" rtlCol="0">
            <a:spAutoFit/>
          </a:bodyPr>
          <a:lstStyle/>
          <a:p>
            <a:pPr algn="ctr"/>
            <a:r>
              <a:rPr lang="en-AU" dirty="0">
                <a:solidFill>
                  <a:schemeClr val="accent1"/>
                </a:solidFill>
              </a:rPr>
              <a:t>Never use compressed for cleaning purposes</a:t>
            </a:r>
          </a:p>
        </p:txBody>
      </p:sp>
    </p:spTree>
    <p:extLst>
      <p:ext uri="{BB962C8B-B14F-4D97-AF65-F5344CB8AC3E}">
        <p14:creationId xmlns:p14="http://schemas.microsoft.com/office/powerpoint/2010/main" val="381348064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530886"/>
                                        </p:tgtEl>
                                        <p:attrNameLst>
                                          <p:attrName>style.visibility</p:attrName>
                                        </p:attrNameLst>
                                      </p:cBhvr>
                                      <p:to>
                                        <p:strVal val="visible"/>
                                      </p:to>
                                    </p:set>
                                    <p:anim calcmode="lin" valueType="num">
                                      <p:cBhvr additive="base">
                                        <p:cTn id="7" dur="500" fill="hold"/>
                                        <p:tgtEl>
                                          <p:spTgt spid="1530886"/>
                                        </p:tgtEl>
                                        <p:attrNameLst>
                                          <p:attrName>ppt_x</p:attrName>
                                        </p:attrNameLst>
                                      </p:cBhvr>
                                      <p:tavLst>
                                        <p:tav tm="0">
                                          <p:val>
                                            <p:strVal val="0-#ppt_w/2"/>
                                          </p:val>
                                        </p:tav>
                                        <p:tav tm="100000">
                                          <p:val>
                                            <p:strVal val="#ppt_x"/>
                                          </p:val>
                                        </p:tav>
                                      </p:tavLst>
                                    </p:anim>
                                    <p:anim calcmode="lin" valueType="num">
                                      <p:cBhvr additive="base">
                                        <p:cTn id="8" dur="500" fill="hold"/>
                                        <p:tgtEl>
                                          <p:spTgt spid="1530886"/>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grpId="0" nodeType="afterEffect">
                                  <p:stCondLst>
                                    <p:cond delay="6000"/>
                                  </p:stCondLst>
                                  <p:childTnLst>
                                    <p:set>
                                      <p:cBhvr>
                                        <p:cTn id="11" dur="1" fill="hold">
                                          <p:stCondLst>
                                            <p:cond delay="0"/>
                                          </p:stCondLst>
                                        </p:cTn>
                                        <p:tgtEl>
                                          <p:spTgt spid="1530920"/>
                                        </p:tgtEl>
                                        <p:attrNameLst>
                                          <p:attrName>style.visibility</p:attrName>
                                        </p:attrNameLst>
                                      </p:cBhvr>
                                      <p:to>
                                        <p:strVal val="visible"/>
                                      </p:to>
                                    </p:set>
                                    <p:anim calcmode="lin" valueType="num">
                                      <p:cBhvr additive="base">
                                        <p:cTn id="12" dur="500" fill="hold"/>
                                        <p:tgtEl>
                                          <p:spTgt spid="1530920"/>
                                        </p:tgtEl>
                                        <p:attrNameLst>
                                          <p:attrName>ppt_x</p:attrName>
                                        </p:attrNameLst>
                                      </p:cBhvr>
                                      <p:tavLst>
                                        <p:tav tm="0">
                                          <p:val>
                                            <p:strVal val="0-#ppt_w/2"/>
                                          </p:val>
                                        </p:tav>
                                        <p:tav tm="100000">
                                          <p:val>
                                            <p:strVal val="#ppt_x"/>
                                          </p:val>
                                        </p:tav>
                                      </p:tavLst>
                                    </p:anim>
                                    <p:anim calcmode="lin" valueType="num">
                                      <p:cBhvr additive="base">
                                        <p:cTn id="13" dur="500" fill="hold"/>
                                        <p:tgtEl>
                                          <p:spTgt spid="1530920"/>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7000"/>
                            </p:stCondLst>
                            <p:childTnLst>
                              <p:par>
                                <p:cTn id="15" presetID="1" presetClass="entr" presetSubtype="0" fill="hold" grpId="0" nodeType="afterEffect">
                                  <p:stCondLst>
                                    <p:cond delay="8000"/>
                                  </p:stCondLst>
                                  <p:childTnLst>
                                    <p:set>
                                      <p:cBhvr>
                                        <p:cTn id="16" dur="1" fill="hold">
                                          <p:stCondLst>
                                            <p:cond delay="499"/>
                                          </p:stCondLst>
                                        </p:cTn>
                                        <p:tgtEl>
                                          <p:spTgt spid="1530884"/>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8" fill="hold" nodeType="clickEffect">
                                  <p:stCondLst>
                                    <p:cond delay="0"/>
                                  </p:stCondLst>
                                  <p:childTnLst>
                                    <p:set>
                                      <p:cBhvr>
                                        <p:cTn id="20" dur="1" fill="hold">
                                          <p:stCondLst>
                                            <p:cond delay="0"/>
                                          </p:stCondLst>
                                        </p:cTn>
                                        <p:tgtEl>
                                          <p:spTgt spid="1530887"/>
                                        </p:tgtEl>
                                        <p:attrNameLst>
                                          <p:attrName>style.visibility</p:attrName>
                                        </p:attrNameLst>
                                      </p:cBhvr>
                                      <p:to>
                                        <p:strVal val="visible"/>
                                      </p:to>
                                    </p:set>
                                    <p:anim calcmode="lin" valueType="num">
                                      <p:cBhvr additive="base">
                                        <p:cTn id="21" dur="500" fill="hold"/>
                                        <p:tgtEl>
                                          <p:spTgt spid="1530887"/>
                                        </p:tgtEl>
                                        <p:attrNameLst>
                                          <p:attrName>ppt_x</p:attrName>
                                        </p:attrNameLst>
                                      </p:cBhvr>
                                      <p:tavLst>
                                        <p:tav tm="0">
                                          <p:val>
                                            <p:strVal val="0-#ppt_w/2"/>
                                          </p:val>
                                        </p:tav>
                                        <p:tav tm="100000">
                                          <p:val>
                                            <p:strVal val="#ppt_x"/>
                                          </p:val>
                                        </p:tav>
                                      </p:tavLst>
                                    </p:anim>
                                    <p:anim calcmode="lin" valueType="num">
                                      <p:cBhvr additive="base">
                                        <p:cTn id="22" dur="500" fill="hold"/>
                                        <p:tgtEl>
                                          <p:spTgt spid="15308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0884" grpId="0" autoUpdateAnimBg="0"/>
      <p:bldP spid="1530886" grpId="0" autoUpdateAnimBg="0"/>
      <p:bldP spid="1530920" grpId="0" autoUpdateAnimBg="0"/>
    </p:bldLst>
  </p:timing>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9161" name="Picture 11" descr="SafetyOfficer0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24803" y="2428584"/>
            <a:ext cx="2436410" cy="3595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5" name="Rectangle 5"/>
          <p:cNvSpPr>
            <a:spLocks noChangeArrowheads="1"/>
          </p:cNvSpPr>
          <p:nvPr/>
        </p:nvSpPr>
        <p:spPr bwMode="auto">
          <a:xfrm>
            <a:off x="7247792" y="6565901"/>
            <a:ext cx="60914"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lnSpc>
                <a:spcPct val="100000"/>
              </a:lnSpc>
            </a:pPr>
            <a:r>
              <a:rPr lang="en-AU" sz="1900" dirty="0">
                <a:solidFill>
                  <a:srgbClr val="FFFF00"/>
                </a:solidFill>
                <a:latin typeface="Times New Roman" charset="0"/>
              </a:rPr>
              <a:t> </a:t>
            </a:r>
            <a:endParaRPr lang="en-AU" dirty="0">
              <a:solidFill>
                <a:srgbClr val="FFFF00"/>
              </a:solidFill>
              <a:latin typeface="Times New Roman" charset="0"/>
            </a:endParaRPr>
          </a:p>
        </p:txBody>
      </p:sp>
      <p:sp>
        <p:nvSpPr>
          <p:cNvPr id="49156" name="Rectangle 6"/>
          <p:cNvSpPr>
            <a:spLocks noChangeArrowheads="1"/>
          </p:cNvSpPr>
          <p:nvPr/>
        </p:nvSpPr>
        <p:spPr bwMode="auto">
          <a:xfrm>
            <a:off x="2700705" y="6375401"/>
            <a:ext cx="60914"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lnSpc>
                <a:spcPct val="100000"/>
              </a:lnSpc>
            </a:pPr>
            <a:r>
              <a:rPr lang="en-AU" sz="1900" dirty="0">
                <a:solidFill>
                  <a:srgbClr val="FFFF00"/>
                </a:solidFill>
                <a:latin typeface="Times New Roman" charset="0"/>
              </a:rPr>
              <a:t> </a:t>
            </a:r>
            <a:endParaRPr lang="en-AU" dirty="0">
              <a:solidFill>
                <a:srgbClr val="FFFF00"/>
              </a:solidFill>
              <a:latin typeface="Times New Roman" charset="0"/>
            </a:endParaRPr>
          </a:p>
        </p:txBody>
      </p:sp>
      <p:sp>
        <p:nvSpPr>
          <p:cNvPr id="49157" name="Rectangle 7"/>
          <p:cNvSpPr>
            <a:spLocks noChangeArrowheads="1"/>
          </p:cNvSpPr>
          <p:nvPr/>
        </p:nvSpPr>
        <p:spPr bwMode="auto">
          <a:xfrm>
            <a:off x="4151784" y="423008"/>
            <a:ext cx="552303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l"/>
            <a:r>
              <a:rPr lang="en-US" sz="2600" b="1" dirty="0">
                <a:solidFill>
                  <a:schemeClr val="tx2"/>
                </a:solidFill>
                <a:latin typeface="Montserrat" panose="00000500000000000000" pitchFamily="50" charset="0"/>
              </a:rPr>
              <a:t>Working at Heights</a:t>
            </a:r>
          </a:p>
        </p:txBody>
      </p:sp>
      <p:sp>
        <p:nvSpPr>
          <p:cNvPr id="49160" name="Text Box 10"/>
          <p:cNvSpPr txBox="1">
            <a:spLocks noChangeArrowheads="1"/>
          </p:cNvSpPr>
          <p:nvPr/>
        </p:nvSpPr>
        <p:spPr bwMode="auto">
          <a:xfrm>
            <a:off x="711434" y="1291333"/>
            <a:ext cx="3379436" cy="53245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defTabSz="1376363">
              <a:defRPr sz="2400">
                <a:solidFill>
                  <a:schemeClr val="tx1"/>
                </a:solidFill>
                <a:latin typeface="Arial" charset="0"/>
                <a:ea typeface="ＭＳ Ｐゴシック" charset="0"/>
              </a:defRPr>
            </a:lvl1pPr>
            <a:lvl2pPr marL="742950" indent="-285750" defTabSz="1376363">
              <a:defRPr sz="2400">
                <a:solidFill>
                  <a:schemeClr val="tx1"/>
                </a:solidFill>
                <a:latin typeface="Arial" charset="0"/>
                <a:ea typeface="ＭＳ Ｐゴシック" charset="0"/>
              </a:defRPr>
            </a:lvl2pPr>
            <a:lvl3pPr marL="1143000" indent="-228600" defTabSz="1376363">
              <a:defRPr sz="2400">
                <a:solidFill>
                  <a:schemeClr val="tx1"/>
                </a:solidFill>
                <a:latin typeface="Arial" charset="0"/>
                <a:ea typeface="ＭＳ Ｐゴシック" charset="0"/>
              </a:defRPr>
            </a:lvl3pPr>
            <a:lvl4pPr marL="1600200" indent="-228600" defTabSz="1376363">
              <a:defRPr sz="2400">
                <a:solidFill>
                  <a:schemeClr val="tx1"/>
                </a:solidFill>
                <a:latin typeface="Arial" charset="0"/>
                <a:ea typeface="ＭＳ Ｐゴシック" charset="0"/>
              </a:defRPr>
            </a:lvl4pPr>
            <a:lvl5pPr marL="2057400" indent="-228600" defTabSz="1376363">
              <a:defRPr sz="2400">
                <a:solidFill>
                  <a:schemeClr val="tx1"/>
                </a:solidFill>
                <a:latin typeface="Arial" charset="0"/>
                <a:ea typeface="ＭＳ Ｐゴシック" charset="0"/>
              </a:defRPr>
            </a:lvl5pPr>
            <a:lvl6pPr marL="2514600" indent="-228600" algn="ctr" defTabSz="1376363" eaLnBrk="0" fontAlgn="base" hangingPunct="0">
              <a:lnSpc>
                <a:spcPct val="95000"/>
              </a:lnSpc>
              <a:spcBef>
                <a:spcPct val="0"/>
              </a:spcBef>
              <a:spcAft>
                <a:spcPct val="0"/>
              </a:spcAft>
              <a:defRPr sz="2400">
                <a:solidFill>
                  <a:schemeClr val="tx1"/>
                </a:solidFill>
                <a:latin typeface="Arial" charset="0"/>
                <a:ea typeface="ＭＳ Ｐゴシック" charset="0"/>
              </a:defRPr>
            </a:lvl6pPr>
            <a:lvl7pPr marL="2971800" indent="-228600" algn="ctr" defTabSz="1376363" eaLnBrk="0" fontAlgn="base" hangingPunct="0">
              <a:lnSpc>
                <a:spcPct val="95000"/>
              </a:lnSpc>
              <a:spcBef>
                <a:spcPct val="0"/>
              </a:spcBef>
              <a:spcAft>
                <a:spcPct val="0"/>
              </a:spcAft>
              <a:defRPr sz="2400">
                <a:solidFill>
                  <a:schemeClr val="tx1"/>
                </a:solidFill>
                <a:latin typeface="Arial" charset="0"/>
                <a:ea typeface="ＭＳ Ｐゴシック" charset="0"/>
              </a:defRPr>
            </a:lvl7pPr>
            <a:lvl8pPr marL="3429000" indent="-228600" algn="ctr" defTabSz="1376363" eaLnBrk="0" fontAlgn="base" hangingPunct="0">
              <a:lnSpc>
                <a:spcPct val="95000"/>
              </a:lnSpc>
              <a:spcBef>
                <a:spcPct val="0"/>
              </a:spcBef>
              <a:spcAft>
                <a:spcPct val="0"/>
              </a:spcAft>
              <a:defRPr sz="2400">
                <a:solidFill>
                  <a:schemeClr val="tx1"/>
                </a:solidFill>
                <a:latin typeface="Arial" charset="0"/>
                <a:ea typeface="ＭＳ Ｐゴシック" charset="0"/>
              </a:defRPr>
            </a:lvl8pPr>
            <a:lvl9pPr marL="3886200" indent="-228600" algn="ctr" defTabSz="1376363" eaLnBrk="0" fontAlgn="base" hangingPunct="0">
              <a:lnSpc>
                <a:spcPct val="95000"/>
              </a:lnSpc>
              <a:spcBef>
                <a:spcPct val="0"/>
              </a:spcBef>
              <a:spcAft>
                <a:spcPct val="0"/>
              </a:spcAft>
              <a:defRPr sz="2400">
                <a:solidFill>
                  <a:schemeClr val="tx1"/>
                </a:solidFill>
                <a:latin typeface="Arial" charset="0"/>
                <a:ea typeface="ＭＳ Ｐゴシック" charset="0"/>
              </a:defRPr>
            </a:lvl9pPr>
          </a:lstStyle>
          <a:p>
            <a:pPr algn="l" eaLnBrk="1" hangingPunct="1">
              <a:lnSpc>
                <a:spcPct val="100000"/>
              </a:lnSpc>
            </a:pPr>
            <a:r>
              <a:rPr lang="en-US" sz="2000" b="1" dirty="0">
                <a:solidFill>
                  <a:schemeClr val="accent1"/>
                </a:solidFill>
                <a:latin typeface="Montserrat" panose="00000500000000000000" pitchFamily="50" charset="0"/>
              </a:rPr>
              <a:t>Whenever there is a risk of a fall:</a:t>
            </a:r>
          </a:p>
          <a:p>
            <a:pPr marL="342900" indent="-342900" eaLnBrk="1" hangingPunct="1">
              <a:buFont typeface="Arial" panose="020B0604020202020204" pitchFamily="34" charset="0"/>
              <a:buChar char="•"/>
            </a:pPr>
            <a:r>
              <a:rPr lang="en-AU" sz="2000" dirty="0">
                <a:solidFill>
                  <a:srgbClr val="000000"/>
                </a:solidFill>
                <a:latin typeface="Montserrat" panose="00000500000000000000" pitchFamily="50" charset="0"/>
              </a:rPr>
              <a:t>Wherever possible erect and work on approved platforms within protective barriers. </a:t>
            </a:r>
            <a:r>
              <a:rPr lang="en-AU" sz="2000" dirty="0">
                <a:solidFill>
                  <a:schemeClr val="accent1"/>
                </a:solidFill>
                <a:latin typeface="Montserrat" panose="00000500000000000000" pitchFamily="50" charset="0"/>
              </a:rPr>
              <a:t>(Fall Prevention)</a:t>
            </a:r>
          </a:p>
          <a:p>
            <a:pPr marL="342900" indent="-342900" eaLnBrk="1" hangingPunct="1">
              <a:buFont typeface="Arial" panose="020B0604020202020204" pitchFamily="34" charset="0"/>
              <a:buChar char="•"/>
            </a:pPr>
            <a:r>
              <a:rPr lang="en-AU" sz="2000" dirty="0">
                <a:solidFill>
                  <a:srgbClr val="000000"/>
                </a:solidFill>
                <a:latin typeface="Montserrat" panose="00000500000000000000" pitchFamily="50" charset="0"/>
              </a:rPr>
              <a:t>Where this is not possible  either fall restraint or fall arrest equipment is required </a:t>
            </a:r>
            <a:r>
              <a:rPr lang="en-AU" sz="2000" dirty="0">
                <a:solidFill>
                  <a:schemeClr val="accent1"/>
                </a:solidFill>
                <a:latin typeface="Montserrat" panose="00000500000000000000" pitchFamily="50" charset="0"/>
              </a:rPr>
              <a:t>(Fall Arrest)</a:t>
            </a:r>
          </a:p>
          <a:p>
            <a:pPr marL="342900" indent="-342900" eaLnBrk="1" hangingPunct="1">
              <a:buFont typeface="Arial" panose="020B0604020202020204" pitchFamily="34" charset="0"/>
              <a:buChar char="•"/>
            </a:pPr>
            <a:r>
              <a:rPr lang="en-AU" sz="2000" u="sng" dirty="0">
                <a:solidFill>
                  <a:srgbClr val="000000"/>
                </a:solidFill>
                <a:latin typeface="Montserrat" panose="00000500000000000000" pitchFamily="50" charset="0"/>
              </a:rPr>
              <a:t>Do not</a:t>
            </a:r>
            <a:r>
              <a:rPr lang="en-AU" sz="2000" dirty="0">
                <a:solidFill>
                  <a:srgbClr val="000000"/>
                </a:solidFill>
                <a:latin typeface="Montserrat" panose="00000500000000000000" pitchFamily="50" charset="0"/>
              </a:rPr>
              <a:t> use either if you have not received training for the safe use of this equipment  </a:t>
            </a:r>
            <a:r>
              <a:rPr lang="en-AU" sz="2000" u="sng" dirty="0">
                <a:solidFill>
                  <a:srgbClr val="000000"/>
                </a:solidFill>
                <a:latin typeface="Montserrat" panose="00000500000000000000" pitchFamily="50" charset="0"/>
              </a:rPr>
              <a:t>Inform Your Supervisor</a:t>
            </a:r>
            <a:r>
              <a:rPr lang="en-AU" sz="2000" dirty="0">
                <a:solidFill>
                  <a:srgbClr val="000000"/>
                </a:solidFill>
                <a:latin typeface="Montserrat" panose="00000500000000000000" pitchFamily="50" charset="0"/>
              </a:rPr>
              <a:t> </a:t>
            </a:r>
          </a:p>
          <a:p>
            <a:pPr eaLnBrk="1" hangingPunct="1"/>
            <a:endParaRPr lang="en-AU" sz="2000" dirty="0">
              <a:solidFill>
                <a:srgbClr val="000000"/>
              </a:solidFill>
              <a:latin typeface="Montserrat" panose="00000500000000000000" pitchFamily="50" charset="0"/>
            </a:endParaRPr>
          </a:p>
          <a:p>
            <a:pPr algn="l" eaLnBrk="1" hangingPunct="1">
              <a:lnSpc>
                <a:spcPct val="100000"/>
              </a:lnSpc>
            </a:pPr>
            <a:endParaRPr lang="en-US" sz="2000" dirty="0">
              <a:solidFill>
                <a:srgbClr val="000000"/>
              </a:solidFill>
              <a:latin typeface="Montserrat" panose="00000500000000000000" pitchFamily="50" charset="0"/>
            </a:endParaRPr>
          </a:p>
        </p:txBody>
      </p:sp>
      <p:sp>
        <p:nvSpPr>
          <p:cNvPr id="10" name="Rectangle 5">
            <a:extLst>
              <a:ext uri="{FF2B5EF4-FFF2-40B4-BE49-F238E27FC236}">
                <a16:creationId xmlns:a16="http://schemas.microsoft.com/office/drawing/2014/main" id="{BF65CD0E-9E06-4775-9640-D528CACD439C}"/>
              </a:ext>
            </a:extLst>
          </p:cNvPr>
          <p:cNvSpPr>
            <a:spLocks noChangeArrowheads="1"/>
          </p:cNvSpPr>
          <p:nvPr/>
        </p:nvSpPr>
        <p:spPr bwMode="auto">
          <a:xfrm>
            <a:off x="6456040" y="1153426"/>
            <a:ext cx="5523035" cy="4870545"/>
          </a:xfrm>
          <a:prstGeom prst="rect">
            <a:avLst/>
          </a:prstGeom>
          <a:solidFill>
            <a:schemeClr val="bg1">
              <a:lumMod val="85000"/>
            </a:schemeClr>
          </a:solidFill>
          <a:ln>
            <a:noFill/>
          </a:ln>
          <a:effectLst/>
          <a:extLst/>
        </p:spPr>
        <p:txBody>
          <a:bodyPr lIns="91433" tIns="45717" rIns="91433" bIns="45717"/>
          <a:lstStyle/>
          <a:p>
            <a:pPr marL="342900" indent="-342900">
              <a:spcBef>
                <a:spcPct val="20000"/>
              </a:spcBef>
            </a:pPr>
            <a:r>
              <a:rPr lang="en-US" sz="2000" b="1" dirty="0">
                <a:solidFill>
                  <a:srgbClr val="000000"/>
                </a:solidFill>
                <a:latin typeface="Montserrat" panose="00000500000000000000" pitchFamily="50" charset="0"/>
              </a:rPr>
              <a:t>Above ground working rules</a:t>
            </a:r>
          </a:p>
          <a:p>
            <a:pPr marL="342900" indent="-342900">
              <a:spcBef>
                <a:spcPct val="20000"/>
              </a:spcBef>
              <a:buFontTx/>
              <a:buChar char="•"/>
            </a:pPr>
            <a:r>
              <a:rPr lang="en-US" sz="2000" dirty="0">
                <a:solidFill>
                  <a:srgbClr val="000000"/>
                </a:solidFill>
                <a:latin typeface="Montserrat" panose="00000500000000000000" pitchFamily="50" charset="0"/>
              </a:rPr>
              <a:t>Use an Elevated Work Platform only if you have a ticket.</a:t>
            </a:r>
          </a:p>
          <a:p>
            <a:pPr marL="342900" indent="-342900">
              <a:spcBef>
                <a:spcPct val="20000"/>
              </a:spcBef>
              <a:buFontTx/>
              <a:buChar char="•"/>
            </a:pPr>
            <a:r>
              <a:rPr lang="en-US" sz="2000" dirty="0">
                <a:solidFill>
                  <a:srgbClr val="000000"/>
                </a:solidFill>
                <a:latin typeface="Montserrat" panose="00000500000000000000" pitchFamily="50" charset="0"/>
              </a:rPr>
              <a:t>Stay away from edges, unless you are working there.</a:t>
            </a:r>
          </a:p>
          <a:p>
            <a:pPr marL="342900" indent="-342900">
              <a:spcBef>
                <a:spcPct val="20000"/>
              </a:spcBef>
              <a:buFontTx/>
              <a:buChar char="•"/>
            </a:pPr>
            <a:r>
              <a:rPr lang="en-US" sz="2000" dirty="0">
                <a:solidFill>
                  <a:srgbClr val="000000"/>
                </a:solidFill>
                <a:latin typeface="Montserrat" panose="00000500000000000000" pitchFamily="50" charset="0"/>
              </a:rPr>
              <a:t>Never run when working above ground.</a:t>
            </a:r>
          </a:p>
          <a:p>
            <a:pPr marL="342900" indent="-342900">
              <a:spcBef>
                <a:spcPct val="20000"/>
              </a:spcBef>
              <a:buFontTx/>
              <a:buChar char="•"/>
            </a:pPr>
            <a:r>
              <a:rPr lang="en-US" sz="2000" dirty="0">
                <a:solidFill>
                  <a:srgbClr val="000000"/>
                </a:solidFill>
                <a:latin typeface="Montserrat" panose="00000500000000000000" pitchFamily="50" charset="0"/>
              </a:rPr>
              <a:t>Always listen for verbal warnings.</a:t>
            </a:r>
          </a:p>
          <a:p>
            <a:pPr marL="342900" indent="-342900">
              <a:spcBef>
                <a:spcPct val="20000"/>
              </a:spcBef>
            </a:pPr>
            <a:endParaRPr lang="en-US" sz="2000" dirty="0">
              <a:solidFill>
                <a:srgbClr val="000000"/>
              </a:solidFill>
              <a:latin typeface="Montserrat" panose="00000500000000000000" pitchFamily="50" charset="0"/>
            </a:endParaRPr>
          </a:p>
          <a:p>
            <a:pPr marL="342900" indent="-342900">
              <a:spcBef>
                <a:spcPct val="20000"/>
              </a:spcBef>
            </a:pPr>
            <a:r>
              <a:rPr lang="en-US" sz="2000" b="1" dirty="0">
                <a:solidFill>
                  <a:srgbClr val="000000"/>
                </a:solidFill>
                <a:latin typeface="Montserrat" panose="00000500000000000000" pitchFamily="50" charset="0"/>
              </a:rPr>
              <a:t>Falling Objects</a:t>
            </a:r>
          </a:p>
          <a:p>
            <a:pPr marL="342900" indent="-342900">
              <a:spcBef>
                <a:spcPct val="20000"/>
              </a:spcBef>
              <a:buFontTx/>
              <a:buChar char="•"/>
            </a:pPr>
            <a:r>
              <a:rPr lang="en-US" sz="2000" dirty="0">
                <a:solidFill>
                  <a:srgbClr val="000000"/>
                </a:solidFill>
                <a:latin typeface="Montserrat" panose="00000500000000000000" pitchFamily="50" charset="0"/>
              </a:rPr>
              <a:t>When working above ground:</a:t>
            </a:r>
          </a:p>
          <a:p>
            <a:pPr marL="342900" indent="-342900">
              <a:spcBef>
                <a:spcPct val="20000"/>
              </a:spcBef>
            </a:pPr>
            <a:r>
              <a:rPr lang="en-US" sz="2000" b="1" dirty="0">
                <a:solidFill>
                  <a:srgbClr val="000000"/>
                </a:solidFill>
                <a:latin typeface="Montserrat" panose="00000500000000000000" pitchFamily="50" charset="0"/>
              </a:rPr>
              <a:t>	</a:t>
            </a:r>
            <a:r>
              <a:rPr lang="en-US" sz="2000" b="1" u="sng" dirty="0">
                <a:solidFill>
                  <a:srgbClr val="000000"/>
                </a:solidFill>
                <a:latin typeface="Montserrat" panose="00000500000000000000" pitchFamily="50" charset="0"/>
              </a:rPr>
              <a:t>Do Not</a:t>
            </a:r>
            <a:r>
              <a:rPr lang="en-US" sz="2000" dirty="0">
                <a:solidFill>
                  <a:srgbClr val="000000"/>
                </a:solidFill>
                <a:latin typeface="Montserrat" panose="00000500000000000000" pitchFamily="50" charset="0"/>
              </a:rPr>
              <a:t> leave tools or materials where they might be kicked over the edge or tripped over.</a:t>
            </a:r>
          </a:p>
          <a:p>
            <a:pPr marL="342900" indent="-342900">
              <a:spcBef>
                <a:spcPct val="20000"/>
              </a:spcBef>
            </a:pPr>
            <a:r>
              <a:rPr lang="en-US" sz="2000" dirty="0">
                <a:solidFill>
                  <a:srgbClr val="000000"/>
                </a:solidFill>
                <a:latin typeface="Montserrat" panose="00000500000000000000" pitchFamily="50" charset="0"/>
              </a:rPr>
              <a:t>     </a:t>
            </a:r>
            <a:r>
              <a:rPr lang="en-US" sz="2000" b="1" u="sng" dirty="0">
                <a:solidFill>
                  <a:srgbClr val="000000"/>
                </a:solidFill>
                <a:latin typeface="Montserrat" panose="00000500000000000000" pitchFamily="50" charset="0"/>
              </a:rPr>
              <a:t>Do Not</a:t>
            </a:r>
            <a:r>
              <a:rPr lang="en-US" sz="2000" dirty="0">
                <a:solidFill>
                  <a:srgbClr val="000000"/>
                </a:solidFill>
                <a:latin typeface="Montserrat" panose="00000500000000000000" pitchFamily="50" charset="0"/>
              </a:rPr>
              <a:t> throw items over the edge. </a:t>
            </a:r>
          </a:p>
          <a:p>
            <a:pPr marL="342900" indent="-342900">
              <a:spcBef>
                <a:spcPct val="20000"/>
              </a:spcBef>
            </a:pPr>
            <a:endParaRPr lang="en-US" sz="2000" dirty="0">
              <a:solidFill>
                <a:srgbClr val="000000"/>
              </a:solidFill>
              <a:latin typeface="Montserrat" panose="00000500000000000000" pitchFamily="50" charset="0"/>
            </a:endParaRPr>
          </a:p>
          <a:p>
            <a:pPr marL="342900" indent="-342900">
              <a:spcBef>
                <a:spcPct val="20000"/>
              </a:spcBef>
              <a:buFontTx/>
              <a:buChar char="•"/>
            </a:pPr>
            <a:endParaRPr lang="en-US" sz="2000" dirty="0">
              <a:solidFill>
                <a:srgbClr val="000000"/>
              </a:solidFill>
              <a:latin typeface="Montserrat" panose="00000500000000000000" pitchFamily="50" charset="0"/>
            </a:endParaRPr>
          </a:p>
        </p:txBody>
      </p:sp>
    </p:spTree>
    <p:extLst>
      <p:ext uri="{BB962C8B-B14F-4D97-AF65-F5344CB8AC3E}">
        <p14:creationId xmlns:p14="http://schemas.microsoft.com/office/powerpoint/2010/main" val="200269834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5539" name="Rectangle 5"/>
          <p:cNvSpPr>
            <a:spLocks noChangeArrowheads="1"/>
          </p:cNvSpPr>
          <p:nvPr/>
        </p:nvSpPr>
        <p:spPr bwMode="auto">
          <a:xfrm>
            <a:off x="983432" y="1484784"/>
            <a:ext cx="5467350" cy="23551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1433" tIns="45717" rIns="91433" bIns="45717"/>
          <a:lstStyle/>
          <a:p>
            <a:pPr marL="342900" indent="-342900">
              <a:spcBef>
                <a:spcPct val="20000"/>
              </a:spcBef>
            </a:pPr>
            <a:r>
              <a:rPr lang="en-US" sz="2000" b="1" dirty="0">
                <a:solidFill>
                  <a:schemeClr val="accent1"/>
                </a:solidFill>
                <a:latin typeface="Montserrat" panose="00000500000000000000" pitchFamily="50" charset="0"/>
              </a:rPr>
              <a:t>Definitions of a confined space include</a:t>
            </a:r>
            <a:r>
              <a:rPr lang="en-US" sz="2000" b="1" dirty="0">
                <a:solidFill>
                  <a:srgbClr val="000000"/>
                </a:solidFill>
                <a:latin typeface="Montserrat" panose="00000500000000000000" pitchFamily="50" charset="0"/>
              </a:rPr>
              <a:t>:</a:t>
            </a:r>
          </a:p>
          <a:p>
            <a:pPr marL="342900" indent="-342900">
              <a:spcBef>
                <a:spcPct val="20000"/>
              </a:spcBef>
              <a:buFontTx/>
              <a:buChar char="•"/>
            </a:pPr>
            <a:r>
              <a:rPr lang="en-US" sz="1600" dirty="0">
                <a:solidFill>
                  <a:srgbClr val="000000"/>
                </a:solidFill>
                <a:latin typeface="Montserrat" panose="00000500000000000000" pitchFamily="50" charset="0"/>
              </a:rPr>
              <a:t>Restricted means of entry and exit.</a:t>
            </a:r>
          </a:p>
          <a:p>
            <a:pPr marL="342900" indent="-342900">
              <a:spcBef>
                <a:spcPct val="20000"/>
              </a:spcBef>
              <a:buFontTx/>
              <a:buChar char="•"/>
            </a:pPr>
            <a:r>
              <a:rPr lang="en-US" sz="1600" dirty="0">
                <a:solidFill>
                  <a:srgbClr val="000000"/>
                </a:solidFill>
                <a:latin typeface="Montserrat" panose="00000500000000000000" pitchFamily="50" charset="0"/>
              </a:rPr>
              <a:t>Contains or has the potential to contain a hazardous atmosphere.</a:t>
            </a:r>
          </a:p>
          <a:p>
            <a:pPr marL="342900" indent="-342900">
              <a:spcBef>
                <a:spcPct val="20000"/>
              </a:spcBef>
              <a:buFontTx/>
              <a:buChar char="•"/>
            </a:pPr>
            <a:r>
              <a:rPr lang="en-US" sz="1600" dirty="0">
                <a:solidFill>
                  <a:srgbClr val="000000"/>
                </a:solidFill>
                <a:latin typeface="Montserrat" panose="00000500000000000000" pitchFamily="50" charset="0"/>
              </a:rPr>
              <a:t>May contain an atmosphere deficient of oxygen.</a:t>
            </a:r>
          </a:p>
          <a:p>
            <a:pPr marL="342900" indent="-342900">
              <a:spcBef>
                <a:spcPct val="20000"/>
              </a:spcBef>
              <a:buFontTx/>
              <a:buChar char="•"/>
            </a:pPr>
            <a:r>
              <a:rPr lang="en-US" sz="1600" dirty="0">
                <a:solidFill>
                  <a:srgbClr val="000000"/>
                </a:solidFill>
                <a:latin typeface="Montserrat" panose="00000500000000000000" pitchFamily="50" charset="0"/>
              </a:rPr>
              <a:t>Is not a usual place of work.</a:t>
            </a:r>
          </a:p>
          <a:p>
            <a:pPr marL="342900" indent="-342900">
              <a:spcBef>
                <a:spcPct val="20000"/>
              </a:spcBef>
              <a:buFontTx/>
              <a:buChar char="•"/>
            </a:pPr>
            <a:r>
              <a:rPr lang="en-US" sz="1600" dirty="0">
                <a:solidFill>
                  <a:srgbClr val="000000"/>
                </a:solidFill>
                <a:latin typeface="Montserrat" panose="00000500000000000000" pitchFamily="50" charset="0"/>
              </a:rPr>
              <a:t>Internal configuration that can trap, engulf or asphyxiate.</a:t>
            </a:r>
          </a:p>
          <a:p>
            <a:pPr marL="342900" indent="-342900">
              <a:spcBef>
                <a:spcPct val="20000"/>
              </a:spcBef>
              <a:buFontTx/>
              <a:buChar char="•"/>
            </a:pPr>
            <a:endParaRPr lang="en-US" sz="2000" dirty="0">
              <a:solidFill>
                <a:srgbClr val="000000"/>
              </a:solidFill>
              <a:latin typeface="Montserrat" panose="00000500000000000000" pitchFamily="50" charset="0"/>
            </a:endParaRPr>
          </a:p>
          <a:p>
            <a:pPr marL="342900" indent="-342900">
              <a:spcBef>
                <a:spcPct val="20000"/>
              </a:spcBef>
              <a:buFontTx/>
              <a:buChar char="•"/>
            </a:pPr>
            <a:endParaRPr lang="en-US" sz="2000" dirty="0">
              <a:solidFill>
                <a:srgbClr val="000000"/>
              </a:solidFill>
              <a:latin typeface="Montserrat" panose="00000500000000000000" pitchFamily="50" charset="0"/>
            </a:endParaRPr>
          </a:p>
        </p:txBody>
      </p:sp>
      <p:sp>
        <p:nvSpPr>
          <p:cNvPr id="5" name="Rectangle 7"/>
          <p:cNvSpPr>
            <a:spLocks noChangeArrowheads="1"/>
          </p:cNvSpPr>
          <p:nvPr/>
        </p:nvSpPr>
        <p:spPr bwMode="auto">
          <a:xfrm>
            <a:off x="4871864" y="476672"/>
            <a:ext cx="5467350" cy="404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1433" tIns="45717" rIns="91433" bIns="45717" anchor="ctr"/>
          <a:lstStyle/>
          <a:p>
            <a:pPr algn="l"/>
            <a:r>
              <a:rPr lang="en-US" sz="2800" b="1" dirty="0">
                <a:solidFill>
                  <a:schemeClr val="tx2"/>
                </a:solidFill>
                <a:latin typeface="Montserrat" panose="00000500000000000000" pitchFamily="50" charset="0"/>
              </a:rPr>
              <a:t>Confined Spaces</a:t>
            </a:r>
          </a:p>
        </p:txBody>
      </p:sp>
      <p:sp>
        <p:nvSpPr>
          <p:cNvPr id="4" name="Rectangle 5">
            <a:extLst>
              <a:ext uri="{FF2B5EF4-FFF2-40B4-BE49-F238E27FC236}">
                <a16:creationId xmlns:a16="http://schemas.microsoft.com/office/drawing/2014/main" id="{FE458AF9-F932-4731-B7D9-0AEF0E636DD2}"/>
              </a:ext>
            </a:extLst>
          </p:cNvPr>
          <p:cNvSpPr>
            <a:spLocks noChangeArrowheads="1"/>
          </p:cNvSpPr>
          <p:nvPr/>
        </p:nvSpPr>
        <p:spPr bwMode="auto">
          <a:xfrm>
            <a:off x="7759719" y="830631"/>
            <a:ext cx="3667150" cy="3009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1433" tIns="45717" rIns="91433" bIns="45717"/>
          <a:lstStyle/>
          <a:p>
            <a:pPr marL="342900" indent="-342900">
              <a:spcBef>
                <a:spcPct val="20000"/>
              </a:spcBef>
            </a:pPr>
            <a:r>
              <a:rPr lang="en-US" sz="1800" dirty="0">
                <a:solidFill>
                  <a:srgbClr val="000000"/>
                </a:solidFill>
                <a:latin typeface="Montserrat" panose="00000500000000000000" pitchFamily="50" charset="0"/>
              </a:rPr>
              <a:t>Examples:</a:t>
            </a:r>
          </a:p>
          <a:p>
            <a:pPr marL="342900" indent="-342900">
              <a:spcBef>
                <a:spcPct val="20000"/>
              </a:spcBef>
              <a:buFontTx/>
              <a:buChar char="•"/>
            </a:pPr>
            <a:r>
              <a:rPr lang="en-US" sz="1800" dirty="0">
                <a:solidFill>
                  <a:srgbClr val="000000"/>
                </a:solidFill>
                <a:latin typeface="Montserrat" panose="00000500000000000000" pitchFamily="50" charset="0"/>
              </a:rPr>
              <a:t>Storage tanks</a:t>
            </a:r>
          </a:p>
          <a:p>
            <a:pPr marL="342900" indent="-342900">
              <a:spcBef>
                <a:spcPct val="20000"/>
              </a:spcBef>
              <a:buFontTx/>
              <a:buChar char="•"/>
            </a:pPr>
            <a:r>
              <a:rPr lang="en-US" sz="1800" dirty="0">
                <a:solidFill>
                  <a:srgbClr val="000000"/>
                </a:solidFill>
                <a:latin typeface="Montserrat" panose="00000500000000000000" pitchFamily="50" charset="0"/>
              </a:rPr>
              <a:t>Waste or storage pits</a:t>
            </a:r>
          </a:p>
          <a:p>
            <a:pPr marL="342900" indent="-342900">
              <a:spcBef>
                <a:spcPct val="20000"/>
              </a:spcBef>
              <a:buFontTx/>
              <a:buChar char="•"/>
            </a:pPr>
            <a:r>
              <a:rPr lang="en-US" sz="1800" dirty="0">
                <a:solidFill>
                  <a:srgbClr val="000000"/>
                </a:solidFill>
                <a:latin typeface="Montserrat" panose="00000500000000000000" pitchFamily="50" charset="0"/>
              </a:rPr>
              <a:t>Furnaces</a:t>
            </a:r>
          </a:p>
          <a:p>
            <a:pPr marL="342900" indent="-342900">
              <a:spcBef>
                <a:spcPct val="20000"/>
              </a:spcBef>
              <a:buFontTx/>
              <a:buChar char="•"/>
            </a:pPr>
            <a:r>
              <a:rPr lang="en-US" sz="1800" dirty="0">
                <a:solidFill>
                  <a:srgbClr val="000000"/>
                </a:solidFill>
                <a:latin typeface="Montserrat" panose="00000500000000000000" pitchFamily="50" charset="0"/>
              </a:rPr>
              <a:t>Mills</a:t>
            </a:r>
          </a:p>
          <a:p>
            <a:pPr marL="342900" indent="-342900">
              <a:spcBef>
                <a:spcPct val="20000"/>
              </a:spcBef>
              <a:buFontTx/>
              <a:buChar char="•"/>
            </a:pPr>
            <a:r>
              <a:rPr lang="en-US" sz="1800" dirty="0">
                <a:solidFill>
                  <a:srgbClr val="000000"/>
                </a:solidFill>
                <a:latin typeface="Montserrat" panose="00000500000000000000" pitchFamily="50" charset="0"/>
              </a:rPr>
              <a:t>Excavations deeper than 1.5 meters</a:t>
            </a:r>
          </a:p>
          <a:p>
            <a:pPr marL="342900" indent="-342900">
              <a:spcBef>
                <a:spcPct val="20000"/>
              </a:spcBef>
              <a:buFontTx/>
              <a:buChar char="•"/>
            </a:pPr>
            <a:r>
              <a:rPr lang="en-US" sz="1800" dirty="0">
                <a:solidFill>
                  <a:srgbClr val="000000"/>
                </a:solidFill>
                <a:latin typeface="Montserrat" panose="00000500000000000000" pitchFamily="50" charset="0"/>
              </a:rPr>
              <a:t>Pressure vessels</a:t>
            </a:r>
          </a:p>
          <a:p>
            <a:pPr marL="342900" indent="-342900">
              <a:spcBef>
                <a:spcPct val="20000"/>
              </a:spcBef>
              <a:buFontTx/>
              <a:buChar char="•"/>
            </a:pPr>
            <a:r>
              <a:rPr lang="en-US" sz="1800" dirty="0">
                <a:solidFill>
                  <a:srgbClr val="000000"/>
                </a:solidFill>
                <a:latin typeface="Montserrat" panose="00000500000000000000" pitchFamily="50" charset="0"/>
              </a:rPr>
              <a:t>Wet Wells</a:t>
            </a:r>
          </a:p>
          <a:p>
            <a:pPr marL="342900" indent="-342900">
              <a:spcBef>
                <a:spcPct val="20000"/>
              </a:spcBef>
              <a:buFontTx/>
              <a:buChar char="•"/>
            </a:pPr>
            <a:endParaRPr lang="en-US" sz="2000" dirty="0">
              <a:solidFill>
                <a:srgbClr val="000000"/>
              </a:solidFill>
              <a:latin typeface="Montserrat" panose="00000500000000000000" pitchFamily="50" charset="0"/>
            </a:endParaRPr>
          </a:p>
        </p:txBody>
      </p:sp>
      <p:pic>
        <p:nvPicPr>
          <p:cNvPr id="6" name="Picture 2">
            <a:extLst>
              <a:ext uri="{FF2B5EF4-FFF2-40B4-BE49-F238E27FC236}">
                <a16:creationId xmlns:a16="http://schemas.microsoft.com/office/drawing/2014/main" id="{C936BD8E-DF6B-4730-85ED-AFE74DC9DD1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32140" y="3180465"/>
            <a:ext cx="2329913" cy="29519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a:extLst>
              <a:ext uri="{FF2B5EF4-FFF2-40B4-BE49-F238E27FC236}">
                <a16:creationId xmlns:a16="http://schemas.microsoft.com/office/drawing/2014/main" id="{12155AF3-2957-4E74-B368-643E6381D986}"/>
              </a:ext>
            </a:extLst>
          </p:cNvPr>
          <p:cNvSpPr>
            <a:spLocks noChangeArrowheads="1"/>
          </p:cNvSpPr>
          <p:nvPr/>
        </p:nvSpPr>
        <p:spPr bwMode="auto">
          <a:xfrm>
            <a:off x="983432" y="4005064"/>
            <a:ext cx="4546315" cy="2122119"/>
          </a:xfrm>
          <a:prstGeom prst="rect">
            <a:avLst/>
          </a:prstGeom>
          <a:solidFill>
            <a:schemeClr val="bg1">
              <a:lumMod val="85000"/>
            </a:schemeClr>
          </a:solidFill>
          <a:ln>
            <a:noFill/>
          </a:ln>
          <a:effectLst/>
          <a:extLst/>
        </p:spPr>
        <p:txBody>
          <a:bodyPr wrap="square">
            <a:spAutoFit/>
          </a:bodyPr>
          <a:lstStyle/>
          <a:p>
            <a:pPr defTabSz="1376363" eaLnBrk="1" hangingPunct="1">
              <a:lnSpc>
                <a:spcPct val="170000"/>
              </a:lnSpc>
            </a:pPr>
            <a:r>
              <a:rPr lang="en-US" sz="2000" dirty="0">
                <a:solidFill>
                  <a:schemeClr val="accent1"/>
                </a:solidFill>
                <a:latin typeface="Montserrat" panose="00000500000000000000" pitchFamily="50" charset="0"/>
              </a:rPr>
              <a:t>Dangers Include;     </a:t>
            </a:r>
          </a:p>
          <a:p>
            <a:pPr marL="449263" lvl="1" indent="-449263" defTabSz="1376363" eaLnBrk="1" hangingPunct="1">
              <a:lnSpc>
                <a:spcPct val="170000"/>
              </a:lnSpc>
              <a:buFontTx/>
              <a:buChar char="•"/>
            </a:pPr>
            <a:r>
              <a:rPr lang="en-US" sz="2000" dirty="0">
                <a:solidFill>
                  <a:srgbClr val="000000"/>
                </a:solidFill>
                <a:latin typeface="Montserrat" panose="00000500000000000000" pitchFamily="50" charset="0"/>
              </a:rPr>
              <a:t>Engulfment</a:t>
            </a:r>
          </a:p>
          <a:p>
            <a:pPr defTabSz="1376363" eaLnBrk="1" hangingPunct="1">
              <a:lnSpc>
                <a:spcPct val="170000"/>
              </a:lnSpc>
              <a:buFontTx/>
              <a:buChar char="•"/>
            </a:pPr>
            <a:r>
              <a:rPr lang="en-US" sz="2000" dirty="0">
                <a:solidFill>
                  <a:srgbClr val="000000"/>
                </a:solidFill>
                <a:latin typeface="Montserrat" panose="00000500000000000000" pitchFamily="50" charset="0"/>
              </a:rPr>
              <a:t>     Oxygen deficiency (19.5% or less)</a:t>
            </a:r>
          </a:p>
          <a:p>
            <a:pPr defTabSz="1376363" eaLnBrk="1" hangingPunct="1">
              <a:lnSpc>
                <a:spcPct val="170000"/>
              </a:lnSpc>
              <a:buFontTx/>
              <a:buChar char="•"/>
            </a:pPr>
            <a:r>
              <a:rPr lang="en-US" sz="2000" dirty="0">
                <a:solidFill>
                  <a:srgbClr val="000000"/>
                </a:solidFill>
                <a:latin typeface="Montserrat" panose="00000500000000000000" pitchFamily="50" charset="0"/>
              </a:rPr>
              <a:t>     Oxygen enrichment (23.5% or higher)</a:t>
            </a:r>
          </a:p>
        </p:txBody>
      </p:sp>
      <p:sp>
        <p:nvSpPr>
          <p:cNvPr id="2" name="TextBox 1">
            <a:extLst>
              <a:ext uri="{FF2B5EF4-FFF2-40B4-BE49-F238E27FC236}">
                <a16:creationId xmlns:a16="http://schemas.microsoft.com/office/drawing/2014/main" id="{301B298E-746C-45C6-B8B8-3A156A64E3DD}"/>
              </a:ext>
            </a:extLst>
          </p:cNvPr>
          <p:cNvSpPr txBox="1"/>
          <p:nvPr/>
        </p:nvSpPr>
        <p:spPr>
          <a:xfrm>
            <a:off x="5529747" y="3996212"/>
            <a:ext cx="3888432" cy="2120452"/>
          </a:xfrm>
          <a:prstGeom prst="rect">
            <a:avLst/>
          </a:prstGeom>
          <a:solidFill>
            <a:schemeClr val="bg1">
              <a:lumMod val="85000"/>
            </a:schemeClr>
          </a:solidFill>
        </p:spPr>
        <p:txBody>
          <a:bodyPr wrap="square" rtlCol="0">
            <a:spAutoFit/>
          </a:bodyPr>
          <a:lstStyle/>
          <a:p>
            <a:pPr marL="449263" indent="-449263" defTabSz="1376363" eaLnBrk="1" hangingPunct="1">
              <a:lnSpc>
                <a:spcPct val="170000"/>
              </a:lnSpc>
              <a:buFontTx/>
              <a:buChar char="•"/>
            </a:pPr>
            <a:r>
              <a:rPr lang="en-US" sz="2000" dirty="0">
                <a:solidFill>
                  <a:srgbClr val="000000"/>
                </a:solidFill>
                <a:latin typeface="Montserrat" panose="00000500000000000000" pitchFamily="50" charset="0"/>
              </a:rPr>
              <a:t>Flammable gases or vapors</a:t>
            </a:r>
          </a:p>
          <a:p>
            <a:pPr defTabSz="1376363" eaLnBrk="1" hangingPunct="1">
              <a:lnSpc>
                <a:spcPct val="170000"/>
              </a:lnSpc>
              <a:buFontTx/>
              <a:buChar char="•"/>
            </a:pPr>
            <a:r>
              <a:rPr lang="en-US" sz="2000" dirty="0">
                <a:solidFill>
                  <a:srgbClr val="000000"/>
                </a:solidFill>
                <a:latin typeface="Montserrat" panose="00000500000000000000" pitchFamily="50" charset="0"/>
              </a:rPr>
              <a:t>     Combustible dusts</a:t>
            </a:r>
          </a:p>
          <a:p>
            <a:pPr defTabSz="1376363" eaLnBrk="1" hangingPunct="1">
              <a:lnSpc>
                <a:spcPct val="170000"/>
              </a:lnSpc>
              <a:buFontTx/>
              <a:buChar char="•"/>
            </a:pPr>
            <a:r>
              <a:rPr lang="en-US" sz="2000" dirty="0">
                <a:solidFill>
                  <a:srgbClr val="000000"/>
                </a:solidFill>
                <a:latin typeface="Montserrat" panose="00000500000000000000" pitchFamily="50" charset="0"/>
              </a:rPr>
              <a:t>     Toxic substances</a:t>
            </a:r>
          </a:p>
          <a:p>
            <a:pPr defTabSz="1376363" eaLnBrk="1" hangingPunct="1">
              <a:lnSpc>
                <a:spcPct val="170000"/>
              </a:lnSpc>
              <a:buFontTx/>
              <a:buChar char="•"/>
            </a:pPr>
            <a:r>
              <a:rPr lang="en-US" sz="2000" dirty="0">
                <a:solidFill>
                  <a:srgbClr val="000000"/>
                </a:solidFill>
                <a:latin typeface="Montserrat" panose="00000500000000000000" pitchFamily="50" charset="0"/>
              </a:rPr>
              <a:t>     Physical hazards</a:t>
            </a:r>
            <a:endParaRPr lang="en-AU" dirty="0"/>
          </a:p>
        </p:txBody>
      </p:sp>
    </p:spTree>
    <p:extLst>
      <p:ext uri="{BB962C8B-B14F-4D97-AF65-F5344CB8AC3E}">
        <p14:creationId xmlns:p14="http://schemas.microsoft.com/office/powerpoint/2010/main" val="386498830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8611" name="Rectangle 5"/>
          <p:cNvSpPr>
            <a:spLocks noChangeArrowheads="1"/>
          </p:cNvSpPr>
          <p:nvPr/>
        </p:nvSpPr>
        <p:spPr bwMode="auto">
          <a:xfrm>
            <a:off x="911424" y="1556792"/>
            <a:ext cx="4824536" cy="4452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1433" tIns="45717" rIns="91433" bIns="45717"/>
          <a:lstStyle/>
          <a:p>
            <a:pPr marL="342900" indent="-342900">
              <a:lnSpc>
                <a:spcPct val="140000"/>
              </a:lnSpc>
              <a:spcBef>
                <a:spcPct val="20000"/>
              </a:spcBef>
            </a:pPr>
            <a:r>
              <a:rPr lang="en-US" sz="2000" dirty="0">
                <a:solidFill>
                  <a:schemeClr val="accent1"/>
                </a:solidFill>
                <a:latin typeface="Montserrat" panose="00000500000000000000" pitchFamily="50" charset="0"/>
              </a:rPr>
              <a:t>ATMOSPHERIC TESTING</a:t>
            </a:r>
          </a:p>
          <a:p>
            <a:pPr marL="342900" indent="-342900">
              <a:lnSpc>
                <a:spcPct val="140000"/>
              </a:lnSpc>
              <a:spcBef>
                <a:spcPct val="20000"/>
              </a:spcBef>
              <a:buFontTx/>
              <a:buChar char="•"/>
            </a:pPr>
            <a:r>
              <a:rPr lang="en-US" sz="2000" dirty="0">
                <a:solidFill>
                  <a:srgbClr val="000000"/>
                </a:solidFill>
                <a:latin typeface="Montserrat" panose="00000500000000000000" pitchFamily="50" charset="0"/>
              </a:rPr>
              <a:t>Hazards to be tested for:</a:t>
            </a:r>
          </a:p>
          <a:p>
            <a:pPr marL="342900" indent="-342900">
              <a:lnSpc>
                <a:spcPct val="140000"/>
              </a:lnSpc>
              <a:spcBef>
                <a:spcPct val="20000"/>
              </a:spcBef>
            </a:pPr>
            <a:r>
              <a:rPr lang="en-US" sz="2000" dirty="0">
                <a:solidFill>
                  <a:srgbClr val="000000"/>
                </a:solidFill>
                <a:latin typeface="Montserrat" panose="00000500000000000000" pitchFamily="50" charset="0"/>
              </a:rPr>
              <a:t>    - Oxygen content </a:t>
            </a:r>
          </a:p>
          <a:p>
            <a:pPr marL="342900" indent="-342900">
              <a:lnSpc>
                <a:spcPct val="140000"/>
              </a:lnSpc>
              <a:spcBef>
                <a:spcPct val="20000"/>
              </a:spcBef>
            </a:pPr>
            <a:r>
              <a:rPr lang="en-US" sz="2000" dirty="0">
                <a:solidFill>
                  <a:srgbClr val="000000"/>
                </a:solidFill>
                <a:latin typeface="Montserrat" panose="00000500000000000000" pitchFamily="50" charset="0"/>
              </a:rPr>
              <a:t>    - Combustibility / Flammability</a:t>
            </a:r>
          </a:p>
          <a:p>
            <a:pPr marL="342900" indent="-342900">
              <a:lnSpc>
                <a:spcPct val="140000"/>
              </a:lnSpc>
              <a:spcBef>
                <a:spcPct val="20000"/>
              </a:spcBef>
            </a:pPr>
            <a:r>
              <a:rPr lang="en-US" sz="2000" dirty="0">
                <a:solidFill>
                  <a:srgbClr val="000000"/>
                </a:solidFill>
                <a:latin typeface="Montserrat" panose="00000500000000000000" pitchFamily="50" charset="0"/>
              </a:rPr>
              <a:t>    - Toxic atmospheres</a:t>
            </a:r>
          </a:p>
          <a:p>
            <a:pPr marL="342900" indent="-342900">
              <a:lnSpc>
                <a:spcPct val="140000"/>
              </a:lnSpc>
              <a:spcBef>
                <a:spcPct val="20000"/>
              </a:spcBef>
            </a:pPr>
            <a:r>
              <a:rPr lang="en-US" sz="2000" dirty="0">
                <a:solidFill>
                  <a:srgbClr val="000000"/>
                </a:solidFill>
                <a:latin typeface="Montserrat" panose="00000500000000000000" pitchFamily="50" charset="0"/>
              </a:rPr>
              <a:t>REASONS FOR VENTILATION</a:t>
            </a:r>
          </a:p>
          <a:p>
            <a:pPr marL="342900" indent="-342900">
              <a:lnSpc>
                <a:spcPct val="140000"/>
              </a:lnSpc>
              <a:spcBef>
                <a:spcPct val="20000"/>
              </a:spcBef>
              <a:buFontTx/>
              <a:buChar char="•"/>
            </a:pPr>
            <a:r>
              <a:rPr lang="en-US" sz="2000" dirty="0">
                <a:solidFill>
                  <a:srgbClr val="000000"/>
                </a:solidFill>
                <a:latin typeface="Montserrat" panose="00000500000000000000" pitchFamily="50" charset="0"/>
              </a:rPr>
              <a:t>Maintain oxygen levels</a:t>
            </a:r>
          </a:p>
          <a:p>
            <a:pPr marL="342900" indent="-342900">
              <a:lnSpc>
                <a:spcPct val="140000"/>
              </a:lnSpc>
              <a:spcBef>
                <a:spcPct val="20000"/>
              </a:spcBef>
              <a:buFontTx/>
              <a:buChar char="•"/>
            </a:pPr>
            <a:r>
              <a:rPr lang="en-US" sz="2000" dirty="0">
                <a:solidFill>
                  <a:srgbClr val="000000"/>
                </a:solidFill>
                <a:latin typeface="Montserrat" panose="00000500000000000000" pitchFamily="50" charset="0"/>
              </a:rPr>
              <a:t>Maintain toxic gases and vapors at acceptable levels</a:t>
            </a:r>
          </a:p>
          <a:p>
            <a:pPr marL="342900" indent="-342900">
              <a:spcBef>
                <a:spcPct val="20000"/>
              </a:spcBef>
              <a:buFontTx/>
              <a:buChar char="•"/>
            </a:pPr>
            <a:endParaRPr lang="en-US" sz="2000" dirty="0">
              <a:solidFill>
                <a:srgbClr val="000000"/>
              </a:solidFill>
              <a:latin typeface="Montserrat" panose="00000500000000000000" pitchFamily="50" charset="0"/>
            </a:endParaRPr>
          </a:p>
        </p:txBody>
      </p:sp>
      <p:sp>
        <p:nvSpPr>
          <p:cNvPr id="5" name="Rectangle 7"/>
          <p:cNvSpPr>
            <a:spLocks noChangeArrowheads="1"/>
          </p:cNvSpPr>
          <p:nvPr/>
        </p:nvSpPr>
        <p:spPr bwMode="auto">
          <a:xfrm>
            <a:off x="4007768" y="908720"/>
            <a:ext cx="5467350" cy="404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1433" tIns="45717" rIns="91433" bIns="45717" anchor="ctr"/>
          <a:lstStyle/>
          <a:p>
            <a:pPr algn="l"/>
            <a:r>
              <a:rPr lang="en-US" sz="2800" b="1" dirty="0">
                <a:solidFill>
                  <a:schemeClr val="tx2"/>
                </a:solidFill>
                <a:latin typeface="Montserrat" panose="00000500000000000000" pitchFamily="50" charset="0"/>
              </a:rPr>
              <a:t>Confined Spaces</a:t>
            </a:r>
          </a:p>
        </p:txBody>
      </p:sp>
      <p:pic>
        <p:nvPicPr>
          <p:cNvPr id="11571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40216" y="404664"/>
            <a:ext cx="3920952" cy="35916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a:extLst>
              <a:ext uri="{FF2B5EF4-FFF2-40B4-BE49-F238E27FC236}">
                <a16:creationId xmlns:a16="http://schemas.microsoft.com/office/drawing/2014/main" id="{A9F9647A-E041-48E8-BCE4-F44C1269228B}"/>
              </a:ext>
            </a:extLst>
          </p:cNvPr>
          <p:cNvSpPr>
            <a:spLocks noChangeArrowheads="1"/>
          </p:cNvSpPr>
          <p:nvPr/>
        </p:nvSpPr>
        <p:spPr bwMode="auto">
          <a:xfrm>
            <a:off x="5015880" y="1628800"/>
            <a:ext cx="4608512" cy="43084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1433" tIns="45717" rIns="91433" bIns="45717"/>
          <a:lstStyle/>
          <a:p>
            <a:pPr marL="538163" indent="-538163" algn="just">
              <a:spcBef>
                <a:spcPct val="20000"/>
              </a:spcBef>
            </a:pPr>
            <a:r>
              <a:rPr lang="en-US" sz="1600" dirty="0">
                <a:solidFill>
                  <a:schemeClr val="accent1"/>
                </a:solidFill>
                <a:latin typeface="Montserrat" panose="00000500000000000000" pitchFamily="50" charset="0"/>
              </a:rPr>
              <a:t>SENTRY RESPONSIBILITIES</a:t>
            </a:r>
            <a:r>
              <a:rPr lang="en-AU" sz="1600" dirty="0">
                <a:solidFill>
                  <a:schemeClr val="accent1"/>
                </a:solidFill>
                <a:latin typeface="Montserrat" panose="00000500000000000000" pitchFamily="50" charset="0"/>
              </a:rPr>
              <a:t> </a:t>
            </a:r>
          </a:p>
          <a:p>
            <a:pPr marL="538163" indent="-538163" algn="just">
              <a:spcBef>
                <a:spcPct val="20000"/>
              </a:spcBef>
            </a:pPr>
            <a:r>
              <a:rPr lang="en-AU" sz="1600" dirty="0">
                <a:solidFill>
                  <a:schemeClr val="accent1"/>
                </a:solidFill>
                <a:latin typeface="Montserrat" panose="00000500000000000000" pitchFamily="50" charset="0"/>
              </a:rPr>
              <a:t>A sentry person must be in attendance of every confined space entry with no other duties than those listed below.</a:t>
            </a:r>
          </a:p>
          <a:p>
            <a:pPr marL="538163" indent="-538163" algn="just">
              <a:lnSpc>
                <a:spcPct val="140000"/>
              </a:lnSpc>
              <a:spcBef>
                <a:spcPct val="20000"/>
              </a:spcBef>
              <a:buFontTx/>
              <a:buChar char="•"/>
            </a:pPr>
            <a:r>
              <a:rPr lang="en-US" sz="1600" dirty="0">
                <a:solidFill>
                  <a:srgbClr val="000000"/>
                </a:solidFill>
                <a:latin typeface="Montserrat" panose="00000500000000000000" pitchFamily="50" charset="0"/>
              </a:rPr>
              <a:t>Attend pre-entry briefing</a:t>
            </a:r>
          </a:p>
          <a:p>
            <a:pPr marL="538163" indent="-538163" algn="just">
              <a:lnSpc>
                <a:spcPct val="140000"/>
              </a:lnSpc>
              <a:spcBef>
                <a:spcPct val="20000"/>
              </a:spcBef>
              <a:buFontTx/>
              <a:buChar char="•"/>
            </a:pPr>
            <a:r>
              <a:rPr lang="en-US" sz="1600" dirty="0">
                <a:solidFill>
                  <a:schemeClr val="accent1"/>
                </a:solidFill>
                <a:latin typeface="Montserrat" panose="00000500000000000000" pitchFamily="50" charset="0"/>
              </a:rPr>
              <a:t>Know the hazards of the space</a:t>
            </a:r>
          </a:p>
          <a:p>
            <a:pPr marL="538163" indent="-538163" algn="just">
              <a:lnSpc>
                <a:spcPct val="140000"/>
              </a:lnSpc>
              <a:spcBef>
                <a:spcPct val="20000"/>
              </a:spcBef>
              <a:buFontTx/>
              <a:buChar char="•"/>
            </a:pPr>
            <a:r>
              <a:rPr lang="en-US" sz="1600" dirty="0">
                <a:solidFill>
                  <a:schemeClr val="accent1"/>
                </a:solidFill>
                <a:latin typeface="Montserrat" panose="00000500000000000000" pitchFamily="50" charset="0"/>
              </a:rPr>
              <a:t>Control access to the space</a:t>
            </a:r>
          </a:p>
          <a:p>
            <a:pPr marL="538163" indent="-538163" algn="just">
              <a:lnSpc>
                <a:spcPct val="140000"/>
              </a:lnSpc>
              <a:spcBef>
                <a:spcPct val="20000"/>
              </a:spcBef>
              <a:buFontTx/>
              <a:buChar char="•"/>
            </a:pPr>
            <a:r>
              <a:rPr lang="en-US" sz="1600" dirty="0">
                <a:solidFill>
                  <a:srgbClr val="000000"/>
                </a:solidFill>
                <a:latin typeface="Montserrat" panose="00000500000000000000" pitchFamily="50" charset="0"/>
              </a:rPr>
              <a:t>Maintain communication with entrants</a:t>
            </a:r>
          </a:p>
          <a:p>
            <a:pPr marL="538163" indent="-538163" algn="just">
              <a:lnSpc>
                <a:spcPct val="140000"/>
              </a:lnSpc>
              <a:spcBef>
                <a:spcPct val="20000"/>
              </a:spcBef>
              <a:buClr>
                <a:schemeClr val="tx1"/>
              </a:buClr>
              <a:buFontTx/>
              <a:buChar char="•"/>
            </a:pPr>
            <a:r>
              <a:rPr lang="en-US" sz="1600" dirty="0">
                <a:solidFill>
                  <a:schemeClr val="accent1"/>
                </a:solidFill>
                <a:latin typeface="Montserrat" panose="00000500000000000000" pitchFamily="50" charset="0"/>
              </a:rPr>
              <a:t>NOT TO ENTER the space for rescue / any reason</a:t>
            </a:r>
          </a:p>
          <a:p>
            <a:pPr marL="538163" indent="-538163" algn="just">
              <a:lnSpc>
                <a:spcPct val="140000"/>
              </a:lnSpc>
              <a:spcBef>
                <a:spcPct val="20000"/>
              </a:spcBef>
              <a:buClr>
                <a:schemeClr val="tx1"/>
              </a:buClr>
              <a:buFontTx/>
              <a:buChar char="•"/>
            </a:pPr>
            <a:r>
              <a:rPr lang="en-US" sz="1600" dirty="0">
                <a:solidFill>
                  <a:srgbClr val="000000"/>
                </a:solidFill>
                <a:latin typeface="Montserrat" panose="00000500000000000000" pitchFamily="50" charset="0"/>
              </a:rPr>
              <a:t>Summon emergency services</a:t>
            </a:r>
          </a:p>
          <a:p>
            <a:pPr marL="538163" indent="-538163" algn="just">
              <a:lnSpc>
                <a:spcPct val="140000"/>
              </a:lnSpc>
              <a:spcBef>
                <a:spcPct val="20000"/>
              </a:spcBef>
              <a:buFontTx/>
              <a:buChar char="•"/>
            </a:pPr>
            <a:r>
              <a:rPr lang="en-US" sz="1600" dirty="0">
                <a:solidFill>
                  <a:schemeClr val="accent1"/>
                </a:solidFill>
                <a:latin typeface="Montserrat" panose="00000500000000000000" pitchFamily="50" charset="0"/>
              </a:rPr>
              <a:t>Assist rescue efforts from outside</a:t>
            </a:r>
          </a:p>
          <a:p>
            <a:pPr marL="538163" indent="-538163" algn="just">
              <a:lnSpc>
                <a:spcPct val="140000"/>
              </a:lnSpc>
              <a:spcBef>
                <a:spcPct val="20000"/>
              </a:spcBef>
              <a:buFontTx/>
              <a:buChar char="•"/>
            </a:pPr>
            <a:r>
              <a:rPr lang="en-US" sz="1600" dirty="0">
                <a:solidFill>
                  <a:schemeClr val="accent1"/>
                </a:solidFill>
                <a:latin typeface="Montserrat" panose="00000500000000000000" pitchFamily="50" charset="0"/>
              </a:rPr>
              <a:t>Monitor oxygen / gas levels in the space</a:t>
            </a:r>
          </a:p>
          <a:p>
            <a:pPr marL="538163" indent="-538163">
              <a:spcBef>
                <a:spcPct val="20000"/>
              </a:spcBef>
              <a:buFontTx/>
              <a:buChar char="•"/>
            </a:pPr>
            <a:endParaRPr lang="en-US" sz="2000" dirty="0">
              <a:solidFill>
                <a:srgbClr val="000000"/>
              </a:solidFill>
              <a:latin typeface="Montserrat" panose="00000500000000000000" pitchFamily="50" charset="0"/>
            </a:endParaRPr>
          </a:p>
        </p:txBody>
      </p:sp>
    </p:spTree>
    <p:extLst>
      <p:ext uri="{BB962C8B-B14F-4D97-AF65-F5344CB8AC3E}">
        <p14:creationId xmlns:p14="http://schemas.microsoft.com/office/powerpoint/2010/main" val="127736782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5298" name="Rectangle 4"/>
          <p:cNvSpPr>
            <a:spLocks noChangeArrowheads="1"/>
          </p:cNvSpPr>
          <p:nvPr/>
        </p:nvSpPr>
        <p:spPr bwMode="auto">
          <a:xfrm>
            <a:off x="7247792" y="6565901"/>
            <a:ext cx="60914"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lnSpc>
                <a:spcPct val="100000"/>
              </a:lnSpc>
            </a:pPr>
            <a:r>
              <a:rPr lang="en-AU" sz="1900" dirty="0">
                <a:solidFill>
                  <a:srgbClr val="FFFF00"/>
                </a:solidFill>
                <a:latin typeface="Times New Roman" charset="0"/>
              </a:rPr>
              <a:t> </a:t>
            </a:r>
            <a:endParaRPr lang="en-AU" dirty="0">
              <a:solidFill>
                <a:srgbClr val="FFFF00"/>
              </a:solidFill>
              <a:latin typeface="Times New Roman" charset="0"/>
            </a:endParaRPr>
          </a:p>
        </p:txBody>
      </p:sp>
      <p:sp>
        <p:nvSpPr>
          <p:cNvPr id="55299" name="Rectangle 5"/>
          <p:cNvSpPr>
            <a:spLocks noChangeArrowheads="1"/>
          </p:cNvSpPr>
          <p:nvPr/>
        </p:nvSpPr>
        <p:spPr bwMode="auto">
          <a:xfrm>
            <a:off x="2700705" y="6375401"/>
            <a:ext cx="60914"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lnSpc>
                <a:spcPct val="100000"/>
              </a:lnSpc>
            </a:pPr>
            <a:r>
              <a:rPr lang="en-AU" sz="1900" dirty="0">
                <a:solidFill>
                  <a:srgbClr val="FFFF00"/>
                </a:solidFill>
                <a:latin typeface="Times New Roman" charset="0"/>
              </a:rPr>
              <a:t> </a:t>
            </a:r>
            <a:endParaRPr lang="en-AU" dirty="0">
              <a:solidFill>
                <a:srgbClr val="FFFF00"/>
              </a:solidFill>
              <a:latin typeface="Times New Roman" charset="0"/>
            </a:endParaRPr>
          </a:p>
        </p:txBody>
      </p:sp>
      <p:sp>
        <p:nvSpPr>
          <p:cNvPr id="55301" name="Rectangle 7"/>
          <p:cNvSpPr>
            <a:spLocks noChangeArrowheads="1"/>
          </p:cNvSpPr>
          <p:nvPr/>
        </p:nvSpPr>
        <p:spPr bwMode="auto">
          <a:xfrm>
            <a:off x="4799856" y="548680"/>
            <a:ext cx="5464419"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l"/>
            <a:r>
              <a:rPr lang="en-US" sz="2800" b="1" dirty="0">
                <a:solidFill>
                  <a:schemeClr val="tx2"/>
                </a:solidFill>
                <a:latin typeface="Montserrat" panose="00000500000000000000" pitchFamily="50" charset="0"/>
              </a:rPr>
              <a:t>Mobile Plant</a:t>
            </a:r>
          </a:p>
        </p:txBody>
      </p:sp>
      <p:sp>
        <p:nvSpPr>
          <p:cNvPr id="55302" name="Rectangle 9"/>
          <p:cNvSpPr>
            <a:spLocks noChangeArrowheads="1"/>
          </p:cNvSpPr>
          <p:nvPr/>
        </p:nvSpPr>
        <p:spPr bwMode="auto">
          <a:xfrm>
            <a:off x="335360" y="1484784"/>
            <a:ext cx="5544616" cy="3170099"/>
          </a:xfrm>
          <a:prstGeom prst="rect">
            <a:avLst/>
          </a:prstGeom>
          <a:noFill/>
          <a:ln>
            <a:noFill/>
          </a:ln>
          <a:effectLst/>
          <a:extLst>
            <a:ext uri="{909E8E84-426E-40DD-AFC4-6F175D3DCCD1}">
              <a14:hiddenFill xmlns:a14="http://schemas.microsoft.com/office/drawing/2010/main">
                <a:solidFill>
                  <a:srgbClr val="3399FF"/>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marL="631825" indent="-631825" defTabSz="1376363">
              <a:spcBef>
                <a:spcPct val="50000"/>
              </a:spcBef>
              <a:buFontTx/>
              <a:buChar char="•"/>
            </a:pPr>
            <a:r>
              <a:rPr lang="en-US" sz="1600" dirty="0">
                <a:solidFill>
                  <a:schemeClr val="accent1"/>
                </a:solidFill>
                <a:latin typeface="Montserrat" panose="00000500000000000000" pitchFamily="50" charset="0"/>
                <a:cs typeface="Arial" charset="0"/>
              </a:rPr>
              <a:t>Daily pre-start safety checks are to be performed on all vehicles.</a:t>
            </a:r>
          </a:p>
          <a:p>
            <a:pPr marL="631825" indent="-631825" defTabSz="1376363">
              <a:spcBef>
                <a:spcPct val="50000"/>
              </a:spcBef>
              <a:buFontTx/>
              <a:buChar char="•"/>
            </a:pPr>
            <a:r>
              <a:rPr lang="en-US" sz="1600" dirty="0">
                <a:solidFill>
                  <a:srgbClr val="000000"/>
                </a:solidFill>
                <a:latin typeface="Montserrat" panose="00000500000000000000" pitchFamily="50" charset="0"/>
                <a:cs typeface="Arial" charset="0"/>
              </a:rPr>
              <a:t>All pre-start safety checks are to be recorded in the log book provided and any faults recorded.</a:t>
            </a:r>
          </a:p>
          <a:p>
            <a:pPr marL="631825" indent="-631825" defTabSz="1376363">
              <a:spcBef>
                <a:spcPct val="50000"/>
              </a:spcBef>
              <a:buFontTx/>
              <a:buChar char="•"/>
            </a:pPr>
            <a:r>
              <a:rPr lang="en-US" sz="1600" dirty="0">
                <a:solidFill>
                  <a:srgbClr val="000000"/>
                </a:solidFill>
                <a:latin typeface="Montserrat" panose="00000500000000000000" pitchFamily="50" charset="0"/>
                <a:cs typeface="Arial" charset="0"/>
              </a:rPr>
              <a:t>Only licensed and/or certified personnel may operate mobile plant or light equipment.</a:t>
            </a:r>
          </a:p>
          <a:p>
            <a:pPr marL="631825" indent="-631825" defTabSz="1376363">
              <a:spcBef>
                <a:spcPct val="50000"/>
              </a:spcBef>
              <a:spcAft>
                <a:spcPct val="50000"/>
              </a:spcAft>
              <a:buFontTx/>
              <a:buChar char="•"/>
            </a:pPr>
            <a:r>
              <a:rPr lang="en-US" sz="1600" dirty="0">
                <a:solidFill>
                  <a:schemeClr val="accent1"/>
                </a:solidFill>
                <a:latin typeface="Montserrat" panose="00000500000000000000" pitchFamily="50" charset="0"/>
              </a:rPr>
              <a:t>Seat belts are </a:t>
            </a:r>
            <a:r>
              <a:rPr lang="en-US" sz="1600" b="1" dirty="0">
                <a:solidFill>
                  <a:schemeClr val="accent1"/>
                </a:solidFill>
                <a:latin typeface="Montserrat" panose="00000500000000000000" pitchFamily="50" charset="0"/>
              </a:rPr>
              <a:t>MANDATORY</a:t>
            </a:r>
            <a:r>
              <a:rPr lang="en-US" sz="1600" dirty="0">
                <a:solidFill>
                  <a:schemeClr val="accent1"/>
                </a:solidFill>
                <a:latin typeface="Montserrat" panose="00000500000000000000" pitchFamily="50" charset="0"/>
              </a:rPr>
              <a:t> and must be worn at all times in all light vehicles and mobile equipment.</a:t>
            </a:r>
          </a:p>
          <a:p>
            <a:pPr marL="631825" indent="-631825" defTabSz="1376363" eaLnBrk="1" hangingPunct="1">
              <a:lnSpc>
                <a:spcPct val="80000"/>
              </a:lnSpc>
              <a:spcBef>
                <a:spcPct val="20000"/>
              </a:spcBef>
              <a:buClr>
                <a:schemeClr val="bg1"/>
              </a:buClr>
              <a:buFontTx/>
              <a:buChar char="•"/>
            </a:pPr>
            <a:r>
              <a:rPr lang="en-AU" sz="1600" dirty="0">
                <a:solidFill>
                  <a:srgbClr val="000000"/>
                </a:solidFill>
                <a:latin typeface="Montserrat" panose="00000500000000000000" pitchFamily="50" charset="0"/>
                <a:cs typeface="Arial" charset="0"/>
              </a:rPr>
              <a:t>First Aid kits must be available in all vehicles</a:t>
            </a:r>
            <a:endParaRPr lang="en-US" sz="1600" dirty="0">
              <a:solidFill>
                <a:srgbClr val="000000"/>
              </a:solidFill>
              <a:latin typeface="Montserrat" panose="00000500000000000000" pitchFamily="50" charset="0"/>
              <a:cs typeface="Arial" charset="0"/>
            </a:endParaRPr>
          </a:p>
          <a:p>
            <a:pPr marL="631825" indent="-631825" defTabSz="1376363">
              <a:spcBef>
                <a:spcPct val="50000"/>
              </a:spcBef>
              <a:buFontTx/>
              <a:buChar char="•"/>
            </a:pPr>
            <a:r>
              <a:rPr lang="en-US" sz="1600" dirty="0">
                <a:solidFill>
                  <a:srgbClr val="000000"/>
                </a:solidFill>
                <a:latin typeface="Montserrat" panose="00000500000000000000" pitchFamily="50" charset="0"/>
                <a:cs typeface="Arial" charset="0"/>
              </a:rPr>
              <a:t>Fire extinguishers must be fitted to all vehicles. </a:t>
            </a:r>
          </a:p>
        </p:txBody>
      </p:sp>
      <p:pic>
        <p:nvPicPr>
          <p:cNvPr id="1136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80137" y="404664"/>
            <a:ext cx="2487202" cy="1656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5">
            <a:extLst>
              <a:ext uri="{FF2B5EF4-FFF2-40B4-BE49-F238E27FC236}">
                <a16:creationId xmlns:a16="http://schemas.microsoft.com/office/drawing/2014/main" id="{268D7FEB-68D5-4681-A422-124E937F2C2D}"/>
              </a:ext>
            </a:extLst>
          </p:cNvPr>
          <p:cNvSpPr>
            <a:spLocks noChangeArrowheads="1"/>
          </p:cNvSpPr>
          <p:nvPr/>
        </p:nvSpPr>
        <p:spPr bwMode="auto">
          <a:xfrm>
            <a:off x="6100848" y="2299686"/>
            <a:ext cx="5267678" cy="4551092"/>
          </a:xfrm>
          <a:prstGeom prst="rect">
            <a:avLst/>
          </a:prstGeom>
          <a:noFill/>
          <a:ln>
            <a:noFill/>
          </a:ln>
          <a:effectLst/>
          <a:extLst/>
        </p:spPr>
        <p:txBody>
          <a:bodyPr lIns="91433" tIns="45717" rIns="91433" bIns="45717"/>
          <a:lstStyle/>
          <a:p>
            <a:pPr marL="342900" indent="-342900">
              <a:spcBef>
                <a:spcPct val="25000"/>
              </a:spcBef>
              <a:spcAft>
                <a:spcPct val="25000"/>
              </a:spcAft>
              <a:buFontTx/>
              <a:buChar char="•"/>
            </a:pPr>
            <a:r>
              <a:rPr lang="en-US" sz="1800" dirty="0">
                <a:latin typeface="Montserrat" panose="00000500000000000000" pitchFamily="50" charset="0"/>
              </a:rPr>
              <a:t>Must be maintained in a clean condition.</a:t>
            </a:r>
          </a:p>
          <a:p>
            <a:pPr marL="342900" indent="-342900">
              <a:spcBef>
                <a:spcPct val="25000"/>
              </a:spcBef>
              <a:spcAft>
                <a:spcPct val="25000"/>
              </a:spcAft>
              <a:buFontTx/>
              <a:buChar char="•"/>
            </a:pPr>
            <a:r>
              <a:rPr lang="en-US" sz="1800" dirty="0">
                <a:latin typeface="Montserrat" panose="00000500000000000000" pitchFamily="50" charset="0"/>
              </a:rPr>
              <a:t>All vehicles on site must be fitted with an audible reversing alarm.</a:t>
            </a:r>
          </a:p>
          <a:p>
            <a:pPr marL="342900" indent="-342900">
              <a:spcBef>
                <a:spcPct val="25000"/>
              </a:spcBef>
              <a:spcAft>
                <a:spcPct val="25000"/>
              </a:spcAft>
              <a:buFontTx/>
              <a:buChar char="•"/>
            </a:pPr>
            <a:r>
              <a:rPr lang="en-US" sz="1800" dirty="0">
                <a:latin typeface="Montserrat" panose="00000500000000000000" pitchFamily="50" charset="0"/>
              </a:rPr>
              <a:t>Personnel carriage on the tray of a utility is not permitted.</a:t>
            </a:r>
          </a:p>
          <a:p>
            <a:pPr marL="342900" indent="-342900">
              <a:spcBef>
                <a:spcPct val="25000"/>
              </a:spcBef>
              <a:spcAft>
                <a:spcPct val="25000"/>
              </a:spcAft>
              <a:buFontTx/>
              <a:buChar char="•"/>
            </a:pPr>
            <a:r>
              <a:rPr lang="en-US" sz="1800" dirty="0">
                <a:latin typeface="Montserrat" panose="00000500000000000000" pitchFamily="50" charset="0"/>
              </a:rPr>
              <a:t>No transportation of tools in Passenger Cabins.</a:t>
            </a:r>
          </a:p>
          <a:p>
            <a:pPr marL="342900" indent="-342900">
              <a:spcBef>
                <a:spcPct val="25000"/>
              </a:spcBef>
              <a:spcAft>
                <a:spcPct val="25000"/>
              </a:spcAft>
              <a:buFontTx/>
              <a:buChar char="•"/>
            </a:pPr>
            <a:r>
              <a:rPr lang="en-US" sz="1800" dirty="0">
                <a:latin typeface="Montserrat" panose="00000500000000000000" pitchFamily="50" charset="0"/>
              </a:rPr>
              <a:t>All equipment secured before transportation.</a:t>
            </a:r>
          </a:p>
          <a:p>
            <a:pPr marL="342900" indent="-342900">
              <a:spcBef>
                <a:spcPct val="25000"/>
              </a:spcBef>
              <a:spcAft>
                <a:spcPct val="25000"/>
              </a:spcAft>
              <a:buFontTx/>
              <a:buChar char="•"/>
            </a:pPr>
            <a:r>
              <a:rPr lang="en-US" sz="1800" dirty="0">
                <a:latin typeface="Montserrat" panose="00000500000000000000" pitchFamily="50" charset="0"/>
              </a:rPr>
              <a:t>Damage of any kind to company vehicles must be reported immediately and an incident report completed.</a:t>
            </a:r>
          </a:p>
          <a:p>
            <a:pPr marL="342900" indent="-342900">
              <a:spcBef>
                <a:spcPct val="20000"/>
              </a:spcBef>
              <a:buFontTx/>
              <a:buChar char="•"/>
            </a:pPr>
            <a:endParaRPr lang="en-US" sz="2000" dirty="0">
              <a:latin typeface="Montserrat" panose="00000500000000000000" pitchFamily="50" charset="0"/>
            </a:endParaRPr>
          </a:p>
        </p:txBody>
      </p:sp>
    </p:spTree>
    <p:extLst>
      <p:ext uri="{BB962C8B-B14F-4D97-AF65-F5344CB8AC3E}">
        <p14:creationId xmlns:p14="http://schemas.microsoft.com/office/powerpoint/2010/main" val="376749699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2707" name="Rectangle 4"/>
          <p:cNvSpPr>
            <a:spLocks noChangeArrowheads="1"/>
          </p:cNvSpPr>
          <p:nvPr/>
        </p:nvSpPr>
        <p:spPr bwMode="auto">
          <a:xfrm>
            <a:off x="3844186" y="898067"/>
            <a:ext cx="5467350" cy="404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1433" tIns="45717" rIns="91433" bIns="45717" anchor="ctr"/>
          <a:lstStyle/>
          <a:p>
            <a:pPr algn="l"/>
            <a:r>
              <a:rPr lang="en-US" sz="2800" b="1" dirty="0">
                <a:solidFill>
                  <a:schemeClr val="tx2"/>
                </a:solidFill>
                <a:latin typeface="Montserrat" panose="00000500000000000000" pitchFamily="50" charset="0"/>
              </a:rPr>
              <a:t>Heat Exhaustion/Stress</a:t>
            </a:r>
          </a:p>
        </p:txBody>
      </p:sp>
      <p:sp>
        <p:nvSpPr>
          <p:cNvPr id="72708" name="Rectangle 5"/>
          <p:cNvSpPr>
            <a:spLocks noChangeArrowheads="1"/>
          </p:cNvSpPr>
          <p:nvPr/>
        </p:nvSpPr>
        <p:spPr bwMode="auto">
          <a:xfrm>
            <a:off x="1352211" y="1494116"/>
            <a:ext cx="9017701" cy="25812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1433" tIns="45717" rIns="91433" bIns="45717"/>
          <a:lstStyle/>
          <a:p>
            <a:pPr marL="355600" indent="-355600">
              <a:spcBef>
                <a:spcPct val="20000"/>
              </a:spcBef>
            </a:pPr>
            <a:r>
              <a:rPr lang="en-AU" sz="2000" b="1" dirty="0">
                <a:solidFill>
                  <a:srgbClr val="000000"/>
                </a:solidFill>
                <a:latin typeface="Montserrat" panose="00000500000000000000" pitchFamily="50" charset="0"/>
              </a:rPr>
              <a:t>WARNING</a:t>
            </a:r>
          </a:p>
          <a:p>
            <a:pPr marL="355600" indent="-355600">
              <a:spcBef>
                <a:spcPct val="20000"/>
              </a:spcBef>
              <a:buFontTx/>
              <a:buChar char="•"/>
            </a:pPr>
            <a:r>
              <a:rPr lang="en-AU" sz="2000" dirty="0">
                <a:solidFill>
                  <a:srgbClr val="000000"/>
                </a:solidFill>
                <a:latin typeface="Montserrat" panose="00000500000000000000" pitchFamily="50" charset="0"/>
              </a:rPr>
              <a:t>During summer, dehydration and heat stress can be a risk.</a:t>
            </a:r>
          </a:p>
          <a:p>
            <a:pPr marL="355600" indent="-355600">
              <a:spcBef>
                <a:spcPct val="20000"/>
              </a:spcBef>
              <a:buFontTx/>
              <a:buChar char="•"/>
            </a:pPr>
            <a:r>
              <a:rPr lang="en-AU" sz="2000" dirty="0">
                <a:solidFill>
                  <a:srgbClr val="000000"/>
                </a:solidFill>
                <a:latin typeface="Montserrat" panose="00000500000000000000" pitchFamily="50" charset="0"/>
              </a:rPr>
              <a:t>It is quite possible to lose a litre of water or more per hour.</a:t>
            </a:r>
          </a:p>
          <a:p>
            <a:pPr marL="355600" indent="-355600">
              <a:spcBef>
                <a:spcPct val="20000"/>
              </a:spcBef>
              <a:buFontTx/>
              <a:buChar char="•"/>
            </a:pPr>
            <a:r>
              <a:rPr lang="en-AU" sz="2000" dirty="0">
                <a:solidFill>
                  <a:srgbClr val="000000"/>
                </a:solidFill>
                <a:latin typeface="Montserrat" panose="00000500000000000000" pitchFamily="50" charset="0"/>
              </a:rPr>
              <a:t>Make sure you drink at least 4 to 8 litres of water per day to prevent dehydration.</a:t>
            </a:r>
            <a:endParaRPr lang="en-AU" sz="2000" b="1" dirty="0">
              <a:solidFill>
                <a:srgbClr val="000000"/>
              </a:solidFill>
              <a:latin typeface="Montserrat" panose="00000500000000000000" pitchFamily="50" charset="0"/>
            </a:endParaRPr>
          </a:p>
          <a:p>
            <a:pPr marL="355600" indent="-355600">
              <a:spcBef>
                <a:spcPct val="20000"/>
              </a:spcBef>
              <a:buFontTx/>
              <a:buChar char="•"/>
            </a:pPr>
            <a:endParaRPr lang="en-US" sz="2000" dirty="0">
              <a:solidFill>
                <a:srgbClr val="000000"/>
              </a:solidFill>
              <a:latin typeface="Montserrat" panose="00000500000000000000" pitchFamily="50" charset="0"/>
            </a:endParaRPr>
          </a:p>
        </p:txBody>
      </p:sp>
      <p:sp>
        <p:nvSpPr>
          <p:cNvPr id="72709" name="Rectangle 6"/>
          <p:cNvSpPr>
            <a:spLocks noChangeArrowheads="1"/>
          </p:cNvSpPr>
          <p:nvPr/>
        </p:nvSpPr>
        <p:spPr bwMode="auto">
          <a:xfrm>
            <a:off x="1352211" y="3481682"/>
            <a:ext cx="3147015" cy="4024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1376363" eaLnBrk="1" hangingPunct="1">
              <a:lnSpc>
                <a:spcPct val="105000"/>
              </a:lnSpc>
            </a:pPr>
            <a:r>
              <a:rPr lang="en-AU" sz="2000" b="1" dirty="0">
                <a:solidFill>
                  <a:srgbClr val="000000"/>
                </a:solidFill>
                <a:latin typeface="Montserrat" panose="00000500000000000000" pitchFamily="50" charset="0"/>
              </a:rPr>
              <a:t>Environmental Causes</a:t>
            </a:r>
          </a:p>
        </p:txBody>
      </p:sp>
      <p:sp>
        <p:nvSpPr>
          <p:cNvPr id="72710" name="Rectangle 7"/>
          <p:cNvSpPr>
            <a:spLocks noChangeArrowheads="1"/>
          </p:cNvSpPr>
          <p:nvPr/>
        </p:nvSpPr>
        <p:spPr bwMode="auto">
          <a:xfrm>
            <a:off x="911424" y="4123933"/>
            <a:ext cx="5040560" cy="1631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marL="444500" lvl="1" indent="457200" defTabSz="1376363" eaLnBrk="1" hangingPunct="1">
              <a:buFontTx/>
              <a:buChar char="•"/>
            </a:pPr>
            <a:r>
              <a:rPr lang="en-AU" sz="2000" dirty="0">
                <a:solidFill>
                  <a:srgbClr val="000000"/>
                </a:solidFill>
                <a:latin typeface="Montserrat" panose="00000500000000000000" pitchFamily="50" charset="0"/>
              </a:rPr>
              <a:t>High Ambient Temperatures</a:t>
            </a:r>
          </a:p>
          <a:p>
            <a:pPr marL="444500" lvl="1" indent="457200" defTabSz="1376363" eaLnBrk="1" hangingPunct="1">
              <a:buFontTx/>
              <a:buChar char="•"/>
            </a:pPr>
            <a:r>
              <a:rPr lang="en-AU" sz="2000" dirty="0">
                <a:solidFill>
                  <a:srgbClr val="000000"/>
                </a:solidFill>
                <a:latin typeface="Montserrat" panose="00000500000000000000" pitchFamily="50" charset="0"/>
              </a:rPr>
              <a:t>High Humidity</a:t>
            </a:r>
          </a:p>
          <a:p>
            <a:pPr marL="444500" lvl="1" indent="457200" defTabSz="1376363" eaLnBrk="1" hangingPunct="1">
              <a:buFontTx/>
              <a:buChar char="•"/>
            </a:pPr>
            <a:r>
              <a:rPr lang="en-AU" sz="2000" dirty="0">
                <a:solidFill>
                  <a:srgbClr val="000000"/>
                </a:solidFill>
                <a:latin typeface="Montserrat" panose="00000500000000000000" pitchFamily="50" charset="0"/>
              </a:rPr>
              <a:t>Low Air Flow</a:t>
            </a:r>
          </a:p>
          <a:p>
            <a:pPr marL="444500" lvl="1" indent="457200" defTabSz="1376363" eaLnBrk="1" hangingPunct="1">
              <a:buFontTx/>
              <a:buChar char="•"/>
            </a:pPr>
            <a:r>
              <a:rPr lang="en-AU" sz="2000" dirty="0">
                <a:solidFill>
                  <a:srgbClr val="000000"/>
                </a:solidFill>
                <a:latin typeface="Montserrat" panose="00000500000000000000" pitchFamily="50" charset="0"/>
              </a:rPr>
              <a:t>Physical Activity</a:t>
            </a:r>
          </a:p>
          <a:p>
            <a:pPr marL="444500" lvl="1" indent="457200" defTabSz="1376363" eaLnBrk="1" hangingPunct="1">
              <a:buFontTx/>
              <a:buChar char="•"/>
            </a:pPr>
            <a:r>
              <a:rPr lang="en-AU" sz="2000" dirty="0">
                <a:solidFill>
                  <a:srgbClr val="000000"/>
                </a:solidFill>
                <a:latin typeface="Montserrat" panose="00000500000000000000" pitchFamily="50" charset="0"/>
              </a:rPr>
              <a:t>Clothing</a:t>
            </a:r>
          </a:p>
        </p:txBody>
      </p:sp>
      <p:sp>
        <p:nvSpPr>
          <p:cNvPr id="72711" name="Rectangle 8"/>
          <p:cNvSpPr>
            <a:spLocks noChangeArrowheads="1"/>
          </p:cNvSpPr>
          <p:nvPr/>
        </p:nvSpPr>
        <p:spPr bwMode="auto">
          <a:xfrm>
            <a:off x="6113140" y="3473701"/>
            <a:ext cx="232948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1376363" eaLnBrk="1" hangingPunct="1"/>
            <a:r>
              <a:rPr lang="en-AU" sz="2000" b="1" dirty="0">
                <a:solidFill>
                  <a:srgbClr val="000000"/>
                </a:solidFill>
                <a:latin typeface="Montserrat" panose="00000500000000000000" pitchFamily="50" charset="0"/>
              </a:rPr>
              <a:t>Personal Causes</a:t>
            </a:r>
            <a:endParaRPr lang="en-US" sz="2000" b="1" dirty="0">
              <a:solidFill>
                <a:srgbClr val="000000"/>
              </a:solidFill>
              <a:latin typeface="Montserrat" panose="00000500000000000000" pitchFamily="50" charset="0"/>
            </a:endParaRPr>
          </a:p>
        </p:txBody>
      </p:sp>
      <p:sp>
        <p:nvSpPr>
          <p:cNvPr id="72712" name="Rectangle 9"/>
          <p:cNvSpPr>
            <a:spLocks noChangeArrowheads="1"/>
          </p:cNvSpPr>
          <p:nvPr/>
        </p:nvSpPr>
        <p:spPr bwMode="auto">
          <a:xfrm>
            <a:off x="5861062" y="3901295"/>
            <a:ext cx="5851562"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marL="266700" lvl="1" indent="355600" defTabSz="1376363" eaLnBrk="1" hangingPunct="1">
              <a:buFontTx/>
              <a:buChar char="•"/>
            </a:pPr>
            <a:r>
              <a:rPr lang="en-AU" sz="2000" dirty="0">
                <a:solidFill>
                  <a:srgbClr val="000000"/>
                </a:solidFill>
                <a:latin typeface="Montserrat" panose="00000500000000000000" pitchFamily="50" charset="0"/>
              </a:rPr>
              <a:t>Overweight - General Fitness  levels</a:t>
            </a:r>
          </a:p>
          <a:p>
            <a:pPr marL="266700" lvl="1" indent="355600" defTabSz="1376363" eaLnBrk="1" hangingPunct="1">
              <a:buFontTx/>
              <a:buChar char="•"/>
            </a:pPr>
            <a:r>
              <a:rPr lang="en-AU" sz="2000" dirty="0">
                <a:solidFill>
                  <a:srgbClr val="000000"/>
                </a:solidFill>
                <a:latin typeface="Montserrat" panose="00000500000000000000" pitchFamily="50" charset="0"/>
              </a:rPr>
              <a:t>Heart, Circulatory or Skin Diseases</a:t>
            </a:r>
          </a:p>
          <a:p>
            <a:pPr marL="266700" lvl="1" indent="355600" defTabSz="1376363" eaLnBrk="1" hangingPunct="1">
              <a:buFontTx/>
              <a:buChar char="•"/>
            </a:pPr>
            <a:r>
              <a:rPr lang="en-AU" sz="2000" dirty="0">
                <a:solidFill>
                  <a:srgbClr val="000000"/>
                </a:solidFill>
                <a:latin typeface="Montserrat" panose="00000500000000000000" pitchFamily="50" charset="0"/>
              </a:rPr>
              <a:t>Certain Drugs or Medicines</a:t>
            </a:r>
          </a:p>
          <a:p>
            <a:pPr marL="266700" lvl="1" indent="355600" defTabSz="1376363" eaLnBrk="1" hangingPunct="1">
              <a:buFontTx/>
              <a:buChar char="•"/>
            </a:pPr>
            <a:r>
              <a:rPr lang="en-AU" sz="2000" dirty="0">
                <a:solidFill>
                  <a:srgbClr val="000000"/>
                </a:solidFill>
                <a:latin typeface="Montserrat" panose="00000500000000000000" pitchFamily="50" charset="0"/>
              </a:rPr>
              <a:t>Age - Older People</a:t>
            </a:r>
          </a:p>
          <a:p>
            <a:pPr marL="266700" lvl="1" indent="355600" defTabSz="1376363" eaLnBrk="1" hangingPunct="1">
              <a:buFontTx/>
              <a:buChar char="•"/>
            </a:pPr>
            <a:r>
              <a:rPr lang="en-AU" sz="2000" dirty="0">
                <a:solidFill>
                  <a:srgbClr val="000000"/>
                </a:solidFill>
                <a:latin typeface="Montserrat" panose="00000500000000000000" pitchFamily="50" charset="0"/>
              </a:rPr>
              <a:t>Lack Of Acclimatisation</a:t>
            </a:r>
          </a:p>
          <a:p>
            <a:pPr marL="266700" lvl="1" indent="355600" defTabSz="1376363" eaLnBrk="1" hangingPunct="1">
              <a:buFontTx/>
              <a:buChar char="•"/>
            </a:pPr>
            <a:r>
              <a:rPr lang="en-AU" sz="2000" dirty="0">
                <a:solidFill>
                  <a:srgbClr val="000000"/>
                </a:solidFill>
                <a:latin typeface="Montserrat" panose="00000500000000000000" pitchFamily="50" charset="0"/>
              </a:rPr>
              <a:t>Alcohol or Soft Drink Induced</a:t>
            </a:r>
          </a:p>
          <a:p>
            <a:pPr marL="266700" lvl="1" indent="355600" defTabSz="1376363" eaLnBrk="1" hangingPunct="1">
              <a:buFontTx/>
              <a:buChar char="•"/>
            </a:pPr>
            <a:r>
              <a:rPr lang="en-AU" sz="2000" dirty="0">
                <a:solidFill>
                  <a:srgbClr val="000000"/>
                </a:solidFill>
                <a:latin typeface="Montserrat" panose="00000500000000000000" pitchFamily="50" charset="0"/>
              </a:rPr>
              <a:t>Some Medical Conditions - Diabetes</a:t>
            </a:r>
            <a:endParaRPr lang="en-US" sz="2000" dirty="0">
              <a:solidFill>
                <a:srgbClr val="000000"/>
              </a:solidFill>
              <a:latin typeface="Montserrat" panose="00000500000000000000" pitchFamily="50" charset="0"/>
            </a:endParaRPr>
          </a:p>
        </p:txBody>
      </p:sp>
      <p:pic>
        <p:nvPicPr>
          <p:cNvPr id="1044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16280" y="404664"/>
            <a:ext cx="2975774" cy="1769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8252879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3731" name="Rectangle 4"/>
          <p:cNvSpPr>
            <a:spLocks noChangeArrowheads="1"/>
          </p:cNvSpPr>
          <p:nvPr/>
        </p:nvSpPr>
        <p:spPr bwMode="auto">
          <a:xfrm>
            <a:off x="3791744" y="888538"/>
            <a:ext cx="5467350" cy="404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1433" tIns="45717" rIns="91433" bIns="45717" anchor="ctr"/>
          <a:lstStyle/>
          <a:p>
            <a:pPr algn="l"/>
            <a:r>
              <a:rPr lang="en-US" sz="2600" b="1" dirty="0">
                <a:solidFill>
                  <a:schemeClr val="tx2"/>
                </a:solidFill>
                <a:latin typeface="Montserrat" panose="00000500000000000000" pitchFamily="50" charset="0"/>
              </a:rPr>
              <a:t>Heat </a:t>
            </a:r>
            <a:r>
              <a:rPr lang="en-US" sz="2800" b="1" dirty="0">
                <a:solidFill>
                  <a:schemeClr val="tx2"/>
                </a:solidFill>
                <a:latin typeface="Montserrat" panose="00000500000000000000" pitchFamily="50" charset="0"/>
              </a:rPr>
              <a:t>Exhaustion</a:t>
            </a:r>
            <a:r>
              <a:rPr lang="en-US" sz="2600" b="1" dirty="0">
                <a:solidFill>
                  <a:schemeClr val="tx2"/>
                </a:solidFill>
                <a:latin typeface="Montserrat" panose="00000500000000000000" pitchFamily="50" charset="0"/>
              </a:rPr>
              <a:t>/Stress</a:t>
            </a:r>
          </a:p>
        </p:txBody>
      </p:sp>
      <p:sp>
        <p:nvSpPr>
          <p:cNvPr id="73732" name="Rectangle 5"/>
          <p:cNvSpPr>
            <a:spLocks noChangeArrowheads="1"/>
          </p:cNvSpPr>
          <p:nvPr/>
        </p:nvSpPr>
        <p:spPr bwMode="auto">
          <a:xfrm>
            <a:off x="2426197" y="1916832"/>
            <a:ext cx="5467350" cy="5213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1433" tIns="45717" rIns="91433" bIns="45717"/>
          <a:lstStyle/>
          <a:p>
            <a:pPr marL="342900" indent="-342900">
              <a:spcBef>
                <a:spcPct val="20000"/>
              </a:spcBef>
              <a:buFontTx/>
              <a:buChar char="•"/>
            </a:pPr>
            <a:r>
              <a:rPr lang="en-AU" sz="1600" dirty="0">
                <a:solidFill>
                  <a:srgbClr val="000000"/>
                </a:solidFill>
                <a:latin typeface="Montserrat" panose="00000500000000000000" pitchFamily="50" charset="0"/>
              </a:rPr>
              <a:t>Mild Symptoms (CBT 39 degrees)</a:t>
            </a:r>
          </a:p>
          <a:p>
            <a:pPr marL="742950" lvl="1" indent="-285750">
              <a:spcBef>
                <a:spcPct val="20000"/>
              </a:spcBef>
              <a:buFontTx/>
              <a:buChar char="–"/>
            </a:pPr>
            <a:endParaRPr lang="en-AU" sz="1600" dirty="0">
              <a:solidFill>
                <a:srgbClr val="000000"/>
              </a:solidFill>
              <a:latin typeface="Montserrat" panose="00000500000000000000" pitchFamily="50" charset="0"/>
            </a:endParaRPr>
          </a:p>
          <a:p>
            <a:pPr marL="742950" lvl="1" indent="-285750">
              <a:spcBef>
                <a:spcPct val="20000"/>
              </a:spcBef>
              <a:buFontTx/>
              <a:buChar char="–"/>
            </a:pPr>
            <a:r>
              <a:rPr lang="en-AU" sz="1600" dirty="0">
                <a:solidFill>
                  <a:srgbClr val="000000"/>
                </a:solidFill>
                <a:latin typeface="Montserrat" panose="00000500000000000000" pitchFamily="50" charset="0"/>
              </a:rPr>
              <a:t>Head Ache</a:t>
            </a:r>
          </a:p>
          <a:p>
            <a:pPr marL="742950" lvl="1" indent="-285750">
              <a:spcBef>
                <a:spcPct val="20000"/>
              </a:spcBef>
              <a:buFontTx/>
              <a:buChar char="–"/>
            </a:pPr>
            <a:r>
              <a:rPr lang="en-AU" sz="1600" dirty="0">
                <a:solidFill>
                  <a:srgbClr val="000000"/>
                </a:solidFill>
                <a:latin typeface="Montserrat" panose="00000500000000000000" pitchFamily="50" charset="0"/>
              </a:rPr>
              <a:t>Nausea / Vomiting</a:t>
            </a:r>
          </a:p>
          <a:p>
            <a:pPr marL="742950" lvl="1" indent="-285750">
              <a:spcBef>
                <a:spcPct val="20000"/>
              </a:spcBef>
              <a:buFontTx/>
              <a:buChar char="–"/>
            </a:pPr>
            <a:r>
              <a:rPr lang="en-AU" sz="1600" dirty="0">
                <a:solidFill>
                  <a:srgbClr val="000000"/>
                </a:solidFill>
                <a:latin typeface="Montserrat" panose="00000500000000000000" pitchFamily="50" charset="0"/>
              </a:rPr>
              <a:t>Lethargy / Fatigue</a:t>
            </a:r>
          </a:p>
          <a:p>
            <a:pPr marL="742950" lvl="1" indent="-285750">
              <a:spcBef>
                <a:spcPct val="20000"/>
              </a:spcBef>
              <a:buFontTx/>
              <a:buChar char="–"/>
            </a:pPr>
            <a:r>
              <a:rPr lang="en-AU" sz="1600" dirty="0">
                <a:solidFill>
                  <a:srgbClr val="000000"/>
                </a:solidFill>
                <a:latin typeface="Montserrat" panose="00000500000000000000" pitchFamily="50" charset="0"/>
              </a:rPr>
              <a:t>Light Headed</a:t>
            </a:r>
          </a:p>
          <a:p>
            <a:pPr marL="342900" indent="-342900">
              <a:spcBef>
                <a:spcPct val="20000"/>
              </a:spcBef>
              <a:buFontTx/>
              <a:buChar char="•"/>
            </a:pPr>
            <a:endParaRPr lang="en-US" sz="1600" dirty="0">
              <a:solidFill>
                <a:srgbClr val="000000"/>
              </a:solidFill>
              <a:latin typeface="Montserrat" panose="00000500000000000000" pitchFamily="50" charset="0"/>
            </a:endParaRPr>
          </a:p>
        </p:txBody>
      </p:sp>
      <p:sp>
        <p:nvSpPr>
          <p:cNvPr id="73733" name="Rectangle 6"/>
          <p:cNvSpPr>
            <a:spLocks noChangeArrowheads="1"/>
          </p:cNvSpPr>
          <p:nvPr/>
        </p:nvSpPr>
        <p:spPr bwMode="auto">
          <a:xfrm>
            <a:off x="5697938" y="2657598"/>
            <a:ext cx="5250473"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1376363" eaLnBrk="1" hangingPunct="1"/>
            <a:r>
              <a:rPr lang="en-AU" sz="1600" dirty="0">
                <a:solidFill>
                  <a:srgbClr val="000000"/>
                </a:solidFill>
                <a:latin typeface="Montserrat" panose="00000500000000000000" pitchFamily="50" charset="0"/>
              </a:rPr>
              <a:t>Severe Symptoms (CBT 41 degrees)</a:t>
            </a:r>
          </a:p>
          <a:p>
            <a:pPr lvl="1" defTabSz="1376363" eaLnBrk="1" hangingPunct="1"/>
            <a:endParaRPr lang="en-AU" sz="1600" dirty="0">
              <a:solidFill>
                <a:srgbClr val="000000"/>
              </a:solidFill>
              <a:latin typeface="Montserrat" panose="00000500000000000000" pitchFamily="50" charset="0"/>
            </a:endParaRPr>
          </a:p>
          <a:p>
            <a:pPr lvl="1" defTabSz="1376363" eaLnBrk="1" hangingPunct="1"/>
            <a:r>
              <a:rPr lang="en-AU" sz="1600" dirty="0">
                <a:solidFill>
                  <a:srgbClr val="000000"/>
                </a:solidFill>
                <a:latin typeface="Montserrat" panose="00000500000000000000" pitchFamily="50" charset="0"/>
              </a:rPr>
              <a:t>- Disorientation</a:t>
            </a:r>
          </a:p>
          <a:p>
            <a:pPr lvl="1" defTabSz="1376363" eaLnBrk="1" hangingPunct="1"/>
            <a:r>
              <a:rPr lang="en-AU" sz="1600" dirty="0">
                <a:solidFill>
                  <a:srgbClr val="000000"/>
                </a:solidFill>
                <a:latin typeface="Montserrat" panose="00000500000000000000" pitchFamily="50" charset="0"/>
              </a:rPr>
              <a:t>- Delirium</a:t>
            </a:r>
          </a:p>
          <a:p>
            <a:pPr lvl="1" defTabSz="1376363" eaLnBrk="1" hangingPunct="1"/>
            <a:r>
              <a:rPr lang="en-AU" sz="1600" dirty="0">
                <a:solidFill>
                  <a:srgbClr val="000000"/>
                </a:solidFill>
                <a:latin typeface="Montserrat" panose="00000500000000000000" pitchFamily="50" charset="0"/>
              </a:rPr>
              <a:t>- Convulsion</a:t>
            </a:r>
          </a:p>
          <a:p>
            <a:pPr lvl="1" defTabSz="1376363" eaLnBrk="1" hangingPunct="1"/>
            <a:r>
              <a:rPr lang="en-AU" sz="1600" dirty="0">
                <a:solidFill>
                  <a:srgbClr val="000000"/>
                </a:solidFill>
                <a:latin typeface="Montserrat" panose="00000500000000000000" pitchFamily="50" charset="0"/>
              </a:rPr>
              <a:t>- Loss of Consciousness</a:t>
            </a:r>
          </a:p>
          <a:p>
            <a:pPr lvl="1" defTabSz="1376363" eaLnBrk="1" hangingPunct="1"/>
            <a:r>
              <a:rPr lang="en-AU" sz="1600" dirty="0">
                <a:solidFill>
                  <a:srgbClr val="000000"/>
                </a:solidFill>
                <a:latin typeface="Montserrat" panose="00000500000000000000" pitchFamily="50" charset="0"/>
              </a:rPr>
              <a:t>- Can Lead to Death</a:t>
            </a:r>
          </a:p>
        </p:txBody>
      </p:sp>
      <p:sp>
        <p:nvSpPr>
          <p:cNvPr id="73734" name="Rectangle 7"/>
          <p:cNvSpPr>
            <a:spLocks noChangeArrowheads="1"/>
          </p:cNvSpPr>
          <p:nvPr/>
        </p:nvSpPr>
        <p:spPr bwMode="auto">
          <a:xfrm>
            <a:off x="2711624" y="4305083"/>
            <a:ext cx="5193323"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1376363" eaLnBrk="1" hangingPunct="1"/>
            <a:r>
              <a:rPr lang="en-AU" sz="1600" dirty="0">
                <a:solidFill>
                  <a:srgbClr val="000000"/>
                </a:solidFill>
                <a:latin typeface="Montserrat" panose="00000500000000000000" pitchFamily="50" charset="0"/>
              </a:rPr>
              <a:t>Dehydration Prevention</a:t>
            </a:r>
          </a:p>
          <a:p>
            <a:pPr defTabSz="1376363" eaLnBrk="1" hangingPunct="1"/>
            <a:endParaRPr lang="en-AU" sz="1600" dirty="0">
              <a:solidFill>
                <a:srgbClr val="000000"/>
              </a:solidFill>
              <a:latin typeface="Montserrat" panose="00000500000000000000" pitchFamily="50" charset="0"/>
            </a:endParaRPr>
          </a:p>
          <a:p>
            <a:pPr lvl="1" defTabSz="1376363" eaLnBrk="1" hangingPunct="1"/>
            <a:r>
              <a:rPr lang="en-AU" sz="1600" dirty="0">
                <a:solidFill>
                  <a:srgbClr val="000000"/>
                </a:solidFill>
                <a:latin typeface="Montserrat" panose="00000500000000000000" pitchFamily="50" charset="0"/>
              </a:rPr>
              <a:t>- Eat Regular Meals</a:t>
            </a:r>
          </a:p>
          <a:p>
            <a:pPr lvl="1" defTabSz="1376363" eaLnBrk="1" hangingPunct="1"/>
            <a:r>
              <a:rPr lang="en-AU" sz="1600" dirty="0">
                <a:solidFill>
                  <a:srgbClr val="000000"/>
                </a:solidFill>
                <a:latin typeface="Montserrat" panose="00000500000000000000" pitchFamily="50" charset="0"/>
              </a:rPr>
              <a:t>- Drink At Least 4 to 8 Litres Of Water Daily</a:t>
            </a:r>
          </a:p>
          <a:p>
            <a:pPr lvl="1" defTabSz="1376363" eaLnBrk="1" hangingPunct="1"/>
            <a:r>
              <a:rPr lang="en-AU" sz="1600" dirty="0">
                <a:solidFill>
                  <a:srgbClr val="000000"/>
                </a:solidFill>
                <a:latin typeface="Montserrat" panose="00000500000000000000" pitchFamily="50" charset="0"/>
              </a:rPr>
              <a:t>- Keep In The Shade As Much As  Possible</a:t>
            </a:r>
          </a:p>
          <a:p>
            <a:pPr lvl="1" defTabSz="1376363" eaLnBrk="1" hangingPunct="1"/>
            <a:r>
              <a:rPr lang="en-AU" sz="1600" dirty="0">
                <a:solidFill>
                  <a:srgbClr val="000000"/>
                </a:solidFill>
                <a:latin typeface="Montserrat" panose="00000500000000000000" pitchFamily="50" charset="0"/>
              </a:rPr>
              <a:t>- Dress Sensibly</a:t>
            </a:r>
          </a:p>
          <a:p>
            <a:pPr lvl="1" defTabSz="1376363" eaLnBrk="1" hangingPunct="1"/>
            <a:r>
              <a:rPr lang="en-AU" sz="1600" dirty="0">
                <a:solidFill>
                  <a:srgbClr val="000000"/>
                </a:solidFill>
                <a:latin typeface="Montserrat" panose="00000500000000000000" pitchFamily="50" charset="0"/>
              </a:rPr>
              <a:t>- Reduce Alcohol Intake</a:t>
            </a:r>
          </a:p>
        </p:txBody>
      </p:sp>
      <p:pic>
        <p:nvPicPr>
          <p:cNvPr id="73736"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08368" y="594954"/>
            <a:ext cx="1584176" cy="1729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88287" y="3125287"/>
            <a:ext cx="2813843" cy="2888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9548659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1878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5640" y="4124112"/>
            <a:ext cx="5316457" cy="20743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09381" name="Text Box 5"/>
          <p:cNvSpPr txBox="1">
            <a:spLocks noChangeArrowheads="1"/>
          </p:cNvSpPr>
          <p:nvPr/>
        </p:nvSpPr>
        <p:spPr bwMode="auto">
          <a:xfrm>
            <a:off x="1127448" y="1525044"/>
            <a:ext cx="10153128"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US" sz="2000" dirty="0">
                <a:solidFill>
                  <a:srgbClr val="000000"/>
                </a:solidFill>
                <a:latin typeface="Montserrat" panose="00000500000000000000" pitchFamily="50" charset="0"/>
              </a:rPr>
              <a:t>Allstate Recruitment Pty Ltd are committed to ensure that operational activities do not have an adverse affect on the environment </a:t>
            </a:r>
          </a:p>
        </p:txBody>
      </p:sp>
      <p:sp>
        <p:nvSpPr>
          <p:cNvPr id="74756" name="Rectangle 6"/>
          <p:cNvSpPr>
            <a:spLocks noChangeArrowheads="1"/>
          </p:cNvSpPr>
          <p:nvPr/>
        </p:nvSpPr>
        <p:spPr bwMode="auto">
          <a:xfrm>
            <a:off x="3755155" y="836712"/>
            <a:ext cx="5288574" cy="52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l"/>
            <a:r>
              <a:rPr lang="en-US" sz="2800" b="1" dirty="0">
                <a:solidFill>
                  <a:schemeClr val="tx2"/>
                </a:solidFill>
                <a:latin typeface="Montserrat" panose="00000500000000000000" pitchFamily="50" charset="0"/>
              </a:rPr>
              <a:t>Environmental</a:t>
            </a:r>
            <a:r>
              <a:rPr lang="en-US" sz="2600" b="1" dirty="0">
                <a:solidFill>
                  <a:schemeClr val="tx2"/>
                </a:solidFill>
                <a:latin typeface="Montserrat" panose="00000500000000000000" pitchFamily="50" charset="0"/>
              </a:rPr>
              <a:t>  Commitment</a:t>
            </a:r>
          </a:p>
        </p:txBody>
      </p:sp>
      <p:sp>
        <p:nvSpPr>
          <p:cNvPr id="6" name="Text Box 7">
            <a:extLst>
              <a:ext uri="{FF2B5EF4-FFF2-40B4-BE49-F238E27FC236}">
                <a16:creationId xmlns:a16="http://schemas.microsoft.com/office/drawing/2014/main" id="{7D14171C-D68A-4A90-905E-1F7E9B553BCE}"/>
              </a:ext>
            </a:extLst>
          </p:cNvPr>
          <p:cNvSpPr txBox="1">
            <a:spLocks noChangeArrowheads="1"/>
          </p:cNvSpPr>
          <p:nvPr/>
        </p:nvSpPr>
        <p:spPr bwMode="auto">
          <a:xfrm>
            <a:off x="1127448" y="2492896"/>
            <a:ext cx="9901685" cy="1631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eaLnBrk="1" hangingPunct="1">
              <a:lnSpc>
                <a:spcPct val="100000"/>
              </a:lnSpc>
              <a:defRPr/>
            </a:pPr>
            <a:r>
              <a:rPr lang="en-US" sz="2000" dirty="0">
                <a:solidFill>
                  <a:srgbClr val="000000"/>
                </a:solidFill>
                <a:latin typeface="Montserrat" panose="00000500000000000000" pitchFamily="50" charset="0"/>
              </a:rPr>
              <a:t>WHY PROTECT THE ENVIRONMENT?</a:t>
            </a:r>
          </a:p>
          <a:p>
            <a:pPr marL="342900" indent="-342900" eaLnBrk="1" hangingPunct="1">
              <a:buFont typeface="Arial" panose="020B0604020202020204" pitchFamily="34" charset="0"/>
              <a:buChar char="•"/>
              <a:defRPr/>
            </a:pPr>
            <a:r>
              <a:rPr lang="en-AU" sz="2000" dirty="0">
                <a:solidFill>
                  <a:srgbClr val="000000"/>
                </a:solidFill>
                <a:latin typeface="Montserrat" panose="00000500000000000000" pitchFamily="50" charset="0"/>
              </a:rPr>
              <a:t>Legal requirements</a:t>
            </a:r>
          </a:p>
          <a:p>
            <a:pPr marL="342900" indent="-342900" eaLnBrk="1" hangingPunct="1">
              <a:buFont typeface="Arial" panose="020B0604020202020204" pitchFamily="34" charset="0"/>
              <a:buChar char="•"/>
              <a:defRPr/>
            </a:pPr>
            <a:r>
              <a:rPr lang="en-AU" sz="2000" dirty="0">
                <a:solidFill>
                  <a:srgbClr val="000000"/>
                </a:solidFill>
                <a:latin typeface="Montserrat" panose="00000500000000000000" pitchFamily="50" charset="0"/>
              </a:rPr>
              <a:t>Doing the right thing thereby guarding </a:t>
            </a:r>
            <a:r>
              <a:rPr lang="en-AU" sz="2000" b="1" u="sng" dirty="0">
                <a:solidFill>
                  <a:srgbClr val="000000"/>
                </a:solidFill>
                <a:latin typeface="Montserrat" panose="00000500000000000000" pitchFamily="50" charset="0"/>
              </a:rPr>
              <a:t>OUR</a:t>
            </a:r>
            <a:r>
              <a:rPr lang="en-AU" sz="2000" u="sng" dirty="0">
                <a:solidFill>
                  <a:srgbClr val="000000"/>
                </a:solidFill>
                <a:latin typeface="Montserrat" panose="00000500000000000000" pitchFamily="50" charset="0"/>
              </a:rPr>
              <a:t> </a:t>
            </a:r>
            <a:r>
              <a:rPr lang="en-AU" sz="2000" dirty="0">
                <a:solidFill>
                  <a:srgbClr val="000000"/>
                </a:solidFill>
                <a:latin typeface="Montserrat" panose="00000500000000000000" pitchFamily="50" charset="0"/>
              </a:rPr>
              <a:t>environment – every bit makes a difference </a:t>
            </a:r>
          </a:p>
          <a:p>
            <a:pPr marL="342900" indent="-342900" eaLnBrk="1" hangingPunct="1">
              <a:buFont typeface="Arial" panose="020B0604020202020204" pitchFamily="34" charset="0"/>
              <a:buChar char="•"/>
              <a:defRPr/>
            </a:pPr>
            <a:r>
              <a:rPr lang="en-AU" sz="2000" dirty="0">
                <a:solidFill>
                  <a:srgbClr val="000000"/>
                </a:solidFill>
                <a:latin typeface="Montserrat" panose="00000500000000000000" pitchFamily="50" charset="0"/>
              </a:rPr>
              <a:t>Reputation of both ours and clients companies </a:t>
            </a:r>
          </a:p>
          <a:p>
            <a:pPr marL="342900" indent="-342900" eaLnBrk="1" hangingPunct="1">
              <a:buFont typeface="Arial" panose="020B0604020202020204" pitchFamily="34" charset="0"/>
              <a:buChar char="•"/>
              <a:defRPr/>
            </a:pPr>
            <a:r>
              <a:rPr lang="en-AU" sz="2000" dirty="0">
                <a:solidFill>
                  <a:srgbClr val="000000"/>
                </a:solidFill>
                <a:latin typeface="Montserrat" panose="00000500000000000000" pitchFamily="50" charset="0"/>
              </a:rPr>
              <a:t>Reduction of costs; clean up /  environmental pollution /fines / loss of reputation is costly!</a:t>
            </a:r>
          </a:p>
        </p:txBody>
      </p:sp>
    </p:spTree>
    <p:extLst>
      <p:ext uri="{BB962C8B-B14F-4D97-AF65-F5344CB8AC3E}">
        <p14:creationId xmlns:p14="http://schemas.microsoft.com/office/powerpoint/2010/main" val="241614257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2000"/>
                                  </p:stCondLst>
                                  <p:childTnLst>
                                    <p:set>
                                      <p:cBhvr>
                                        <p:cTn id="6" dur="1" fill="hold">
                                          <p:stCondLst>
                                            <p:cond delay="499"/>
                                          </p:stCondLst>
                                        </p:cTn>
                                        <p:tgtEl>
                                          <p:spTgt spid="150938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9381" grpId="0" autoUpdateAnimBg="0"/>
    </p:bldLst>
  </p:timing>
</p:sld>
</file>

<file path=ppt/slides/slide5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6802" name="Rectangle 4"/>
          <p:cNvSpPr>
            <a:spLocks noChangeArrowheads="1"/>
          </p:cNvSpPr>
          <p:nvPr/>
        </p:nvSpPr>
        <p:spPr bwMode="auto">
          <a:xfrm>
            <a:off x="4007768" y="860918"/>
            <a:ext cx="7211158" cy="48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1433" tIns="45717" rIns="91433" bIns="45717" anchor="ctr"/>
          <a:lstStyle/>
          <a:p>
            <a:pPr algn="l"/>
            <a:r>
              <a:rPr lang="en-AU" sz="2800" b="1" dirty="0">
                <a:solidFill>
                  <a:schemeClr val="tx2"/>
                </a:solidFill>
                <a:latin typeface="Montserrat" panose="00000500000000000000" pitchFamily="50" charset="0"/>
              </a:rPr>
              <a:t>Environmental Management Requirements</a:t>
            </a:r>
            <a:endParaRPr lang="en-AU" sz="2800" b="1" i="1" dirty="0">
              <a:solidFill>
                <a:schemeClr val="tx2"/>
              </a:solidFill>
              <a:latin typeface="Montserrat" panose="00000500000000000000" pitchFamily="50" charset="0"/>
            </a:endParaRPr>
          </a:p>
        </p:txBody>
      </p:sp>
      <p:sp>
        <p:nvSpPr>
          <p:cNvPr id="76803" name="Text Box 5"/>
          <p:cNvSpPr txBox="1">
            <a:spLocks noChangeArrowheads="1"/>
          </p:cNvSpPr>
          <p:nvPr/>
        </p:nvSpPr>
        <p:spPr bwMode="auto">
          <a:xfrm>
            <a:off x="1799493" y="1492252"/>
            <a:ext cx="785885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9pPr>
          </a:lstStyle>
          <a:p>
            <a:pPr algn="l" eaLnBrk="1" hangingPunct="1">
              <a:lnSpc>
                <a:spcPct val="100000"/>
              </a:lnSpc>
              <a:spcBef>
                <a:spcPct val="50000"/>
              </a:spcBef>
            </a:pPr>
            <a:endParaRPr lang="en-AU" sz="2800" dirty="0">
              <a:latin typeface="Montserrat" panose="00000500000000000000" pitchFamily="50" charset="0"/>
            </a:endParaRPr>
          </a:p>
        </p:txBody>
      </p:sp>
      <p:sp>
        <p:nvSpPr>
          <p:cNvPr id="76804" name="Rectangle 6"/>
          <p:cNvSpPr>
            <a:spLocks noChangeArrowheads="1"/>
          </p:cNvSpPr>
          <p:nvPr/>
        </p:nvSpPr>
        <p:spPr bwMode="auto">
          <a:xfrm>
            <a:off x="5335467" y="2986089"/>
            <a:ext cx="844061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endParaRPr lang="en-AU" dirty="0">
              <a:latin typeface="Montserrat" panose="00000500000000000000" pitchFamily="50" charset="0"/>
            </a:endParaRPr>
          </a:p>
        </p:txBody>
      </p:sp>
      <p:sp>
        <p:nvSpPr>
          <p:cNvPr id="1511431" name="Text Box 7"/>
          <p:cNvSpPr txBox="1">
            <a:spLocks noChangeArrowheads="1"/>
          </p:cNvSpPr>
          <p:nvPr/>
        </p:nvSpPr>
        <p:spPr bwMode="auto">
          <a:xfrm>
            <a:off x="5087816" y="5376832"/>
            <a:ext cx="4297106" cy="5847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marL="190500" indent="-190500">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9pPr>
          </a:lstStyle>
          <a:p>
            <a:pPr algn="l" eaLnBrk="1" hangingPunct="1">
              <a:lnSpc>
                <a:spcPct val="100000"/>
              </a:lnSpc>
              <a:spcBef>
                <a:spcPct val="35000"/>
              </a:spcBef>
              <a:buClr>
                <a:srgbClr val="E00000"/>
              </a:buClr>
              <a:buSzPct val="130000"/>
              <a:buFontTx/>
              <a:buChar char="•"/>
            </a:pPr>
            <a:r>
              <a:rPr lang="en-AU" sz="1600" dirty="0">
                <a:solidFill>
                  <a:srgbClr val="000000"/>
                </a:solidFill>
                <a:latin typeface="Montserrat" panose="00000500000000000000" pitchFamily="50" charset="0"/>
              </a:rPr>
              <a:t>Reporting any items of Cultural Significance i.e. Aboriginal Artefacts</a:t>
            </a:r>
          </a:p>
        </p:txBody>
      </p:sp>
      <p:sp>
        <p:nvSpPr>
          <p:cNvPr id="1511433" name="Text Box 9"/>
          <p:cNvSpPr txBox="1">
            <a:spLocks noChangeArrowheads="1"/>
          </p:cNvSpPr>
          <p:nvPr/>
        </p:nvSpPr>
        <p:spPr bwMode="auto">
          <a:xfrm>
            <a:off x="3999155" y="1520708"/>
            <a:ext cx="418415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eaLnBrk="1" hangingPunct="1">
              <a:lnSpc>
                <a:spcPct val="100000"/>
              </a:lnSpc>
              <a:defRPr/>
            </a:pPr>
            <a:r>
              <a:rPr lang="en-AU" sz="2000" dirty="0">
                <a:solidFill>
                  <a:srgbClr val="000000"/>
                </a:solidFill>
                <a:latin typeface="Montserrat" panose="00000500000000000000" pitchFamily="50" charset="0"/>
              </a:rPr>
              <a:t>All persons are responsible for: </a:t>
            </a:r>
          </a:p>
        </p:txBody>
      </p:sp>
      <p:sp>
        <p:nvSpPr>
          <p:cNvPr id="1511434" name="Text Box 10"/>
          <p:cNvSpPr txBox="1">
            <a:spLocks noChangeArrowheads="1"/>
          </p:cNvSpPr>
          <p:nvPr/>
        </p:nvSpPr>
        <p:spPr bwMode="auto">
          <a:xfrm>
            <a:off x="5098662" y="1939788"/>
            <a:ext cx="4692315"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marL="190500" indent="-190500">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9pPr>
          </a:lstStyle>
          <a:p>
            <a:pPr algn="l" eaLnBrk="1" hangingPunct="1">
              <a:lnSpc>
                <a:spcPct val="100000"/>
              </a:lnSpc>
              <a:spcBef>
                <a:spcPct val="35000"/>
              </a:spcBef>
              <a:buClr>
                <a:srgbClr val="E00000"/>
              </a:buClr>
              <a:buSzPct val="130000"/>
              <a:buFontTx/>
              <a:buChar char="•"/>
            </a:pPr>
            <a:r>
              <a:rPr lang="en-AU" sz="1600" dirty="0">
                <a:solidFill>
                  <a:srgbClr val="000000"/>
                </a:solidFill>
                <a:latin typeface="Montserrat" panose="00000500000000000000" pitchFamily="50" charset="0"/>
              </a:rPr>
              <a:t>Preventing spills by following procedures and or by having methods for containing any spills that could occur ; </a:t>
            </a:r>
          </a:p>
        </p:txBody>
      </p:sp>
      <p:sp>
        <p:nvSpPr>
          <p:cNvPr id="1511435" name="Text Box 11"/>
          <p:cNvSpPr txBox="1">
            <a:spLocks noChangeArrowheads="1"/>
          </p:cNvSpPr>
          <p:nvPr/>
        </p:nvSpPr>
        <p:spPr bwMode="auto">
          <a:xfrm>
            <a:off x="5098761" y="2800575"/>
            <a:ext cx="338503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marL="190500" indent="-190500">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9pPr>
          </a:lstStyle>
          <a:p>
            <a:pPr algn="l" eaLnBrk="1" hangingPunct="1">
              <a:lnSpc>
                <a:spcPct val="100000"/>
              </a:lnSpc>
              <a:spcBef>
                <a:spcPct val="35000"/>
              </a:spcBef>
              <a:buClr>
                <a:srgbClr val="E00000"/>
              </a:buClr>
              <a:buSzPct val="130000"/>
              <a:buFontTx/>
              <a:buChar char="•"/>
            </a:pPr>
            <a:r>
              <a:rPr lang="en-AU" sz="1600" dirty="0">
                <a:solidFill>
                  <a:srgbClr val="000000"/>
                </a:solidFill>
                <a:latin typeface="Montserrat" panose="00000500000000000000" pitchFamily="50" charset="0"/>
              </a:rPr>
              <a:t>Disposing of wastes properly;</a:t>
            </a:r>
          </a:p>
        </p:txBody>
      </p:sp>
      <p:sp>
        <p:nvSpPr>
          <p:cNvPr id="1511436" name="Text Box 12"/>
          <p:cNvSpPr txBox="1">
            <a:spLocks noChangeArrowheads="1"/>
          </p:cNvSpPr>
          <p:nvPr/>
        </p:nvSpPr>
        <p:spPr bwMode="auto">
          <a:xfrm>
            <a:off x="5098662" y="3192463"/>
            <a:ext cx="4548299"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marL="190500" indent="-190500">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9pPr>
          </a:lstStyle>
          <a:p>
            <a:pPr algn="l" eaLnBrk="1" hangingPunct="1">
              <a:lnSpc>
                <a:spcPct val="100000"/>
              </a:lnSpc>
              <a:spcBef>
                <a:spcPct val="35000"/>
              </a:spcBef>
              <a:buClr>
                <a:srgbClr val="E00000"/>
              </a:buClr>
              <a:buSzPct val="130000"/>
              <a:buFontTx/>
              <a:buChar char="•"/>
            </a:pPr>
            <a:r>
              <a:rPr lang="en-AU" sz="1600" dirty="0">
                <a:solidFill>
                  <a:srgbClr val="000000"/>
                </a:solidFill>
                <a:latin typeface="Montserrat" panose="00000500000000000000" pitchFamily="50" charset="0"/>
              </a:rPr>
              <a:t>Prompt reporting and cleaning up of all spills;</a:t>
            </a:r>
          </a:p>
        </p:txBody>
      </p:sp>
      <p:sp>
        <p:nvSpPr>
          <p:cNvPr id="1511437" name="Text Box 13"/>
          <p:cNvSpPr txBox="1">
            <a:spLocks noChangeArrowheads="1"/>
          </p:cNvSpPr>
          <p:nvPr/>
        </p:nvSpPr>
        <p:spPr bwMode="auto">
          <a:xfrm>
            <a:off x="5098662" y="3768622"/>
            <a:ext cx="4931786"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marL="190500" indent="-190500">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9pPr>
          </a:lstStyle>
          <a:p>
            <a:pPr algn="l" eaLnBrk="1" hangingPunct="1">
              <a:lnSpc>
                <a:spcPct val="100000"/>
              </a:lnSpc>
              <a:spcBef>
                <a:spcPct val="35000"/>
              </a:spcBef>
              <a:buClr>
                <a:srgbClr val="E00000"/>
              </a:buClr>
              <a:buSzPct val="130000"/>
              <a:buFontTx/>
              <a:buChar char="•"/>
            </a:pPr>
            <a:r>
              <a:rPr lang="en-AU" sz="1600" dirty="0">
                <a:solidFill>
                  <a:srgbClr val="000000"/>
                </a:solidFill>
                <a:latin typeface="Montserrat" panose="00000500000000000000" pitchFamily="50" charset="0"/>
              </a:rPr>
              <a:t>Recycling and preventing unnecessary waste;</a:t>
            </a:r>
          </a:p>
        </p:txBody>
      </p:sp>
      <p:sp>
        <p:nvSpPr>
          <p:cNvPr id="1511438" name="Text Box 14"/>
          <p:cNvSpPr txBox="1">
            <a:spLocks noChangeArrowheads="1"/>
          </p:cNvSpPr>
          <p:nvPr/>
        </p:nvSpPr>
        <p:spPr bwMode="auto">
          <a:xfrm>
            <a:off x="5076093" y="4342826"/>
            <a:ext cx="560363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marL="190500" indent="-190500">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9pPr>
          </a:lstStyle>
          <a:p>
            <a:pPr algn="l" eaLnBrk="1" hangingPunct="1">
              <a:lnSpc>
                <a:spcPct val="100000"/>
              </a:lnSpc>
              <a:spcBef>
                <a:spcPct val="35000"/>
              </a:spcBef>
              <a:buClr>
                <a:srgbClr val="E00000"/>
              </a:buClr>
              <a:buSzPct val="130000"/>
              <a:buFontTx/>
              <a:buChar char="•"/>
            </a:pPr>
            <a:r>
              <a:rPr lang="en-AU" sz="1600" dirty="0">
                <a:solidFill>
                  <a:srgbClr val="000000"/>
                </a:solidFill>
                <a:latin typeface="Montserrat" panose="00000500000000000000" pitchFamily="50" charset="0"/>
              </a:rPr>
              <a:t>Storing and handling hazardous substances correctly;</a:t>
            </a:r>
          </a:p>
        </p:txBody>
      </p:sp>
      <p:sp>
        <p:nvSpPr>
          <p:cNvPr id="1511439" name="Text Box 15"/>
          <p:cNvSpPr txBox="1">
            <a:spLocks noChangeArrowheads="1"/>
          </p:cNvSpPr>
          <p:nvPr/>
        </p:nvSpPr>
        <p:spPr bwMode="auto">
          <a:xfrm>
            <a:off x="5087816" y="4927601"/>
            <a:ext cx="4320552"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marL="190500" indent="-190500">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9pPr>
          </a:lstStyle>
          <a:p>
            <a:pPr algn="l" eaLnBrk="1" hangingPunct="1">
              <a:lnSpc>
                <a:spcPct val="100000"/>
              </a:lnSpc>
              <a:spcBef>
                <a:spcPct val="35000"/>
              </a:spcBef>
              <a:buClr>
                <a:srgbClr val="E00000"/>
              </a:buClr>
              <a:buSzPct val="130000"/>
              <a:buFontTx/>
              <a:buChar char="•"/>
            </a:pPr>
            <a:r>
              <a:rPr lang="en-AU" sz="1600" dirty="0">
                <a:solidFill>
                  <a:srgbClr val="000000"/>
                </a:solidFill>
                <a:latin typeface="Montserrat" panose="00000500000000000000" pitchFamily="50" charset="0"/>
              </a:rPr>
              <a:t>Reporting any harm to flora or fauna;</a:t>
            </a:r>
          </a:p>
        </p:txBody>
      </p:sp>
      <p:pic>
        <p:nvPicPr>
          <p:cNvPr id="1208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9493" y="2082731"/>
            <a:ext cx="2952750" cy="381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1447636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4000"/>
                                  </p:stCondLst>
                                  <p:childTnLst>
                                    <p:set>
                                      <p:cBhvr>
                                        <p:cTn id="6" dur="1" fill="hold">
                                          <p:stCondLst>
                                            <p:cond delay="499"/>
                                          </p:stCondLst>
                                        </p:cTn>
                                        <p:tgtEl>
                                          <p:spTgt spid="1511433"/>
                                        </p:tgtEl>
                                        <p:attrNameLst>
                                          <p:attrName>style.visibility</p:attrName>
                                        </p:attrNameLst>
                                      </p:cBhvr>
                                      <p:to>
                                        <p:strVal val="visible"/>
                                      </p:to>
                                    </p:set>
                                  </p:childTnLst>
                                </p:cTn>
                              </p:par>
                            </p:childTnLst>
                          </p:cTn>
                        </p:par>
                        <p:par>
                          <p:cTn id="7" fill="hold" nodeType="afterGroup">
                            <p:stCondLst>
                              <p:cond delay="4500"/>
                            </p:stCondLst>
                            <p:childTnLst>
                              <p:par>
                                <p:cTn id="8" presetID="1" presetClass="entr" presetSubtype="0" fill="hold" grpId="0" nodeType="afterEffect">
                                  <p:stCondLst>
                                    <p:cond delay="3000"/>
                                  </p:stCondLst>
                                  <p:childTnLst>
                                    <p:set>
                                      <p:cBhvr>
                                        <p:cTn id="9" dur="1" fill="hold">
                                          <p:stCondLst>
                                            <p:cond delay="499"/>
                                          </p:stCondLst>
                                        </p:cTn>
                                        <p:tgtEl>
                                          <p:spTgt spid="1511434"/>
                                        </p:tgtEl>
                                        <p:attrNameLst>
                                          <p:attrName>style.visibility</p:attrName>
                                        </p:attrNameLst>
                                      </p:cBhvr>
                                      <p:to>
                                        <p:strVal val="visible"/>
                                      </p:to>
                                    </p:set>
                                  </p:childTnLst>
                                </p:cTn>
                              </p:par>
                            </p:childTnLst>
                          </p:cTn>
                        </p:par>
                        <p:par>
                          <p:cTn id="10" fill="hold" nodeType="afterGroup">
                            <p:stCondLst>
                              <p:cond delay="8000"/>
                            </p:stCondLst>
                            <p:childTnLst>
                              <p:par>
                                <p:cTn id="11" presetID="1" presetClass="entr" presetSubtype="0" fill="hold" grpId="0" nodeType="afterEffect">
                                  <p:stCondLst>
                                    <p:cond delay="6000"/>
                                  </p:stCondLst>
                                  <p:childTnLst>
                                    <p:set>
                                      <p:cBhvr>
                                        <p:cTn id="12" dur="1" fill="hold">
                                          <p:stCondLst>
                                            <p:cond delay="499"/>
                                          </p:stCondLst>
                                        </p:cTn>
                                        <p:tgtEl>
                                          <p:spTgt spid="1511435"/>
                                        </p:tgtEl>
                                        <p:attrNameLst>
                                          <p:attrName>style.visibility</p:attrName>
                                        </p:attrNameLst>
                                      </p:cBhvr>
                                      <p:to>
                                        <p:strVal val="visible"/>
                                      </p:to>
                                    </p:set>
                                  </p:childTnLst>
                                </p:cTn>
                              </p:par>
                            </p:childTnLst>
                          </p:cTn>
                        </p:par>
                        <p:par>
                          <p:cTn id="13" fill="hold" nodeType="afterGroup">
                            <p:stCondLst>
                              <p:cond delay="14500"/>
                            </p:stCondLst>
                            <p:childTnLst>
                              <p:par>
                                <p:cTn id="14" presetID="1" presetClass="entr" presetSubtype="0" fill="hold" grpId="0" nodeType="afterEffect">
                                  <p:stCondLst>
                                    <p:cond delay="3000"/>
                                  </p:stCondLst>
                                  <p:childTnLst>
                                    <p:set>
                                      <p:cBhvr>
                                        <p:cTn id="15" dur="1" fill="hold">
                                          <p:stCondLst>
                                            <p:cond delay="499"/>
                                          </p:stCondLst>
                                        </p:cTn>
                                        <p:tgtEl>
                                          <p:spTgt spid="1511436"/>
                                        </p:tgtEl>
                                        <p:attrNameLst>
                                          <p:attrName>style.visibility</p:attrName>
                                        </p:attrNameLst>
                                      </p:cBhvr>
                                      <p:to>
                                        <p:strVal val="visible"/>
                                      </p:to>
                                    </p:set>
                                  </p:childTnLst>
                                </p:cTn>
                              </p:par>
                            </p:childTnLst>
                          </p:cTn>
                        </p:par>
                        <p:par>
                          <p:cTn id="16" fill="hold" nodeType="afterGroup">
                            <p:stCondLst>
                              <p:cond delay="18000"/>
                            </p:stCondLst>
                            <p:childTnLst>
                              <p:par>
                                <p:cTn id="17" presetID="1" presetClass="entr" presetSubtype="0" fill="hold" grpId="0" nodeType="afterEffect">
                                  <p:stCondLst>
                                    <p:cond delay="3000"/>
                                  </p:stCondLst>
                                  <p:childTnLst>
                                    <p:set>
                                      <p:cBhvr>
                                        <p:cTn id="18" dur="1" fill="hold">
                                          <p:stCondLst>
                                            <p:cond delay="499"/>
                                          </p:stCondLst>
                                        </p:cTn>
                                        <p:tgtEl>
                                          <p:spTgt spid="1511437"/>
                                        </p:tgtEl>
                                        <p:attrNameLst>
                                          <p:attrName>style.visibility</p:attrName>
                                        </p:attrNameLst>
                                      </p:cBhvr>
                                      <p:to>
                                        <p:strVal val="visible"/>
                                      </p:to>
                                    </p:set>
                                  </p:childTnLst>
                                </p:cTn>
                              </p:par>
                            </p:childTnLst>
                          </p:cTn>
                        </p:par>
                        <p:par>
                          <p:cTn id="19" fill="hold" nodeType="afterGroup">
                            <p:stCondLst>
                              <p:cond delay="21500"/>
                            </p:stCondLst>
                            <p:childTnLst>
                              <p:par>
                                <p:cTn id="20" presetID="1" presetClass="entr" presetSubtype="0" fill="hold" grpId="0" nodeType="afterEffect">
                                  <p:stCondLst>
                                    <p:cond delay="3000"/>
                                  </p:stCondLst>
                                  <p:childTnLst>
                                    <p:set>
                                      <p:cBhvr>
                                        <p:cTn id="21" dur="1" fill="hold">
                                          <p:stCondLst>
                                            <p:cond delay="499"/>
                                          </p:stCondLst>
                                        </p:cTn>
                                        <p:tgtEl>
                                          <p:spTgt spid="1511438"/>
                                        </p:tgtEl>
                                        <p:attrNameLst>
                                          <p:attrName>style.visibility</p:attrName>
                                        </p:attrNameLst>
                                      </p:cBhvr>
                                      <p:to>
                                        <p:strVal val="visible"/>
                                      </p:to>
                                    </p:set>
                                  </p:childTnLst>
                                </p:cTn>
                              </p:par>
                            </p:childTnLst>
                          </p:cTn>
                        </p:par>
                        <p:par>
                          <p:cTn id="22" fill="hold" nodeType="afterGroup">
                            <p:stCondLst>
                              <p:cond delay="25000"/>
                            </p:stCondLst>
                            <p:childTnLst>
                              <p:par>
                                <p:cTn id="23" presetID="1" presetClass="entr" presetSubtype="0" fill="hold" grpId="0" nodeType="afterEffect">
                                  <p:stCondLst>
                                    <p:cond delay="3000"/>
                                  </p:stCondLst>
                                  <p:childTnLst>
                                    <p:set>
                                      <p:cBhvr>
                                        <p:cTn id="24" dur="1" fill="hold">
                                          <p:stCondLst>
                                            <p:cond delay="499"/>
                                          </p:stCondLst>
                                        </p:cTn>
                                        <p:tgtEl>
                                          <p:spTgt spid="1511439"/>
                                        </p:tgtEl>
                                        <p:attrNameLst>
                                          <p:attrName>style.visibility</p:attrName>
                                        </p:attrNameLst>
                                      </p:cBhvr>
                                      <p:to>
                                        <p:strVal val="visible"/>
                                      </p:to>
                                    </p:set>
                                  </p:childTnLst>
                                </p:cTn>
                              </p:par>
                            </p:childTnLst>
                          </p:cTn>
                        </p:par>
                        <p:par>
                          <p:cTn id="25" fill="hold" nodeType="afterGroup">
                            <p:stCondLst>
                              <p:cond delay="28500"/>
                            </p:stCondLst>
                            <p:childTnLst>
                              <p:par>
                                <p:cTn id="26" presetID="1" presetClass="entr" presetSubtype="0" fill="hold" grpId="0" nodeType="afterEffect">
                                  <p:stCondLst>
                                    <p:cond delay="3000"/>
                                  </p:stCondLst>
                                  <p:childTnLst>
                                    <p:set>
                                      <p:cBhvr>
                                        <p:cTn id="27" dur="1" fill="hold">
                                          <p:stCondLst>
                                            <p:cond delay="499"/>
                                          </p:stCondLst>
                                        </p:cTn>
                                        <p:tgtEl>
                                          <p:spTgt spid="15114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1431" grpId="0" autoUpdateAnimBg="0"/>
      <p:bldP spid="1511433" grpId="0" autoUpdateAnimBg="0"/>
      <p:bldP spid="1511434" grpId="0" autoUpdateAnimBg="0"/>
      <p:bldP spid="1511435" grpId="0" autoUpdateAnimBg="0"/>
      <p:bldP spid="1511436" grpId="0" autoUpdateAnimBg="0"/>
      <p:bldP spid="1511437" grpId="0" autoUpdateAnimBg="0"/>
      <p:bldP spid="1511438" grpId="0" autoUpdateAnimBg="0"/>
      <p:bldP spid="1511439" grpId="0" autoUpdateAnimBg="0"/>
    </p:bldLst>
  </p:timing>
</p:sld>
</file>

<file path=ppt/slides/slide5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04260" name="AutoShape 4"/>
          <p:cNvSpPr>
            <a:spLocks noChangeArrowheads="1"/>
          </p:cNvSpPr>
          <p:nvPr/>
        </p:nvSpPr>
        <p:spPr bwMode="auto">
          <a:xfrm>
            <a:off x="4496180" y="2634304"/>
            <a:ext cx="3137388" cy="1191816"/>
          </a:xfrm>
          <a:prstGeom prst="roundRect">
            <a:avLst>
              <a:gd name="adj" fmla="val 16667"/>
            </a:avLst>
          </a:prstGeom>
          <a:solidFill>
            <a:srgbClr val="99CCFF"/>
          </a:solidFill>
          <a:ln>
            <a:noFill/>
          </a:ln>
          <a:effectLst>
            <a:prstShdw prst="shdw17" dist="17961" dir="2700000">
              <a:srgbClr val="5C7A99">
                <a:alpha val="74998"/>
              </a:srgbClr>
            </a:prstShdw>
          </a:effectLst>
          <a:extLst>
            <a:ext uri="{91240B29-F687-4F45-9708-019B960494DF}">
              <a14:hiddenLine xmlns:a14="http://schemas.microsoft.com/office/drawing/2010/main" w="38100" cmpd="dbl">
                <a:solidFill>
                  <a:schemeClr val="tx1"/>
                </a:solidFill>
                <a:round/>
                <a:headEnd/>
                <a:tailEnd/>
              </a14:hiddenLine>
            </a:ext>
          </a:extLst>
        </p:spPr>
        <p:txBody>
          <a:bodyPr>
            <a:spAutoFit/>
          </a:bodyPr>
          <a:lstStyle/>
          <a:p>
            <a:pPr>
              <a:lnSpc>
                <a:spcPct val="100000"/>
              </a:lnSpc>
            </a:pPr>
            <a:r>
              <a:rPr lang="en-US" sz="1600" b="1" dirty="0">
                <a:solidFill>
                  <a:schemeClr val="bg2"/>
                </a:solidFill>
                <a:latin typeface="Montserrat" panose="00000500000000000000" pitchFamily="50" charset="0"/>
              </a:rPr>
              <a:t>All Details to be entered on</a:t>
            </a:r>
          </a:p>
          <a:p>
            <a:pPr>
              <a:lnSpc>
                <a:spcPct val="100000"/>
              </a:lnSpc>
            </a:pPr>
            <a:r>
              <a:rPr lang="ja-JP" altLang="en-US" sz="1600" b="1" dirty="0">
                <a:solidFill>
                  <a:schemeClr val="bg2"/>
                </a:solidFill>
                <a:latin typeface="Montserrat" panose="00000500000000000000" pitchFamily="50" charset="0"/>
              </a:rPr>
              <a:t>“</a:t>
            </a:r>
            <a:r>
              <a:rPr lang="en-US" sz="1600" b="1" dirty="0">
                <a:solidFill>
                  <a:schemeClr val="bg2"/>
                </a:solidFill>
                <a:latin typeface="Montserrat" panose="00000500000000000000" pitchFamily="50" charset="0"/>
              </a:rPr>
              <a:t>Accident (Work Injury Report)</a:t>
            </a:r>
            <a:r>
              <a:rPr lang="ja-JP" altLang="en-US" sz="1600" b="1" dirty="0">
                <a:solidFill>
                  <a:schemeClr val="bg2"/>
                </a:solidFill>
                <a:latin typeface="Montserrat" panose="00000500000000000000" pitchFamily="50" charset="0"/>
              </a:rPr>
              <a:t>”</a:t>
            </a:r>
            <a:r>
              <a:rPr lang="en-US" sz="1600" b="1" dirty="0">
                <a:latin typeface="Montserrat" panose="00000500000000000000" pitchFamily="50" charset="0"/>
              </a:rPr>
              <a:t> </a:t>
            </a:r>
          </a:p>
        </p:txBody>
      </p:sp>
      <p:sp>
        <p:nvSpPr>
          <p:cNvPr id="1504261" name="AutoShape 5"/>
          <p:cNvSpPr>
            <a:spLocks noChangeArrowheads="1"/>
          </p:cNvSpPr>
          <p:nvPr/>
        </p:nvSpPr>
        <p:spPr bwMode="auto">
          <a:xfrm>
            <a:off x="5932620" y="1954856"/>
            <a:ext cx="259374" cy="533102"/>
          </a:xfrm>
          <a:prstGeom prst="downArrow">
            <a:avLst>
              <a:gd name="adj1" fmla="val 50000"/>
              <a:gd name="adj2" fmla="val 57062"/>
            </a:avLst>
          </a:prstGeom>
          <a:solidFill>
            <a:srgbClr val="99CCFF"/>
          </a:solidFill>
          <a:ln w="38100" cmpd="dbl">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AU" dirty="0">
              <a:latin typeface="Montserrat" panose="00000500000000000000" pitchFamily="50" charset="0"/>
            </a:endParaRPr>
          </a:p>
        </p:txBody>
      </p:sp>
      <p:sp>
        <p:nvSpPr>
          <p:cNvPr id="1504262" name="AutoShape 6"/>
          <p:cNvSpPr>
            <a:spLocks noChangeArrowheads="1"/>
          </p:cNvSpPr>
          <p:nvPr/>
        </p:nvSpPr>
        <p:spPr bwMode="auto">
          <a:xfrm>
            <a:off x="4528038" y="4542331"/>
            <a:ext cx="3135923" cy="1464231"/>
          </a:xfrm>
          <a:prstGeom prst="roundRect">
            <a:avLst>
              <a:gd name="adj" fmla="val 16667"/>
            </a:avLst>
          </a:prstGeom>
          <a:solidFill>
            <a:srgbClr val="99CCFF"/>
          </a:solidFill>
          <a:ln>
            <a:noFill/>
          </a:ln>
          <a:effectLst>
            <a:prstShdw prst="shdw17" dist="17961" dir="2700000">
              <a:srgbClr val="5C7A99">
                <a:alpha val="74998"/>
              </a:srgbClr>
            </a:prstShdw>
          </a:effectLst>
          <a:extLst>
            <a:ext uri="{91240B29-F687-4F45-9708-019B960494DF}">
              <a14:hiddenLine xmlns:a14="http://schemas.microsoft.com/office/drawing/2010/main" w="38100" cmpd="dbl">
                <a:solidFill>
                  <a:schemeClr val="tx1"/>
                </a:solidFill>
                <a:round/>
                <a:headEnd/>
                <a:tailEnd/>
              </a14:hiddenLine>
            </a:ext>
          </a:extLst>
        </p:spPr>
        <p:txBody>
          <a:bodyPr>
            <a:spAutoFit/>
          </a:bodyPr>
          <a:lstStyle/>
          <a:p>
            <a:pPr>
              <a:lnSpc>
                <a:spcPct val="100000"/>
              </a:lnSpc>
            </a:pPr>
            <a:r>
              <a:rPr lang="en-US" sz="1600" b="1" dirty="0">
                <a:solidFill>
                  <a:schemeClr val="bg2"/>
                </a:solidFill>
                <a:latin typeface="Montserrat" panose="00000500000000000000" pitchFamily="50" charset="0"/>
              </a:rPr>
              <a:t>The incident will be investigated to identify what went wrong and what we need to do to prevent a recurrence</a:t>
            </a:r>
          </a:p>
        </p:txBody>
      </p:sp>
      <p:sp>
        <p:nvSpPr>
          <p:cNvPr id="1504263" name="AutoShape 7"/>
          <p:cNvSpPr>
            <a:spLocks noChangeArrowheads="1"/>
          </p:cNvSpPr>
          <p:nvPr/>
        </p:nvSpPr>
        <p:spPr bwMode="auto">
          <a:xfrm>
            <a:off x="5964799" y="3920233"/>
            <a:ext cx="241789" cy="524173"/>
          </a:xfrm>
          <a:prstGeom prst="downArrow">
            <a:avLst>
              <a:gd name="adj1" fmla="val 50000"/>
              <a:gd name="adj2" fmla="val 55151"/>
            </a:avLst>
          </a:prstGeom>
          <a:solidFill>
            <a:srgbClr val="99CCFF"/>
          </a:solidFill>
          <a:ln w="38100" cmpd="dbl">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AU" dirty="0">
              <a:latin typeface="Montserrat" panose="00000500000000000000" pitchFamily="50" charset="0"/>
            </a:endParaRPr>
          </a:p>
        </p:txBody>
      </p:sp>
      <p:sp>
        <p:nvSpPr>
          <p:cNvPr id="57350" name="Rectangle 8"/>
          <p:cNvSpPr>
            <a:spLocks noChangeArrowheads="1"/>
          </p:cNvSpPr>
          <p:nvPr/>
        </p:nvSpPr>
        <p:spPr bwMode="auto">
          <a:xfrm>
            <a:off x="4223792" y="850118"/>
            <a:ext cx="614435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l"/>
            <a:r>
              <a:rPr lang="en-US" sz="2600" b="1" dirty="0">
                <a:solidFill>
                  <a:schemeClr val="tx2"/>
                </a:solidFill>
                <a:latin typeface="Montserrat" panose="00000500000000000000" pitchFamily="50" charset="0"/>
              </a:rPr>
              <a:t>Incident Reporting</a:t>
            </a:r>
            <a:endParaRPr lang="en-US" sz="2800" b="1" dirty="0">
              <a:solidFill>
                <a:schemeClr val="tx2"/>
              </a:solidFill>
              <a:latin typeface="Montserrat" panose="00000500000000000000" pitchFamily="50" charset="0"/>
            </a:endParaRPr>
          </a:p>
        </p:txBody>
      </p:sp>
      <p:sp>
        <p:nvSpPr>
          <p:cNvPr id="1504265" name="Text Box 9"/>
          <p:cNvSpPr txBox="1">
            <a:spLocks noChangeArrowheads="1"/>
          </p:cNvSpPr>
          <p:nvPr/>
        </p:nvSpPr>
        <p:spPr bwMode="auto">
          <a:xfrm>
            <a:off x="2601833" y="1508258"/>
            <a:ext cx="669674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9pPr>
          </a:lstStyle>
          <a:p>
            <a:pPr algn="l" eaLnBrk="1" hangingPunct="1">
              <a:lnSpc>
                <a:spcPct val="100000"/>
              </a:lnSpc>
              <a:spcBef>
                <a:spcPct val="50000"/>
              </a:spcBef>
            </a:pPr>
            <a:r>
              <a:rPr lang="en-AU" sz="2000" dirty="0">
                <a:solidFill>
                  <a:srgbClr val="000000"/>
                </a:solidFill>
                <a:latin typeface="Montserrat" panose="00000500000000000000" pitchFamily="50" charset="0"/>
              </a:rPr>
              <a:t>All incidents no matter how minor are to be reported to your immediate supervisor</a:t>
            </a:r>
          </a:p>
        </p:txBody>
      </p:sp>
      <p:sp>
        <p:nvSpPr>
          <p:cNvPr id="1504268" name="AutoShape 12"/>
          <p:cNvSpPr>
            <a:spLocks noChangeArrowheads="1"/>
          </p:cNvSpPr>
          <p:nvPr/>
        </p:nvSpPr>
        <p:spPr bwMode="auto">
          <a:xfrm rot="-5400000">
            <a:off x="8195121" y="2962057"/>
            <a:ext cx="173038" cy="626864"/>
          </a:xfrm>
          <a:prstGeom prst="downArrow">
            <a:avLst>
              <a:gd name="adj1" fmla="val 50000"/>
              <a:gd name="adj2" fmla="val 191972"/>
            </a:avLst>
          </a:prstGeom>
          <a:solidFill>
            <a:srgbClr val="99CCFF"/>
          </a:solidFill>
          <a:ln w="38100" cmpd="dbl">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AU" dirty="0">
              <a:latin typeface="Montserrat" panose="00000500000000000000" pitchFamily="50" charset="0"/>
            </a:endParaRPr>
          </a:p>
        </p:txBody>
      </p:sp>
      <p:sp>
        <p:nvSpPr>
          <p:cNvPr id="1504271" name="AutoShape 15"/>
          <p:cNvSpPr>
            <a:spLocks noChangeArrowheads="1"/>
          </p:cNvSpPr>
          <p:nvPr/>
        </p:nvSpPr>
        <p:spPr bwMode="auto">
          <a:xfrm rot="-5400000">
            <a:off x="8302809" y="4777838"/>
            <a:ext cx="211138" cy="631329"/>
          </a:xfrm>
          <a:prstGeom prst="downArrow">
            <a:avLst>
              <a:gd name="adj1" fmla="val 50000"/>
              <a:gd name="adj2" fmla="val 163346"/>
            </a:avLst>
          </a:prstGeom>
          <a:solidFill>
            <a:srgbClr val="99CCFF"/>
          </a:solidFill>
          <a:ln w="38100" cmpd="dbl">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AU" dirty="0">
              <a:latin typeface="Montserrat" panose="00000500000000000000" pitchFamily="50" charset="0"/>
            </a:endParaRPr>
          </a:p>
        </p:txBody>
      </p:sp>
      <p:pic>
        <p:nvPicPr>
          <p:cNvPr id="4" name="Picture 3">
            <a:extLst>
              <a:ext uri="{FF2B5EF4-FFF2-40B4-BE49-F238E27FC236}">
                <a16:creationId xmlns:a16="http://schemas.microsoft.com/office/drawing/2014/main" id="{5164ADCD-F124-444A-9DDF-A94ACEAF3D2B}"/>
              </a:ext>
            </a:extLst>
          </p:cNvPr>
          <p:cNvPicPr>
            <a:picLocks noChangeAspect="1"/>
          </p:cNvPicPr>
          <p:nvPr/>
        </p:nvPicPr>
        <p:blipFill>
          <a:blip r:embed="rId3"/>
          <a:stretch>
            <a:fillRect/>
          </a:stretch>
        </p:blipFill>
        <p:spPr>
          <a:xfrm>
            <a:off x="9206432" y="1758179"/>
            <a:ext cx="1527769" cy="1870067"/>
          </a:xfrm>
          <a:prstGeom prst="rect">
            <a:avLst/>
          </a:prstGeom>
        </p:spPr>
      </p:pic>
      <p:pic>
        <p:nvPicPr>
          <p:cNvPr id="5" name="Picture 4">
            <a:extLst>
              <a:ext uri="{FF2B5EF4-FFF2-40B4-BE49-F238E27FC236}">
                <a16:creationId xmlns:a16="http://schemas.microsoft.com/office/drawing/2014/main" id="{39386CD3-74F6-43D9-89EC-47C13CBE6ECB}"/>
              </a:ext>
            </a:extLst>
          </p:cNvPr>
          <p:cNvPicPr>
            <a:picLocks noChangeAspect="1"/>
          </p:cNvPicPr>
          <p:nvPr/>
        </p:nvPicPr>
        <p:blipFill>
          <a:blip r:embed="rId4"/>
          <a:stretch>
            <a:fillRect/>
          </a:stretch>
        </p:blipFill>
        <p:spPr>
          <a:xfrm>
            <a:off x="9226242" y="3922485"/>
            <a:ext cx="1488147" cy="1832731"/>
          </a:xfrm>
          <a:prstGeom prst="rect">
            <a:avLst/>
          </a:prstGeom>
        </p:spPr>
      </p:pic>
    </p:spTree>
    <p:extLst>
      <p:ext uri="{BB962C8B-B14F-4D97-AF65-F5344CB8AC3E}">
        <p14:creationId xmlns:p14="http://schemas.microsoft.com/office/powerpoint/2010/main" val="338131533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4000"/>
                                  </p:stCondLst>
                                  <p:childTnLst>
                                    <p:set>
                                      <p:cBhvr>
                                        <p:cTn id="6" dur="1" fill="hold">
                                          <p:stCondLst>
                                            <p:cond delay="0"/>
                                          </p:stCondLst>
                                        </p:cTn>
                                        <p:tgtEl>
                                          <p:spTgt spid="1504265"/>
                                        </p:tgtEl>
                                        <p:attrNameLst>
                                          <p:attrName>style.visibility</p:attrName>
                                        </p:attrNameLst>
                                      </p:cBhvr>
                                      <p:to>
                                        <p:strVal val="visible"/>
                                      </p:to>
                                    </p:set>
                                    <p:animEffect transition="in" filter="blinds(horizontal)">
                                      <p:cBhvr>
                                        <p:cTn id="7" dur="500"/>
                                        <p:tgtEl>
                                          <p:spTgt spid="150426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1504261"/>
                                        </p:tgtEl>
                                        <p:attrNameLst>
                                          <p:attrName>style.visibility</p:attrName>
                                        </p:attrNameLst>
                                      </p:cBhvr>
                                      <p:to>
                                        <p:strVal val="visible"/>
                                      </p:to>
                                    </p:set>
                                    <p:anim calcmode="lin" valueType="num">
                                      <p:cBhvr additive="base">
                                        <p:cTn id="12" dur="500" fill="hold"/>
                                        <p:tgtEl>
                                          <p:spTgt spid="1504261"/>
                                        </p:tgtEl>
                                        <p:attrNameLst>
                                          <p:attrName>ppt_x</p:attrName>
                                        </p:attrNameLst>
                                      </p:cBhvr>
                                      <p:tavLst>
                                        <p:tav tm="0">
                                          <p:val>
                                            <p:strVal val="#ppt_x"/>
                                          </p:val>
                                        </p:tav>
                                        <p:tav tm="100000">
                                          <p:val>
                                            <p:strVal val="#ppt_x"/>
                                          </p:val>
                                        </p:tav>
                                      </p:tavLst>
                                    </p:anim>
                                    <p:anim calcmode="lin" valueType="num">
                                      <p:cBhvr additive="base">
                                        <p:cTn id="13" dur="500" fill="hold"/>
                                        <p:tgtEl>
                                          <p:spTgt spid="1504261"/>
                                        </p:tgtEl>
                                        <p:attrNameLst>
                                          <p:attrName>ppt_y</p:attrName>
                                        </p:attrNameLst>
                                      </p:cBhvr>
                                      <p:tavLst>
                                        <p:tav tm="0">
                                          <p:val>
                                            <p:strVal val="0-#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1504260"/>
                                        </p:tgtEl>
                                        <p:attrNameLst>
                                          <p:attrName>style.visibility</p:attrName>
                                        </p:attrNameLst>
                                      </p:cBhvr>
                                      <p:to>
                                        <p:strVal val="visible"/>
                                      </p:to>
                                    </p:set>
                                    <p:anim calcmode="lin" valueType="num">
                                      <p:cBhvr additive="base">
                                        <p:cTn id="18" dur="500" fill="hold"/>
                                        <p:tgtEl>
                                          <p:spTgt spid="1504260"/>
                                        </p:tgtEl>
                                        <p:attrNameLst>
                                          <p:attrName>ppt_x</p:attrName>
                                        </p:attrNameLst>
                                      </p:cBhvr>
                                      <p:tavLst>
                                        <p:tav tm="0">
                                          <p:val>
                                            <p:strVal val="0-#ppt_w/2"/>
                                          </p:val>
                                        </p:tav>
                                        <p:tav tm="100000">
                                          <p:val>
                                            <p:strVal val="#ppt_x"/>
                                          </p:val>
                                        </p:tav>
                                      </p:tavLst>
                                    </p:anim>
                                    <p:anim calcmode="lin" valueType="num">
                                      <p:cBhvr additive="base">
                                        <p:cTn id="19" dur="500" fill="hold"/>
                                        <p:tgtEl>
                                          <p:spTgt spid="1504260"/>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1504268"/>
                                        </p:tgtEl>
                                        <p:attrNameLst>
                                          <p:attrName>style.visibility</p:attrName>
                                        </p:attrNameLst>
                                      </p:cBhvr>
                                      <p:to>
                                        <p:strVal val="visible"/>
                                      </p:to>
                                    </p:set>
                                    <p:anim calcmode="lin" valueType="num">
                                      <p:cBhvr additive="base">
                                        <p:cTn id="24" dur="500" fill="hold"/>
                                        <p:tgtEl>
                                          <p:spTgt spid="1504268"/>
                                        </p:tgtEl>
                                        <p:attrNameLst>
                                          <p:attrName>ppt_x</p:attrName>
                                        </p:attrNameLst>
                                      </p:cBhvr>
                                      <p:tavLst>
                                        <p:tav tm="0">
                                          <p:val>
                                            <p:strVal val="0-#ppt_w/2"/>
                                          </p:val>
                                        </p:tav>
                                        <p:tav tm="100000">
                                          <p:val>
                                            <p:strVal val="#ppt_x"/>
                                          </p:val>
                                        </p:tav>
                                      </p:tavLst>
                                    </p:anim>
                                    <p:anim calcmode="lin" valueType="num">
                                      <p:cBhvr additive="base">
                                        <p:cTn id="25" dur="500" fill="hold"/>
                                        <p:tgtEl>
                                          <p:spTgt spid="1504268"/>
                                        </p:tgtEl>
                                        <p:attrNameLst>
                                          <p:attrName>ppt_y</p:attrName>
                                        </p:attrNameLst>
                                      </p:cBhvr>
                                      <p:tavLst>
                                        <p:tav tm="0">
                                          <p:val>
                                            <p:strVal val="#ppt_y"/>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1" fill="hold" grpId="0" nodeType="clickEffect">
                                  <p:stCondLst>
                                    <p:cond delay="0"/>
                                  </p:stCondLst>
                                  <p:childTnLst>
                                    <p:set>
                                      <p:cBhvr>
                                        <p:cTn id="29" dur="1" fill="hold">
                                          <p:stCondLst>
                                            <p:cond delay="0"/>
                                          </p:stCondLst>
                                        </p:cTn>
                                        <p:tgtEl>
                                          <p:spTgt spid="1504263"/>
                                        </p:tgtEl>
                                        <p:attrNameLst>
                                          <p:attrName>style.visibility</p:attrName>
                                        </p:attrNameLst>
                                      </p:cBhvr>
                                      <p:to>
                                        <p:strVal val="visible"/>
                                      </p:to>
                                    </p:set>
                                    <p:anim calcmode="lin" valueType="num">
                                      <p:cBhvr additive="base">
                                        <p:cTn id="30" dur="500" fill="hold"/>
                                        <p:tgtEl>
                                          <p:spTgt spid="1504263"/>
                                        </p:tgtEl>
                                        <p:attrNameLst>
                                          <p:attrName>ppt_x</p:attrName>
                                        </p:attrNameLst>
                                      </p:cBhvr>
                                      <p:tavLst>
                                        <p:tav tm="0">
                                          <p:val>
                                            <p:strVal val="#ppt_x"/>
                                          </p:val>
                                        </p:tav>
                                        <p:tav tm="100000">
                                          <p:val>
                                            <p:strVal val="#ppt_x"/>
                                          </p:val>
                                        </p:tav>
                                      </p:tavLst>
                                    </p:anim>
                                    <p:anim calcmode="lin" valueType="num">
                                      <p:cBhvr additive="base">
                                        <p:cTn id="31" dur="500" fill="hold"/>
                                        <p:tgtEl>
                                          <p:spTgt spid="1504263"/>
                                        </p:tgtEl>
                                        <p:attrNameLst>
                                          <p:attrName>ppt_y</p:attrName>
                                        </p:attrNameLst>
                                      </p:cBhvr>
                                      <p:tavLst>
                                        <p:tav tm="0">
                                          <p:val>
                                            <p:strVal val="0-#ppt_h/2"/>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2" presetClass="entr" presetSubtype="8" fill="hold" grpId="0" nodeType="clickEffect">
                                  <p:stCondLst>
                                    <p:cond delay="0"/>
                                  </p:stCondLst>
                                  <p:childTnLst>
                                    <p:set>
                                      <p:cBhvr>
                                        <p:cTn id="35" dur="1" fill="hold">
                                          <p:stCondLst>
                                            <p:cond delay="0"/>
                                          </p:stCondLst>
                                        </p:cTn>
                                        <p:tgtEl>
                                          <p:spTgt spid="1504262"/>
                                        </p:tgtEl>
                                        <p:attrNameLst>
                                          <p:attrName>style.visibility</p:attrName>
                                        </p:attrNameLst>
                                      </p:cBhvr>
                                      <p:to>
                                        <p:strVal val="visible"/>
                                      </p:to>
                                    </p:set>
                                    <p:anim calcmode="lin" valueType="num">
                                      <p:cBhvr additive="base">
                                        <p:cTn id="36" dur="500" fill="hold"/>
                                        <p:tgtEl>
                                          <p:spTgt spid="1504262"/>
                                        </p:tgtEl>
                                        <p:attrNameLst>
                                          <p:attrName>ppt_x</p:attrName>
                                        </p:attrNameLst>
                                      </p:cBhvr>
                                      <p:tavLst>
                                        <p:tav tm="0">
                                          <p:val>
                                            <p:strVal val="0-#ppt_w/2"/>
                                          </p:val>
                                        </p:tav>
                                        <p:tav tm="100000">
                                          <p:val>
                                            <p:strVal val="#ppt_x"/>
                                          </p:val>
                                        </p:tav>
                                      </p:tavLst>
                                    </p:anim>
                                    <p:anim calcmode="lin" valueType="num">
                                      <p:cBhvr additive="base">
                                        <p:cTn id="37" dur="500" fill="hold"/>
                                        <p:tgtEl>
                                          <p:spTgt spid="1504262"/>
                                        </p:tgtEl>
                                        <p:attrNameLst>
                                          <p:attrName>ppt_y</p:attrName>
                                        </p:attrNameLst>
                                      </p:cBhvr>
                                      <p:tavLst>
                                        <p:tav tm="0">
                                          <p:val>
                                            <p:strVal val="#ppt_y"/>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2" presetClass="entr" presetSubtype="8" fill="hold" grpId="0" nodeType="clickEffect">
                                  <p:stCondLst>
                                    <p:cond delay="0"/>
                                  </p:stCondLst>
                                  <p:childTnLst>
                                    <p:set>
                                      <p:cBhvr>
                                        <p:cTn id="41" dur="1" fill="hold">
                                          <p:stCondLst>
                                            <p:cond delay="0"/>
                                          </p:stCondLst>
                                        </p:cTn>
                                        <p:tgtEl>
                                          <p:spTgt spid="1504271"/>
                                        </p:tgtEl>
                                        <p:attrNameLst>
                                          <p:attrName>style.visibility</p:attrName>
                                        </p:attrNameLst>
                                      </p:cBhvr>
                                      <p:to>
                                        <p:strVal val="visible"/>
                                      </p:to>
                                    </p:set>
                                    <p:anim calcmode="lin" valueType="num">
                                      <p:cBhvr additive="base">
                                        <p:cTn id="42" dur="500" fill="hold"/>
                                        <p:tgtEl>
                                          <p:spTgt spid="1504271"/>
                                        </p:tgtEl>
                                        <p:attrNameLst>
                                          <p:attrName>ppt_x</p:attrName>
                                        </p:attrNameLst>
                                      </p:cBhvr>
                                      <p:tavLst>
                                        <p:tav tm="0">
                                          <p:val>
                                            <p:strVal val="0-#ppt_w/2"/>
                                          </p:val>
                                        </p:tav>
                                        <p:tav tm="100000">
                                          <p:val>
                                            <p:strVal val="#ppt_x"/>
                                          </p:val>
                                        </p:tav>
                                      </p:tavLst>
                                    </p:anim>
                                    <p:anim calcmode="lin" valueType="num">
                                      <p:cBhvr additive="base">
                                        <p:cTn id="43" dur="500" fill="hold"/>
                                        <p:tgtEl>
                                          <p:spTgt spid="15042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4260" grpId="0" animBg="1" autoUpdateAnimBg="0"/>
      <p:bldP spid="1504261" grpId="0" animBg="1"/>
      <p:bldP spid="1504262" grpId="0" animBg="1"/>
      <p:bldP spid="1504263" grpId="0" animBg="1"/>
      <p:bldP spid="1504265" grpId="0" autoUpdateAnimBg="0"/>
      <p:bldP spid="1504268" grpId="0" animBg="1"/>
      <p:bldP spid="150427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1E16947D-4FA6-436C-9D7F-6D4A888CA045}"/>
              </a:ext>
            </a:extLst>
          </p:cNvPr>
          <p:cNvSpPr>
            <a:spLocks noGrp="1"/>
          </p:cNvSpPr>
          <p:nvPr>
            <p:ph type="ftr" sz="quarter" idx="11"/>
          </p:nvPr>
        </p:nvSpPr>
        <p:spPr/>
        <p:txBody>
          <a:bodyPr/>
          <a:lstStyle/>
          <a:p>
            <a:pPr>
              <a:defRPr/>
            </a:pPr>
            <a:endParaRPr lang="en-US" dirty="0"/>
          </a:p>
        </p:txBody>
      </p:sp>
      <p:sp>
        <p:nvSpPr>
          <p:cNvPr id="3" name="Slide Number Placeholder 2">
            <a:extLst>
              <a:ext uri="{FF2B5EF4-FFF2-40B4-BE49-F238E27FC236}">
                <a16:creationId xmlns:a16="http://schemas.microsoft.com/office/drawing/2014/main" id="{A6462813-7DFD-417C-9C72-4C70C1156439}"/>
              </a:ext>
            </a:extLst>
          </p:cNvPr>
          <p:cNvSpPr>
            <a:spLocks noGrp="1"/>
          </p:cNvSpPr>
          <p:nvPr>
            <p:ph type="sldNum" sz="quarter" idx="12"/>
          </p:nvPr>
        </p:nvSpPr>
        <p:spPr/>
        <p:txBody>
          <a:bodyPr/>
          <a:lstStyle/>
          <a:p>
            <a:fld id="{9C41B51C-F50F-1248-8FE5-A6C54E45CE5D}" type="slidenum">
              <a:rPr lang="en-US" smtClean="0"/>
              <a:pPr/>
              <a:t>6</a:t>
            </a:fld>
            <a:endParaRPr lang="en-US" dirty="0"/>
          </a:p>
        </p:txBody>
      </p:sp>
      <p:sp>
        <p:nvSpPr>
          <p:cNvPr id="4" name="Rectangle 4">
            <a:extLst>
              <a:ext uri="{FF2B5EF4-FFF2-40B4-BE49-F238E27FC236}">
                <a16:creationId xmlns:a16="http://schemas.microsoft.com/office/drawing/2014/main" id="{756976C4-3275-4EE3-B49C-2BAB5A3AB098}"/>
              </a:ext>
            </a:extLst>
          </p:cNvPr>
          <p:cNvSpPr>
            <a:spLocks noChangeArrowheads="1"/>
          </p:cNvSpPr>
          <p:nvPr/>
        </p:nvSpPr>
        <p:spPr bwMode="auto">
          <a:xfrm>
            <a:off x="4007768" y="836712"/>
            <a:ext cx="5467350" cy="404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1433" tIns="45717" rIns="91433" bIns="45717" anchor="ctr"/>
          <a:lstStyle/>
          <a:p>
            <a:pPr algn="l"/>
            <a:r>
              <a:rPr lang="en-US" sz="2800" b="1" dirty="0">
                <a:solidFill>
                  <a:schemeClr val="tx2"/>
                </a:solidFill>
                <a:latin typeface="Montserrat" panose="00000500000000000000" pitchFamily="50" charset="0"/>
              </a:rPr>
              <a:t>Allstate Recruitment Offices</a:t>
            </a:r>
          </a:p>
        </p:txBody>
      </p:sp>
      <p:pic>
        <p:nvPicPr>
          <p:cNvPr id="6" name="Picture 5">
            <a:extLst>
              <a:ext uri="{FF2B5EF4-FFF2-40B4-BE49-F238E27FC236}">
                <a16:creationId xmlns:a16="http://schemas.microsoft.com/office/drawing/2014/main" id="{9B3CC710-0137-4BFD-B0E1-25D6E65D71F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14081" y="1482580"/>
            <a:ext cx="3363838" cy="4485117"/>
          </a:xfrm>
          <a:prstGeom prst="rect">
            <a:avLst/>
          </a:prstGeom>
        </p:spPr>
      </p:pic>
    </p:spTree>
    <p:extLst>
      <p:ext uri="{BB962C8B-B14F-4D97-AF65-F5344CB8AC3E}">
        <p14:creationId xmlns:p14="http://schemas.microsoft.com/office/powerpoint/2010/main" val="22220211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8850" name="Rectangle 4"/>
          <p:cNvSpPr>
            <a:spLocks noChangeArrowheads="1"/>
          </p:cNvSpPr>
          <p:nvPr/>
        </p:nvSpPr>
        <p:spPr bwMode="auto">
          <a:xfrm>
            <a:off x="3863752" y="863206"/>
            <a:ext cx="5467350" cy="404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1433" tIns="45717" rIns="91433" bIns="45717" anchor="ctr"/>
          <a:lstStyle/>
          <a:p>
            <a:r>
              <a:rPr lang="en-US" sz="2800" b="1" dirty="0">
                <a:solidFill>
                  <a:schemeClr val="tx2"/>
                </a:solidFill>
                <a:latin typeface="Montserrat" panose="00000500000000000000" pitchFamily="50" charset="0"/>
              </a:rPr>
              <a:t>Continuous Improvement</a:t>
            </a:r>
          </a:p>
        </p:txBody>
      </p:sp>
      <p:sp>
        <p:nvSpPr>
          <p:cNvPr id="78851" name="Rectangle 5"/>
          <p:cNvSpPr>
            <a:spLocks noChangeArrowheads="1"/>
          </p:cNvSpPr>
          <p:nvPr/>
        </p:nvSpPr>
        <p:spPr bwMode="auto">
          <a:xfrm>
            <a:off x="3431704" y="1988840"/>
            <a:ext cx="7539404" cy="5051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1433" tIns="45717" rIns="91433" bIns="45717"/>
          <a:lstStyle/>
          <a:p>
            <a:pPr marL="342900" indent="-342900">
              <a:spcBef>
                <a:spcPct val="20000"/>
              </a:spcBef>
            </a:pPr>
            <a:r>
              <a:rPr lang="en-AU" sz="2000" dirty="0">
                <a:solidFill>
                  <a:srgbClr val="000000"/>
                </a:solidFill>
                <a:latin typeface="Montserrat" panose="00000500000000000000" pitchFamily="50" charset="0"/>
              </a:rPr>
              <a:t>The Integrated Management System is </a:t>
            </a:r>
          </a:p>
          <a:p>
            <a:pPr marL="342900" indent="-342900">
              <a:spcBef>
                <a:spcPct val="20000"/>
              </a:spcBef>
            </a:pPr>
            <a:r>
              <a:rPr lang="en-AU" sz="2000" dirty="0">
                <a:solidFill>
                  <a:srgbClr val="000000"/>
                </a:solidFill>
                <a:latin typeface="Montserrat" panose="00000500000000000000" pitchFamily="50" charset="0"/>
              </a:rPr>
              <a:t>based upon continuous improvement principles </a:t>
            </a:r>
          </a:p>
          <a:p>
            <a:pPr marL="342900" indent="-342900">
              <a:spcBef>
                <a:spcPct val="20000"/>
              </a:spcBef>
            </a:pPr>
            <a:r>
              <a:rPr lang="en-AU" sz="2000" dirty="0">
                <a:solidFill>
                  <a:srgbClr val="000000"/>
                </a:solidFill>
                <a:latin typeface="Montserrat" panose="00000500000000000000" pitchFamily="50" charset="0"/>
              </a:rPr>
              <a:t>through:</a:t>
            </a:r>
          </a:p>
          <a:p>
            <a:pPr marL="342900" indent="-342900">
              <a:spcBef>
                <a:spcPct val="20000"/>
              </a:spcBef>
            </a:pPr>
            <a:endParaRPr lang="en-AU" sz="2000" dirty="0">
              <a:solidFill>
                <a:srgbClr val="000000"/>
              </a:solidFill>
              <a:latin typeface="Montserrat" panose="00000500000000000000" pitchFamily="50" charset="0"/>
            </a:endParaRPr>
          </a:p>
          <a:p>
            <a:pPr marL="342900" indent="-342900">
              <a:spcBef>
                <a:spcPct val="20000"/>
              </a:spcBef>
              <a:buFontTx/>
              <a:buChar char="•"/>
            </a:pPr>
            <a:r>
              <a:rPr lang="en-AU" sz="2000" dirty="0">
                <a:solidFill>
                  <a:srgbClr val="000000"/>
                </a:solidFill>
                <a:latin typeface="Montserrat" panose="00000500000000000000" pitchFamily="50" charset="0"/>
              </a:rPr>
              <a:t>Planning</a:t>
            </a:r>
          </a:p>
          <a:p>
            <a:pPr marL="342900" indent="-342900">
              <a:spcBef>
                <a:spcPct val="20000"/>
              </a:spcBef>
              <a:buFontTx/>
              <a:buChar char="•"/>
            </a:pPr>
            <a:r>
              <a:rPr lang="en-AU" sz="2000" dirty="0">
                <a:solidFill>
                  <a:srgbClr val="000000"/>
                </a:solidFill>
                <a:latin typeface="Montserrat" panose="00000500000000000000" pitchFamily="50" charset="0"/>
              </a:rPr>
              <a:t>Implementation/Operation</a:t>
            </a:r>
          </a:p>
          <a:p>
            <a:pPr marL="342900" indent="-342900">
              <a:spcBef>
                <a:spcPct val="20000"/>
              </a:spcBef>
              <a:buFontTx/>
              <a:buChar char="•"/>
            </a:pPr>
            <a:r>
              <a:rPr lang="en-AU" sz="2000" dirty="0">
                <a:solidFill>
                  <a:srgbClr val="000000"/>
                </a:solidFill>
                <a:latin typeface="Montserrat" panose="00000500000000000000" pitchFamily="50" charset="0"/>
              </a:rPr>
              <a:t>Monitoring</a:t>
            </a:r>
          </a:p>
          <a:p>
            <a:pPr marL="342900" indent="-342900">
              <a:spcBef>
                <a:spcPct val="20000"/>
              </a:spcBef>
              <a:buFontTx/>
              <a:buChar char="•"/>
            </a:pPr>
            <a:r>
              <a:rPr lang="en-AU" sz="2000" dirty="0">
                <a:solidFill>
                  <a:srgbClr val="000000"/>
                </a:solidFill>
                <a:latin typeface="Montserrat" panose="00000500000000000000" pitchFamily="50" charset="0"/>
              </a:rPr>
              <a:t>Workplace Inspection</a:t>
            </a:r>
          </a:p>
          <a:p>
            <a:pPr marL="342900" indent="-342900">
              <a:spcBef>
                <a:spcPct val="20000"/>
              </a:spcBef>
              <a:buFontTx/>
              <a:buChar char="•"/>
            </a:pPr>
            <a:r>
              <a:rPr lang="en-AU" sz="2000" dirty="0">
                <a:solidFill>
                  <a:srgbClr val="000000"/>
                </a:solidFill>
                <a:latin typeface="Montserrat" panose="00000500000000000000" pitchFamily="50" charset="0"/>
              </a:rPr>
              <a:t>Incident Reporting &amp; Analysis</a:t>
            </a:r>
          </a:p>
          <a:p>
            <a:pPr marL="342900" indent="-342900">
              <a:spcBef>
                <a:spcPct val="20000"/>
              </a:spcBef>
              <a:buFontTx/>
              <a:buChar char="•"/>
            </a:pPr>
            <a:r>
              <a:rPr lang="en-AU" sz="2000" dirty="0">
                <a:solidFill>
                  <a:srgbClr val="000000"/>
                </a:solidFill>
                <a:latin typeface="Montserrat" panose="00000500000000000000" pitchFamily="50" charset="0"/>
              </a:rPr>
              <a:t>Audits</a:t>
            </a:r>
          </a:p>
          <a:p>
            <a:pPr marL="342900" indent="-342900">
              <a:spcBef>
                <a:spcPct val="20000"/>
              </a:spcBef>
              <a:buFontTx/>
              <a:buChar char="•"/>
            </a:pPr>
            <a:r>
              <a:rPr lang="en-AU" sz="2000" dirty="0">
                <a:solidFill>
                  <a:srgbClr val="000000"/>
                </a:solidFill>
                <a:latin typeface="Montserrat" panose="00000500000000000000" pitchFamily="50" charset="0"/>
              </a:rPr>
              <a:t>Review &amp; Improvement</a:t>
            </a:r>
          </a:p>
          <a:p>
            <a:pPr marL="342900" indent="-342900">
              <a:spcBef>
                <a:spcPct val="20000"/>
              </a:spcBef>
              <a:buFontTx/>
              <a:buChar char="•"/>
            </a:pPr>
            <a:endParaRPr lang="en-US" sz="2000" dirty="0">
              <a:solidFill>
                <a:srgbClr val="000000"/>
              </a:solidFill>
              <a:latin typeface="Montserrat" panose="00000500000000000000" pitchFamily="50" charset="0"/>
            </a:endParaRPr>
          </a:p>
        </p:txBody>
      </p:sp>
      <p:pic>
        <p:nvPicPr>
          <p:cNvPr id="1228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16280" y="2708920"/>
            <a:ext cx="3032373" cy="26880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1360582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9874" name="Rectangle 4"/>
          <p:cNvSpPr>
            <a:spLocks noChangeArrowheads="1"/>
          </p:cNvSpPr>
          <p:nvPr/>
        </p:nvSpPr>
        <p:spPr bwMode="auto">
          <a:xfrm>
            <a:off x="4295800" y="836712"/>
            <a:ext cx="5467350" cy="404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1433" tIns="45717" rIns="91433" bIns="45717" anchor="ctr"/>
          <a:lstStyle/>
          <a:p>
            <a:pPr algn="l"/>
            <a:r>
              <a:rPr lang="en-US" sz="2800" b="1" dirty="0">
                <a:solidFill>
                  <a:schemeClr val="tx2"/>
                </a:solidFill>
                <a:latin typeface="Montserrat" panose="00000500000000000000" pitchFamily="50" charset="0"/>
              </a:rPr>
              <a:t>Safety First</a:t>
            </a:r>
          </a:p>
        </p:txBody>
      </p:sp>
      <p:sp>
        <p:nvSpPr>
          <p:cNvPr id="79875" name="Rectangle 5"/>
          <p:cNvSpPr>
            <a:spLocks noChangeArrowheads="1"/>
          </p:cNvSpPr>
          <p:nvPr/>
        </p:nvSpPr>
        <p:spPr bwMode="auto">
          <a:xfrm>
            <a:off x="4007768" y="1706176"/>
            <a:ext cx="6651381" cy="5338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1433" tIns="45717" rIns="91433" bIns="45717"/>
          <a:lstStyle/>
          <a:p>
            <a:pPr marL="342900" indent="-342900">
              <a:spcBef>
                <a:spcPct val="20000"/>
              </a:spcBef>
            </a:pPr>
            <a:r>
              <a:rPr lang="en-AU" sz="2000" dirty="0">
                <a:solidFill>
                  <a:srgbClr val="000000"/>
                </a:solidFill>
                <a:latin typeface="Montserrat" panose="00000500000000000000" pitchFamily="50" charset="0"/>
              </a:rPr>
              <a:t>          NOTICE TO ALL</a:t>
            </a:r>
          </a:p>
          <a:p>
            <a:pPr marL="342900" indent="-342900">
              <a:spcBef>
                <a:spcPct val="20000"/>
              </a:spcBef>
            </a:pPr>
            <a:endParaRPr lang="en-AU" sz="2000" dirty="0">
              <a:solidFill>
                <a:srgbClr val="000000"/>
              </a:solidFill>
              <a:latin typeface="Montserrat" panose="00000500000000000000" pitchFamily="50" charset="0"/>
            </a:endParaRPr>
          </a:p>
          <a:p>
            <a:pPr marL="342900" indent="-342900">
              <a:spcBef>
                <a:spcPct val="20000"/>
              </a:spcBef>
              <a:buFontTx/>
              <a:buChar char="•"/>
            </a:pPr>
            <a:r>
              <a:rPr lang="en-AU" sz="2000" dirty="0">
                <a:solidFill>
                  <a:srgbClr val="000000"/>
                </a:solidFill>
                <a:latin typeface="Montserrat" panose="00000500000000000000" pitchFamily="50" charset="0"/>
              </a:rPr>
              <a:t>REPORT ALL</a:t>
            </a:r>
            <a:r>
              <a:rPr lang="en-AU" sz="2000" dirty="0">
                <a:solidFill>
                  <a:srgbClr val="000000"/>
                </a:solidFill>
                <a:latin typeface="Times New Roman" charset="0"/>
              </a:rPr>
              <a:t> </a:t>
            </a:r>
            <a:r>
              <a:rPr lang="en-AU" sz="2000" dirty="0">
                <a:solidFill>
                  <a:srgbClr val="000000"/>
                </a:solidFill>
                <a:latin typeface="Montserrat" panose="00000500000000000000" pitchFamily="50" charset="0"/>
              </a:rPr>
              <a:t>ACCIDENTS</a:t>
            </a:r>
          </a:p>
          <a:p>
            <a:pPr marL="342900" indent="-342900">
              <a:spcBef>
                <a:spcPct val="20000"/>
              </a:spcBef>
              <a:buFontTx/>
              <a:buChar char="•"/>
            </a:pPr>
            <a:r>
              <a:rPr lang="en-AU" sz="2000" dirty="0">
                <a:solidFill>
                  <a:srgbClr val="000000"/>
                </a:solidFill>
                <a:latin typeface="Montserrat" panose="00000500000000000000" pitchFamily="50" charset="0"/>
              </a:rPr>
              <a:t>AND INJURIES TO YOUR </a:t>
            </a:r>
          </a:p>
          <a:p>
            <a:pPr marL="342900" indent="-342900">
              <a:spcBef>
                <a:spcPct val="20000"/>
              </a:spcBef>
              <a:buFontTx/>
              <a:buChar char="•"/>
            </a:pPr>
            <a:r>
              <a:rPr lang="en-AU" sz="2000" dirty="0">
                <a:solidFill>
                  <a:srgbClr val="000000"/>
                </a:solidFill>
                <a:latin typeface="Montserrat" panose="00000500000000000000" pitchFamily="50" charset="0"/>
              </a:rPr>
              <a:t>SUPERVISOR AT ONCE.</a:t>
            </a:r>
          </a:p>
          <a:p>
            <a:pPr marL="342900" indent="-342900">
              <a:spcBef>
                <a:spcPct val="20000"/>
              </a:spcBef>
              <a:buFontTx/>
              <a:buChar char="•"/>
            </a:pPr>
            <a:r>
              <a:rPr lang="en-AU" sz="2000" dirty="0">
                <a:solidFill>
                  <a:srgbClr val="000000"/>
                </a:solidFill>
                <a:latin typeface="Montserrat" panose="00000500000000000000" pitchFamily="50" charset="0"/>
              </a:rPr>
              <a:t>REPORT PROMPTLY ANY </a:t>
            </a:r>
          </a:p>
          <a:p>
            <a:pPr marL="342900" indent="-342900">
              <a:spcBef>
                <a:spcPct val="20000"/>
              </a:spcBef>
              <a:buFontTx/>
              <a:buChar char="•"/>
            </a:pPr>
            <a:r>
              <a:rPr lang="en-AU" sz="2000" dirty="0">
                <a:solidFill>
                  <a:srgbClr val="000000"/>
                </a:solidFill>
                <a:latin typeface="Montserrat" panose="00000500000000000000" pitchFamily="50" charset="0"/>
              </a:rPr>
              <a:t>CONDITIONS LIABLE TO </a:t>
            </a:r>
          </a:p>
          <a:p>
            <a:pPr marL="342900" indent="-342900">
              <a:spcBef>
                <a:spcPct val="20000"/>
              </a:spcBef>
              <a:buFontTx/>
              <a:buChar char="•"/>
            </a:pPr>
            <a:r>
              <a:rPr lang="en-AU" sz="2000" dirty="0">
                <a:solidFill>
                  <a:srgbClr val="000000"/>
                </a:solidFill>
                <a:latin typeface="Montserrat" panose="00000500000000000000" pitchFamily="50" charset="0"/>
              </a:rPr>
              <a:t>CAUSE AN ACCIDENT</a:t>
            </a:r>
          </a:p>
          <a:p>
            <a:pPr marL="342900" indent="-342900">
              <a:spcBef>
                <a:spcPct val="20000"/>
              </a:spcBef>
            </a:pPr>
            <a:endParaRPr lang="en-AU" sz="2000" dirty="0">
              <a:solidFill>
                <a:srgbClr val="000000"/>
              </a:solidFill>
              <a:latin typeface="Montserrat" panose="00000500000000000000" pitchFamily="50" charset="0"/>
            </a:endParaRPr>
          </a:p>
          <a:p>
            <a:pPr marL="342900" indent="-342900">
              <a:spcBef>
                <a:spcPct val="20000"/>
              </a:spcBef>
            </a:pPr>
            <a:r>
              <a:rPr lang="en-AU" sz="2000" dirty="0">
                <a:solidFill>
                  <a:srgbClr val="000000"/>
                </a:solidFill>
                <a:latin typeface="Montserrat" panose="00000500000000000000" pitchFamily="50" charset="0"/>
              </a:rPr>
              <a:t>REMEMBER:</a:t>
            </a:r>
          </a:p>
          <a:p>
            <a:pPr marL="342900" indent="-342900">
              <a:spcBef>
                <a:spcPct val="20000"/>
              </a:spcBef>
            </a:pPr>
            <a:r>
              <a:rPr lang="en-AU" sz="2000" dirty="0">
                <a:solidFill>
                  <a:srgbClr val="000000"/>
                </a:solidFill>
                <a:latin typeface="Montserrat" panose="00000500000000000000" pitchFamily="50" charset="0"/>
              </a:rPr>
              <a:t>YOU ARE RESPONSIBLE FOR YOUR SAFETY </a:t>
            </a:r>
          </a:p>
          <a:p>
            <a:pPr marL="342900" indent="-342900">
              <a:spcBef>
                <a:spcPct val="20000"/>
              </a:spcBef>
            </a:pPr>
            <a:r>
              <a:rPr lang="en-AU" sz="2000" dirty="0">
                <a:solidFill>
                  <a:srgbClr val="000000"/>
                </a:solidFill>
                <a:latin typeface="Montserrat" panose="00000500000000000000" pitchFamily="50" charset="0"/>
              </a:rPr>
              <a:t>&amp; THE SAFETY OF OTHERS</a:t>
            </a:r>
            <a:endParaRPr lang="en-US" sz="2000" dirty="0">
              <a:solidFill>
                <a:srgbClr val="000000"/>
              </a:solidFill>
              <a:latin typeface="Montserrat" panose="00000500000000000000" pitchFamily="50" charset="0"/>
            </a:endParaRPr>
          </a:p>
        </p:txBody>
      </p:sp>
      <p:pic>
        <p:nvPicPr>
          <p:cNvPr id="1239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44272" y="1700808"/>
            <a:ext cx="3356944" cy="23762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262081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0898" name="Text Box 4"/>
          <p:cNvSpPr txBox="1">
            <a:spLocks noChangeArrowheads="1"/>
          </p:cNvSpPr>
          <p:nvPr/>
        </p:nvSpPr>
        <p:spPr bwMode="auto">
          <a:xfrm>
            <a:off x="3935760" y="836712"/>
            <a:ext cx="5074627"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9pPr>
          </a:lstStyle>
          <a:p>
            <a:pPr algn="l" eaLnBrk="1" hangingPunct="1">
              <a:lnSpc>
                <a:spcPct val="100000"/>
              </a:lnSpc>
              <a:spcBef>
                <a:spcPct val="50000"/>
              </a:spcBef>
            </a:pPr>
            <a:r>
              <a:rPr lang="en-AU" sz="2800" b="1" dirty="0">
                <a:solidFill>
                  <a:srgbClr val="000000"/>
                </a:solidFill>
                <a:latin typeface="Montserrat" panose="00000500000000000000" pitchFamily="50" charset="0"/>
              </a:rPr>
              <a:t>End of Induction Presentation</a:t>
            </a:r>
          </a:p>
        </p:txBody>
      </p:sp>
      <p:sp>
        <p:nvSpPr>
          <p:cNvPr id="1515525" name="Text Box 5"/>
          <p:cNvSpPr txBox="1">
            <a:spLocks noChangeArrowheads="1"/>
          </p:cNvSpPr>
          <p:nvPr/>
        </p:nvSpPr>
        <p:spPr bwMode="auto">
          <a:xfrm>
            <a:off x="3071665" y="3068661"/>
            <a:ext cx="4138524"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5000"/>
              </a:lnSpc>
              <a:spcBef>
                <a:spcPct val="0"/>
              </a:spcBef>
              <a:spcAft>
                <a:spcPct val="0"/>
              </a:spcAft>
              <a:defRPr sz="2400">
                <a:solidFill>
                  <a:schemeClr val="tx1"/>
                </a:solidFill>
                <a:latin typeface="Arial" charset="0"/>
                <a:ea typeface="ＭＳ Ｐゴシック" charset="0"/>
              </a:defRPr>
            </a:lvl9pPr>
          </a:lstStyle>
          <a:p>
            <a:pPr eaLnBrk="1" hangingPunct="1">
              <a:lnSpc>
                <a:spcPct val="100000"/>
              </a:lnSpc>
              <a:spcBef>
                <a:spcPct val="50000"/>
              </a:spcBef>
            </a:pPr>
            <a:r>
              <a:rPr lang="en-AU" sz="2800" b="1" dirty="0">
                <a:solidFill>
                  <a:srgbClr val="000000"/>
                </a:solidFill>
                <a:latin typeface="Montserrat" panose="00000500000000000000" pitchFamily="50" charset="0"/>
              </a:rPr>
              <a:t>A short Questionnaire will now follow</a:t>
            </a:r>
          </a:p>
        </p:txBody>
      </p:sp>
      <p:pic>
        <p:nvPicPr>
          <p:cNvPr id="12493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00256" y="2204865"/>
            <a:ext cx="3536198" cy="35434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39868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407192A-C1A6-4FDD-9E55-F83BE21F0D5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35560" y="1581336"/>
            <a:ext cx="3057804" cy="4077072"/>
          </a:xfrm>
          <a:prstGeom prst="rect">
            <a:avLst/>
          </a:prstGeom>
        </p:spPr>
      </p:pic>
      <p:pic>
        <p:nvPicPr>
          <p:cNvPr id="7" name="Picture 6">
            <a:extLst>
              <a:ext uri="{FF2B5EF4-FFF2-40B4-BE49-F238E27FC236}">
                <a16:creationId xmlns:a16="http://schemas.microsoft.com/office/drawing/2014/main" id="{6424E511-9662-47E6-B799-091D5153889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40016" y="1581336"/>
            <a:ext cx="3057804" cy="4077072"/>
          </a:xfrm>
          <a:prstGeom prst="rect">
            <a:avLst/>
          </a:prstGeom>
        </p:spPr>
      </p:pic>
      <p:sp>
        <p:nvSpPr>
          <p:cNvPr id="8" name="Rectangle 4">
            <a:extLst>
              <a:ext uri="{FF2B5EF4-FFF2-40B4-BE49-F238E27FC236}">
                <a16:creationId xmlns:a16="http://schemas.microsoft.com/office/drawing/2014/main" id="{5FDDD2B6-5F8B-4CFE-943C-B3E0EEE9F257}"/>
              </a:ext>
            </a:extLst>
          </p:cNvPr>
          <p:cNvSpPr>
            <a:spLocks noChangeArrowheads="1"/>
          </p:cNvSpPr>
          <p:nvPr/>
        </p:nvSpPr>
        <p:spPr bwMode="auto">
          <a:xfrm>
            <a:off x="4007768" y="836712"/>
            <a:ext cx="5467350" cy="404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1433" tIns="45717" rIns="91433" bIns="45717" anchor="ctr"/>
          <a:lstStyle/>
          <a:p>
            <a:pPr algn="l"/>
            <a:r>
              <a:rPr lang="en-US" sz="2800" b="1" dirty="0">
                <a:solidFill>
                  <a:schemeClr val="tx2"/>
                </a:solidFill>
                <a:latin typeface="Montserrat" panose="00000500000000000000" pitchFamily="50" charset="0"/>
              </a:rPr>
              <a:t>Allstate Emergency Procedures</a:t>
            </a:r>
          </a:p>
        </p:txBody>
      </p:sp>
    </p:spTree>
    <p:extLst>
      <p:ext uri="{BB962C8B-B14F-4D97-AF65-F5344CB8AC3E}">
        <p14:creationId xmlns:p14="http://schemas.microsoft.com/office/powerpoint/2010/main" val="20295793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175F904-7219-4587-ADC5-DD5525DB797B}"/>
              </a:ext>
            </a:extLst>
          </p:cNvPr>
          <p:cNvSpPr>
            <a:spLocks noGrp="1"/>
          </p:cNvSpPr>
          <p:nvPr>
            <p:ph type="sldNum" sz="quarter" idx="12"/>
          </p:nvPr>
        </p:nvSpPr>
        <p:spPr>
          <a:xfrm>
            <a:off x="4295800" y="692696"/>
            <a:ext cx="5976664" cy="457200"/>
          </a:xfrm>
        </p:spPr>
        <p:txBody>
          <a:bodyPr/>
          <a:lstStyle/>
          <a:p>
            <a:r>
              <a:rPr lang="en-US" dirty="0"/>
              <a:t>Fire Extinguishers – Front Office/Warehouse</a:t>
            </a:r>
          </a:p>
        </p:txBody>
      </p:sp>
      <p:pic>
        <p:nvPicPr>
          <p:cNvPr id="5" name="Picture 4">
            <a:extLst>
              <a:ext uri="{FF2B5EF4-FFF2-40B4-BE49-F238E27FC236}">
                <a16:creationId xmlns:a16="http://schemas.microsoft.com/office/drawing/2014/main" id="{FD9BF8EC-6826-41EF-833A-2E0CCB23138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11624" y="1916832"/>
            <a:ext cx="2571750" cy="3429000"/>
          </a:xfrm>
          <a:prstGeom prst="rect">
            <a:avLst/>
          </a:prstGeom>
        </p:spPr>
      </p:pic>
      <p:pic>
        <p:nvPicPr>
          <p:cNvPr id="7" name="Picture 6">
            <a:extLst>
              <a:ext uri="{FF2B5EF4-FFF2-40B4-BE49-F238E27FC236}">
                <a16:creationId xmlns:a16="http://schemas.microsoft.com/office/drawing/2014/main" id="{FA096063-EB8B-4691-8330-50B88A53011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56040" y="1916832"/>
            <a:ext cx="2571750" cy="3429000"/>
          </a:xfrm>
          <a:prstGeom prst="rect">
            <a:avLst/>
          </a:prstGeom>
        </p:spPr>
      </p:pic>
    </p:spTree>
    <p:extLst>
      <p:ext uri="{BB962C8B-B14F-4D97-AF65-F5344CB8AC3E}">
        <p14:creationId xmlns:p14="http://schemas.microsoft.com/office/powerpoint/2010/main" val="33227746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2EB2B7D-8C41-4EB4-A7FD-610982ED87D8}"/>
              </a:ext>
            </a:extLst>
          </p:cNvPr>
          <p:cNvSpPr>
            <a:spLocks noGrp="1"/>
          </p:cNvSpPr>
          <p:nvPr>
            <p:ph type="sldNum" sz="quarter" idx="12"/>
          </p:nvPr>
        </p:nvSpPr>
        <p:spPr>
          <a:xfrm>
            <a:off x="3935760" y="764704"/>
            <a:ext cx="2540000" cy="457200"/>
          </a:xfrm>
        </p:spPr>
        <p:txBody>
          <a:bodyPr/>
          <a:lstStyle/>
          <a:p>
            <a:r>
              <a:rPr lang="en-US" dirty="0"/>
              <a:t>Kitchen and Toilet</a:t>
            </a:r>
          </a:p>
        </p:txBody>
      </p:sp>
      <p:pic>
        <p:nvPicPr>
          <p:cNvPr id="5" name="Picture 4">
            <a:extLst>
              <a:ext uri="{FF2B5EF4-FFF2-40B4-BE49-F238E27FC236}">
                <a16:creationId xmlns:a16="http://schemas.microsoft.com/office/drawing/2014/main" id="{3A7E7CAD-AA1B-4422-BD2C-93ADEC0A860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61853" y="1700808"/>
            <a:ext cx="3147814" cy="4197085"/>
          </a:xfrm>
          <a:prstGeom prst="rect">
            <a:avLst/>
          </a:prstGeom>
        </p:spPr>
      </p:pic>
      <p:pic>
        <p:nvPicPr>
          <p:cNvPr id="7" name="Picture 6">
            <a:extLst>
              <a:ext uri="{FF2B5EF4-FFF2-40B4-BE49-F238E27FC236}">
                <a16:creationId xmlns:a16="http://schemas.microsoft.com/office/drawing/2014/main" id="{52B531B4-2135-47EA-8A98-556E8601C80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51984" y="1700807"/>
            <a:ext cx="3147814" cy="4197085"/>
          </a:xfrm>
          <a:prstGeom prst="rect">
            <a:avLst/>
          </a:prstGeom>
        </p:spPr>
      </p:pic>
    </p:spTree>
    <p:extLst>
      <p:ext uri="{BB962C8B-B14F-4D97-AF65-F5344CB8AC3E}">
        <p14:creationId xmlns:p14="http://schemas.microsoft.com/office/powerpoint/2010/main" val="221535377"/>
      </p:ext>
    </p:extLst>
  </p:cSld>
  <p:clrMapOvr>
    <a:masterClrMapping/>
  </p:clrMapOvr>
</p:sld>
</file>

<file path=ppt/theme/theme1.xml><?xml version="1.0" encoding="utf-8"?>
<a:theme xmlns:a="http://schemas.openxmlformats.org/drawingml/2006/main" name="2_BHP Billiton Template 2009">
  <a:themeElements>
    <a:clrScheme name="BHP Billiton Template 2009 1">
      <a:dk1>
        <a:srgbClr val="000000"/>
      </a:dk1>
      <a:lt1>
        <a:srgbClr val="FFFFFF"/>
      </a:lt1>
      <a:dk2>
        <a:srgbClr val="000000"/>
      </a:dk2>
      <a:lt2>
        <a:srgbClr val="444744"/>
      </a:lt2>
      <a:accent1>
        <a:srgbClr val="E85100"/>
      </a:accent1>
      <a:accent2>
        <a:srgbClr val="A83835"/>
      </a:accent2>
      <a:accent3>
        <a:srgbClr val="FFFFFF"/>
      </a:accent3>
      <a:accent4>
        <a:srgbClr val="000000"/>
      </a:accent4>
      <a:accent5>
        <a:srgbClr val="F2B3AA"/>
      </a:accent5>
      <a:accent6>
        <a:srgbClr val="98322F"/>
      </a:accent6>
      <a:hlink>
        <a:srgbClr val="528B91"/>
      </a:hlink>
      <a:folHlink>
        <a:srgbClr val="D1D1C5"/>
      </a:folHlink>
    </a:clrScheme>
    <a:fontScheme name="BHP Billiton Template 2009">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6350" cap="flat" cmpd="sng" algn="ctr">
          <a:solidFill>
            <a:srgbClr val="000000"/>
          </a:solidFill>
          <a:prstDash val="solid"/>
          <a:round/>
          <a:headEnd type="none" w="med" len="med"/>
          <a:tailEnd type="none" w="med" len="med"/>
        </a:ln>
        <a:effectLst/>
      </a:spPr>
      <a:bodyPr vert="horz" wrap="square" lIns="0" tIns="0" rIns="0" bIns="0" numCol="1" anchor="t"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AU" sz="14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6350" cap="flat" cmpd="sng" algn="ctr">
          <a:solidFill>
            <a:srgbClr val="000000"/>
          </a:solidFill>
          <a:prstDash val="solid"/>
          <a:round/>
          <a:headEnd type="none" w="med" len="med"/>
          <a:tailEnd type="none" w="med" len="med"/>
        </a:ln>
        <a:effectLst/>
      </a:spPr>
      <a:bodyPr vert="horz" wrap="square" lIns="0" tIns="0" rIns="0" bIns="0" numCol="1" anchor="t"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AU" sz="14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BHP Billiton Template 2009 1">
        <a:dk1>
          <a:srgbClr val="000000"/>
        </a:dk1>
        <a:lt1>
          <a:srgbClr val="FFFFFF"/>
        </a:lt1>
        <a:dk2>
          <a:srgbClr val="000000"/>
        </a:dk2>
        <a:lt2>
          <a:srgbClr val="444744"/>
        </a:lt2>
        <a:accent1>
          <a:srgbClr val="E85100"/>
        </a:accent1>
        <a:accent2>
          <a:srgbClr val="A83835"/>
        </a:accent2>
        <a:accent3>
          <a:srgbClr val="FFFFFF"/>
        </a:accent3>
        <a:accent4>
          <a:srgbClr val="000000"/>
        </a:accent4>
        <a:accent5>
          <a:srgbClr val="F2B3AA"/>
        </a:accent5>
        <a:accent6>
          <a:srgbClr val="98322F"/>
        </a:accent6>
        <a:hlink>
          <a:srgbClr val="528B91"/>
        </a:hlink>
        <a:folHlink>
          <a:srgbClr val="D1D1C5"/>
        </a:folHlink>
      </a:clrScheme>
      <a:clrMap bg1="lt1" tx1="dk1" bg2="lt2" tx2="dk2" accent1="accent1" accent2="accent2" accent3="accent3" accent4="accent4" accent5="accent5" accent6="accent6" hlink="hlink" folHlink="folHlink"/>
    </a:extraClrScheme>
    <a:extraClrScheme>
      <a:clrScheme name="BHP Billiton Template 2009 2">
        <a:dk1>
          <a:srgbClr val="000000"/>
        </a:dk1>
        <a:lt1>
          <a:srgbClr val="FFFFFF"/>
        </a:lt1>
        <a:dk2>
          <a:srgbClr val="E85100"/>
        </a:dk2>
        <a:lt2>
          <a:srgbClr val="444744"/>
        </a:lt2>
        <a:accent1>
          <a:srgbClr val="E85100"/>
        </a:accent1>
        <a:accent2>
          <a:srgbClr val="A83835"/>
        </a:accent2>
        <a:accent3>
          <a:srgbClr val="FFFFFF"/>
        </a:accent3>
        <a:accent4>
          <a:srgbClr val="000000"/>
        </a:accent4>
        <a:accent5>
          <a:srgbClr val="F2B3AA"/>
        </a:accent5>
        <a:accent6>
          <a:srgbClr val="98322F"/>
        </a:accent6>
        <a:hlink>
          <a:srgbClr val="537D98"/>
        </a:hlink>
        <a:folHlink>
          <a:srgbClr val="D1D1C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BHP Billiton Template 2009 2">
    <a:dk1>
      <a:srgbClr val="000000"/>
    </a:dk1>
    <a:lt1>
      <a:srgbClr val="FFFFFF"/>
    </a:lt1>
    <a:dk2>
      <a:srgbClr val="E85100"/>
    </a:dk2>
    <a:lt2>
      <a:srgbClr val="444744"/>
    </a:lt2>
    <a:accent1>
      <a:srgbClr val="E85100"/>
    </a:accent1>
    <a:accent2>
      <a:srgbClr val="A83835"/>
    </a:accent2>
    <a:accent3>
      <a:srgbClr val="FFFFFF"/>
    </a:accent3>
    <a:accent4>
      <a:srgbClr val="000000"/>
    </a:accent4>
    <a:accent5>
      <a:srgbClr val="F2B3AA"/>
    </a:accent5>
    <a:accent6>
      <a:srgbClr val="98322F"/>
    </a:accent6>
    <a:hlink>
      <a:srgbClr val="537D98"/>
    </a:hlink>
    <a:folHlink>
      <a:srgbClr val="D1D1C5"/>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t:contentTypeSchema xmlns:ct="http://schemas.microsoft.com/office/2006/metadata/contentType" xmlns:ma="http://schemas.microsoft.com/office/2006/metadata/properties/metaAttributes" ct:_="" ma:_="" ma:contentTypeName="Published Controlled Document" ma:contentTypeID="0x0101003832AE40278A4688967198979B115B22010200375CF56BEEF4CC4D9EBF71191FD7A997" ma:contentTypeVersion="128" ma:contentTypeDescription="Create a new document." ma:contentTypeScope="" ma:versionID="81aaaf959f2772b3fd293e711c8e2978">
  <xsd:schema xmlns:xsd="http://www.w3.org/2001/XMLSchema" xmlns:xs="http://www.w3.org/2001/XMLSchema" xmlns:p="http://schemas.microsoft.com/office/2006/metadata/properties" xmlns:ns2="ed7591d6-748f-478d-b99d-b6a85d5845cb" xmlns:ns3="1cec5b58-2fc7-4a6c-bb68-658e9c2375ce" targetNamespace="http://schemas.microsoft.com/office/2006/metadata/properties" ma:root="true" ma:fieldsID="45f10182b35b58b6ebbd332db8e47c82" ns2:_="" ns3:_="">
    <xsd:import namespace="ed7591d6-748f-478d-b99d-b6a85d5845cb"/>
    <xsd:import namespace="1cec5b58-2fc7-4a6c-bb68-658e9c2375ce"/>
    <xsd:element name="properties">
      <xsd:complexType>
        <xsd:sequence>
          <xsd:element name="documentManagement">
            <xsd:complexType>
              <xsd:all>
                <xsd:element ref="ns2:Entity"/>
                <xsd:element ref="ns2:Division" minOccurs="0"/>
                <xsd:element ref="ns3:Client" minOccurs="0"/>
                <xsd:element ref="ns3:Site" minOccurs="0"/>
                <xsd:element ref="ns2:EntityDepartment" minOccurs="0"/>
                <xsd:element ref="ns2:InternalReferenceNumber" minOccurs="0"/>
                <xsd:element ref="ns2:ExternalReferenceNumber" minOccurs="0"/>
                <xsd:element ref="ns2:DocumentType" minOccurs="0"/>
                <xsd:element ref="ns2:WorkingDocumentId" minOccurs="0"/>
                <xsd:element ref="ns2:DatePublished" minOccurs="0"/>
                <xsd:element ref="ns2:Enabled" minOccurs="0"/>
                <xsd:element ref="ns3:Doc_x0020_Id" minOccurs="0"/>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d7591d6-748f-478d-b99d-b6a85d5845cb" elementFormDefault="qualified">
    <xsd:import namespace="http://schemas.microsoft.com/office/2006/documentManagement/types"/>
    <xsd:import namespace="http://schemas.microsoft.com/office/infopath/2007/PartnerControls"/>
    <xsd:element name="Entity" ma:index="2" ma:displayName="Entity" ma:list="{62bc7b64-cfc4-4753-a3bc-7014435a9895}" ma:internalName="Entity" ma:readOnly="false" ma:showField="Title" ma:web="ed7591d6-748f-478d-b99d-b6a85d5845cb">
      <xsd:simpleType>
        <xsd:restriction base="dms:Lookup"/>
      </xsd:simpleType>
    </xsd:element>
    <xsd:element name="Division" ma:index="3" nillable="true" ma:displayName="Division" ma:list="{c2f76831-ab15-4dac-bb9f-07f96d98bb38}" ma:internalName="Division" ma:showField="Title" ma:web="ed7591d6-748f-478d-b99d-b6a85d5845cb">
      <xsd:simpleType>
        <xsd:restriction base="dms:Lookup"/>
      </xsd:simpleType>
    </xsd:element>
    <xsd:element name="EntityDepartment" ma:index="6" nillable="true" ma:displayName="Entity Department" ma:list="{a14aa59d-38a6-4945-aa98-f109836cea9b}" ma:internalName="EntityDepartment" ma:showField="Title" ma:web="ed7591d6-748f-478d-b99d-b6a85d5845cb">
      <xsd:simpleType>
        <xsd:restriction base="dms:Lookup"/>
      </xsd:simpleType>
    </xsd:element>
    <xsd:element name="InternalReferenceNumber" ma:index="7" nillable="true" ma:displayName="Job Number" ma:internalName="InternalReferenceNumber">
      <xsd:simpleType>
        <xsd:restriction base="dms:Text">
          <xsd:maxLength value="255"/>
        </xsd:restriction>
      </xsd:simpleType>
    </xsd:element>
    <xsd:element name="ExternalReferenceNumber" ma:index="8" nillable="true" ma:displayName="External Reference Number" ma:internalName="ExternalReferenceNumber">
      <xsd:simpleType>
        <xsd:restriction base="dms:Text">
          <xsd:maxLength value="255"/>
        </xsd:restriction>
      </xsd:simpleType>
    </xsd:element>
    <xsd:element name="DocumentType" ma:index="9" nillable="true" ma:displayName="Document Type" ma:list="{c20145e9-ea97-4663-b0bf-ca42b0243b02}" ma:internalName="DocumentType" ma:showField="Title" ma:web="ed7591d6-748f-478d-b99d-b6a85d5845cb">
      <xsd:simpleType>
        <xsd:restriction base="dms:Lookup"/>
      </xsd:simpleType>
    </xsd:element>
    <xsd:element name="WorkingDocumentId" ma:index="10" nillable="true" ma:displayName="Working Document Id" ma:internalName="WorkingDocumentId">
      <xsd:simpleType>
        <xsd:restriction base="dms:Text">
          <xsd:maxLength value="255"/>
        </xsd:restriction>
      </xsd:simpleType>
    </xsd:element>
    <xsd:element name="DatePublished" ma:index="11" nillable="true" ma:displayName="Date Published" ma:format="DateOnly" ma:internalName="DatePublished">
      <xsd:simpleType>
        <xsd:restriction base="dms:DateTime"/>
      </xsd:simpleType>
    </xsd:element>
    <xsd:element name="Enabled" ma:index="12" nillable="true" ma:displayName="Enabled" ma:default="1" ma:internalName="Enabled">
      <xsd:simpleType>
        <xsd:restriction base="dms:Boolean"/>
      </xsd:simpleType>
    </xsd:element>
    <xsd:element name="_dlc_DocId" ma:index="16" nillable="true" ma:displayName="Document ID Value" ma:description="The value of the document ID assigned to this item." ma:internalName="_dlc_DocId" ma:readOnly="true">
      <xsd:simpleType>
        <xsd:restriction base="dms:Text"/>
      </xsd:simpleType>
    </xsd:element>
    <xsd:element name="_dlc_DocIdUrl" ma:index="17"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8"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1cec5b58-2fc7-4a6c-bb68-658e9c2375ce" elementFormDefault="qualified">
    <xsd:import namespace="http://schemas.microsoft.com/office/2006/documentManagement/types"/>
    <xsd:import namespace="http://schemas.microsoft.com/office/infopath/2007/PartnerControls"/>
    <xsd:element name="Client" ma:index="4" nillable="true" ma:displayName="Client" ma:list="{77af8624-2864-4352-b8e1-06ca28b72281}" ma:internalName="Client" ma:showField="Title">
      <xsd:simpleType>
        <xsd:restriction base="dms:Lookup"/>
      </xsd:simpleType>
    </xsd:element>
    <xsd:element name="Site" ma:index="5" nillable="true" ma:displayName="Site" ma:indexed="true" ma:list="f65162e1-c17f-4f0b-98a0-8500b9f13ab0" ma:internalName="Site" ma:showField="Title" ma:web="ed7591d6-748f-478d-b99d-b6a85d5845cb">
      <xsd:simpleType>
        <xsd:restriction base="dms:Lookup"/>
      </xsd:simpleType>
    </xsd:element>
    <xsd:element name="Doc_x0020_Id" ma:index="13" nillable="true" ma:displayName="Doc Id" ma:internalName="Doc_x0020_Id">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9"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dlc_DocId xmlns="ed7591d6-748f-478d-b99d-b6a85d5845cb">114252</_dlc_DocId>
    <_dlc_DocIdUrl xmlns="ed7591d6-748f-478d-b99d-b6a85d5845cb">
      <Url>http://amepersp1/sites/cdms/_layouts/DocIdRedir.aspx?ID=114252</Url>
      <Description>114252</Description>
    </_dlc_DocIdUrl>
    <Entity xmlns="ed7591d6-748f-478d-b99d-b6a85d5845cb">1</Entity>
    <InternalReferenceNumber xmlns="ed7591d6-748f-478d-b99d-b6a85d5845cb" xsi:nil="true"/>
    <ExternalReferenceNumber xmlns="ed7591d6-748f-478d-b99d-b6a85d5845cb" xsi:nil="true"/>
    <DatePublished xmlns="ed7591d6-748f-478d-b99d-b6a85d5845cb">2013-10-13T16:00:00+00:00</DatePublished>
    <WorkingDocumentId xmlns="ed7591d6-748f-478d-b99d-b6a85d5845cb">001299</WorkingDocumentId>
    <DocumentType xmlns="ed7591d6-748f-478d-b99d-b6a85d5845cb">34</DocumentType>
    <Enabled xmlns="ed7591d6-748f-478d-b99d-b6a85d5845cb">true</Enabled>
    <Division xmlns="ed7591d6-748f-478d-b99d-b6a85d5845cb">11</Division>
    <EntityDepartment xmlns="ed7591d6-748f-478d-b99d-b6a85d5845cb" xsi:nil="true"/>
    <Site xmlns="1cec5b58-2fc7-4a6c-bb68-658e9c2375ce" xsi:nil="true"/>
    <Client xmlns="1cec5b58-2fc7-4a6c-bb68-658e9c2375ce" xsi:nil="true"/>
    <Doc_x0020_Id xmlns="1cec5b58-2fc7-4a6c-bb68-658e9c2375ce" xsi:nil="true"/>
  </documentManagement>
</p:properties>
</file>

<file path=customXml/item4.xml><?xml version="1.0" encoding="utf-8"?>
<?mso-contentType ?>
<SharedContentType xmlns="Microsoft.SharePoint.Taxonomy.ContentTypeSync" SourceId="468d328d-d5d1-4194-8b46-060e30b7f427" ContentTypeId="0x0101003832AE40278A4688967198979B115B220102" PreviousValue="true"/>
</file>

<file path=customXml/item5.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861B5DD3-E597-4A2E-AEBF-F83AC19C502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d7591d6-748f-478d-b99d-b6a85d5845cb"/>
    <ds:schemaRef ds:uri="1cec5b58-2fc7-4a6c-bb68-658e9c2375c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75F4AFE-31CF-4584-8234-ECD8ADC27828}">
  <ds:schemaRefs>
    <ds:schemaRef ds:uri="http://schemas.microsoft.com/sharepoint/v3/contenttype/forms"/>
  </ds:schemaRefs>
</ds:datastoreItem>
</file>

<file path=customXml/itemProps3.xml><?xml version="1.0" encoding="utf-8"?>
<ds:datastoreItem xmlns:ds="http://schemas.openxmlformats.org/officeDocument/2006/customXml" ds:itemID="{C20914D4-B1CC-4458-847E-59C484DE91D7}">
  <ds:schemaRefs>
    <ds:schemaRef ds:uri="http://purl.org/dc/terms/"/>
    <ds:schemaRef ds:uri="1cec5b58-2fc7-4a6c-bb68-658e9c2375ce"/>
    <ds:schemaRef ds:uri="http://schemas.microsoft.com/office/2006/documentManagement/types"/>
    <ds:schemaRef ds:uri="http://schemas.microsoft.com/office/infopath/2007/PartnerControls"/>
    <ds:schemaRef ds:uri="http://purl.org/dc/elements/1.1/"/>
    <ds:schemaRef ds:uri="http://www.w3.org/XML/1998/namespace"/>
    <ds:schemaRef ds:uri="http://schemas.openxmlformats.org/package/2006/metadata/core-properties"/>
    <ds:schemaRef ds:uri="ed7591d6-748f-478d-b99d-b6a85d5845cb"/>
    <ds:schemaRef ds:uri="http://schemas.microsoft.com/office/2006/metadata/properties"/>
    <ds:schemaRef ds:uri="http://purl.org/dc/dcmitype/"/>
  </ds:schemaRefs>
</ds:datastoreItem>
</file>

<file path=customXml/itemProps4.xml><?xml version="1.0" encoding="utf-8"?>
<ds:datastoreItem xmlns:ds="http://schemas.openxmlformats.org/officeDocument/2006/customXml" ds:itemID="{6CD31CC1-E950-4562-92DF-E60C1649E679}">
  <ds:schemaRefs>
    <ds:schemaRef ds:uri="Microsoft.SharePoint.Taxonomy.ContentTypeSync"/>
  </ds:schemaRefs>
</ds:datastoreItem>
</file>

<file path=customXml/itemProps5.xml><?xml version="1.0" encoding="utf-8"?>
<ds:datastoreItem xmlns:ds="http://schemas.openxmlformats.org/officeDocument/2006/customXml" ds:itemID="{07A19998-BFBB-4B2D-A089-0C81C3FACA55}">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
  <TotalTime>5255</TotalTime>
  <Words>4150</Words>
  <Application>Microsoft Office PowerPoint</Application>
  <PresentationFormat>Widescreen</PresentationFormat>
  <Paragraphs>593</Paragraphs>
  <Slides>62</Slides>
  <Notes>2</Notes>
  <HiddenSlides>0</HiddenSlides>
  <MMClips>0</MMClips>
  <ScaleCrop>false</ScaleCrop>
  <HeadingPairs>
    <vt:vector size="8" baseType="variant">
      <vt:variant>
        <vt:lpstr>Fonts Used</vt:lpstr>
      </vt:variant>
      <vt:variant>
        <vt:i4>9</vt:i4>
      </vt:variant>
      <vt:variant>
        <vt:lpstr>Theme</vt:lpstr>
      </vt:variant>
      <vt:variant>
        <vt:i4>3</vt:i4>
      </vt:variant>
      <vt:variant>
        <vt:lpstr>Embedded OLE Servers</vt:lpstr>
      </vt:variant>
      <vt:variant>
        <vt:i4>2</vt:i4>
      </vt:variant>
      <vt:variant>
        <vt:lpstr>Slide Titles</vt:lpstr>
      </vt:variant>
      <vt:variant>
        <vt:i4>62</vt:i4>
      </vt:variant>
    </vt:vector>
  </HeadingPairs>
  <TitlesOfParts>
    <vt:vector size="76" baseType="lpstr">
      <vt:lpstr>Arial</vt:lpstr>
      <vt:lpstr>Arial Narrow</vt:lpstr>
      <vt:lpstr>Calibri Light</vt:lpstr>
      <vt:lpstr>Montserrat</vt:lpstr>
      <vt:lpstr>Tahoma</vt:lpstr>
      <vt:lpstr>Times</vt:lpstr>
      <vt:lpstr>Times New Roman</vt:lpstr>
      <vt:lpstr>Verdana</vt:lpstr>
      <vt:lpstr>Wingdings</vt:lpstr>
      <vt:lpstr>2_BHP Billiton Template 2009</vt:lpstr>
      <vt:lpstr>Custom Design</vt:lpstr>
      <vt:lpstr>1_Custom Design</vt:lpstr>
      <vt:lpstr>Photo Editor Photo</vt:lpstr>
      <vt:lpstr>Picture Publisher Image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Risk Matrix</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AME Corporate and OHSE Induction</dc:title>
  <dc:creator>msondalini</dc:creator>
  <cp:lastModifiedBy>Leah Kissane</cp:lastModifiedBy>
  <cp:revision>322</cp:revision>
  <cp:lastPrinted>2012-11-08T23:52:03Z</cp:lastPrinted>
  <dcterms:created xsi:type="dcterms:W3CDTF">2008-08-05T01:37:43Z</dcterms:created>
  <dcterms:modified xsi:type="dcterms:W3CDTF">2019-05-08T01:35:53Z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policyId">
    <vt:lpwstr>0x0101003832AE40278A4688967198979B115B22010100DEAF69E49C27FE40A39BFF308154879F|827116233</vt:lpwstr>
  </property>
  <property fmtid="{D5CDD505-2E9C-101B-9397-08002B2CF9AE}" pid="3" name="_dlc_DocIdItemGuid">
    <vt:lpwstr>e8edc36b-38cf-4c5d-b923-51c4d902b9ba</vt:lpwstr>
  </property>
  <property fmtid="{D5CDD505-2E9C-101B-9397-08002B2CF9AE}" pid="4" name="ContentTypeId">
    <vt:lpwstr>0x0101003832AE40278A4688967198979B115B22010200375CF56BEEF4CC4D9EBF71191FD7A997</vt:lpwstr>
  </property>
  <property fmtid="{D5CDD505-2E9C-101B-9397-08002B2CF9AE}" pid="5" name="ItemRetentionFormula">
    <vt:lpwstr>&lt;formula id="Microsoft.Office.RecordsManagement.PolicyFeatures.Expiration.Formula.BuiltIn"&gt;&lt;number&gt;0&lt;/number&gt;&lt;property&gt;NextReviewDate&lt;/property&gt;&lt;propertyId&gt;a84162c5-75e6-4fb3-a38f-a29760a89193&lt;/propertyId&gt;&lt;period&gt;years&lt;/period&gt;&lt;/formula&gt;</vt:lpwstr>
  </property>
  <property fmtid="{D5CDD505-2E9C-101B-9397-08002B2CF9AE}" pid="6" name="WorkflowChangePath">
    <vt:lpwstr>2cb075e8-c9a0-4261-a78e-9d87e157f814,9;2cb075e8-c9a0-4261-a78e-9d87e157f814,9;2cb075e8-c9a0-4261-a78e-9d87e157f814,9;2cb075e8-c9a0-4261-a78e-9d87e157f814,9;2cb075e8-c9a0-4261-a78e-9d87e157f814,9;</vt:lpwstr>
  </property>
</Properties>
</file>